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48" r:id="rId2"/>
  </p:sldMasterIdLst>
  <p:notesMasterIdLst>
    <p:notesMasterId r:id="rId109"/>
  </p:notesMasterIdLst>
  <p:sldIdLst>
    <p:sldId id="1352" r:id="rId3"/>
    <p:sldId id="1353" r:id="rId4"/>
    <p:sldId id="1349" r:id="rId5"/>
    <p:sldId id="1274" r:id="rId6"/>
    <p:sldId id="1314" r:id="rId7"/>
    <p:sldId id="1354" r:id="rId8"/>
    <p:sldId id="1308" r:id="rId9"/>
    <p:sldId id="1309" r:id="rId10"/>
    <p:sldId id="1310" r:id="rId11"/>
    <p:sldId id="1313" r:id="rId12"/>
    <p:sldId id="1276" r:id="rId13"/>
    <p:sldId id="1351" r:id="rId14"/>
    <p:sldId id="1315" r:id="rId15"/>
    <p:sldId id="1277" r:id="rId16"/>
    <p:sldId id="1278" r:id="rId17"/>
    <p:sldId id="1279" r:id="rId18"/>
    <p:sldId id="1280" r:id="rId19"/>
    <p:sldId id="1281" r:id="rId20"/>
    <p:sldId id="1282" r:id="rId21"/>
    <p:sldId id="1283" r:id="rId22"/>
    <p:sldId id="1284" r:id="rId23"/>
    <p:sldId id="1285" r:id="rId24"/>
    <p:sldId id="1286" r:id="rId25"/>
    <p:sldId id="1287" r:id="rId26"/>
    <p:sldId id="1288" r:id="rId27"/>
    <p:sldId id="1290" r:id="rId28"/>
    <p:sldId id="1291" r:id="rId29"/>
    <p:sldId id="1292" r:id="rId30"/>
    <p:sldId id="1293" r:id="rId31"/>
    <p:sldId id="1294" r:id="rId32"/>
    <p:sldId id="1295" r:id="rId33"/>
    <p:sldId id="1296" r:id="rId34"/>
    <p:sldId id="1301" r:id="rId35"/>
    <p:sldId id="1302" r:id="rId36"/>
    <p:sldId id="1303" r:id="rId37"/>
    <p:sldId id="1304" r:id="rId38"/>
    <p:sldId id="1262" r:id="rId39"/>
    <p:sldId id="1252" r:id="rId40"/>
    <p:sldId id="1263" r:id="rId41"/>
    <p:sldId id="1264" r:id="rId42"/>
    <p:sldId id="1355" r:id="rId43"/>
    <p:sldId id="1265" r:id="rId44"/>
    <p:sldId id="1266" r:id="rId45"/>
    <p:sldId id="1267" r:id="rId46"/>
    <p:sldId id="1268" r:id="rId47"/>
    <p:sldId id="1333" r:id="rId48"/>
    <p:sldId id="1269" r:id="rId49"/>
    <p:sldId id="1270" r:id="rId50"/>
    <p:sldId id="1271" r:id="rId51"/>
    <p:sldId id="1272" r:id="rId52"/>
    <p:sldId id="1273" r:id="rId53"/>
    <p:sldId id="1356" r:id="rId54"/>
    <p:sldId id="1275" r:id="rId55"/>
    <p:sldId id="1357" r:id="rId56"/>
    <p:sldId id="1358" r:id="rId57"/>
    <p:sldId id="1359" r:id="rId58"/>
    <p:sldId id="1360" r:id="rId59"/>
    <p:sldId id="1361" r:id="rId60"/>
    <p:sldId id="1362" r:id="rId61"/>
    <p:sldId id="1363" r:id="rId62"/>
    <p:sldId id="1364" r:id="rId63"/>
    <p:sldId id="1365" r:id="rId64"/>
    <p:sldId id="1366" r:id="rId65"/>
    <p:sldId id="1367" r:id="rId66"/>
    <p:sldId id="1368" r:id="rId67"/>
    <p:sldId id="1289" r:id="rId68"/>
    <p:sldId id="1369" r:id="rId69"/>
    <p:sldId id="1370" r:id="rId70"/>
    <p:sldId id="1371" r:id="rId71"/>
    <p:sldId id="1372" r:id="rId72"/>
    <p:sldId id="1375" r:id="rId73"/>
    <p:sldId id="1297" r:id="rId74"/>
    <p:sldId id="1298" r:id="rId75"/>
    <p:sldId id="1299" r:id="rId76"/>
    <p:sldId id="1300" r:id="rId77"/>
    <p:sldId id="1376" r:id="rId78"/>
    <p:sldId id="1305" r:id="rId79"/>
    <p:sldId id="1306" r:id="rId80"/>
    <p:sldId id="1307" r:id="rId81"/>
    <p:sldId id="1378" r:id="rId82"/>
    <p:sldId id="1311" r:id="rId83"/>
    <p:sldId id="1312" r:id="rId84"/>
    <p:sldId id="1379" r:id="rId85"/>
    <p:sldId id="1380" r:id="rId86"/>
    <p:sldId id="1381" r:id="rId87"/>
    <p:sldId id="1316" r:id="rId88"/>
    <p:sldId id="1317" r:id="rId89"/>
    <p:sldId id="1318" r:id="rId90"/>
    <p:sldId id="1319" r:id="rId91"/>
    <p:sldId id="1320" r:id="rId92"/>
    <p:sldId id="1321" r:id="rId93"/>
    <p:sldId id="1322" r:id="rId94"/>
    <p:sldId id="1323" r:id="rId95"/>
    <p:sldId id="1324" r:id="rId96"/>
    <p:sldId id="1325" r:id="rId97"/>
    <p:sldId id="1326" r:id="rId98"/>
    <p:sldId id="1327" r:id="rId99"/>
    <p:sldId id="1328" r:id="rId100"/>
    <p:sldId id="1329" r:id="rId101"/>
    <p:sldId id="1330" r:id="rId102"/>
    <p:sldId id="1331" r:id="rId103"/>
    <p:sldId id="1332" r:id="rId104"/>
    <p:sldId id="1335" r:id="rId105"/>
    <p:sldId id="1336" r:id="rId106"/>
    <p:sldId id="1338" r:id="rId107"/>
    <p:sldId id="1382" r:id="rId10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31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00FF"/>
    <a:srgbClr val="FF3300"/>
    <a:srgbClr val="993300"/>
    <a:srgbClr val="6699FF"/>
    <a:srgbClr val="660066"/>
    <a:srgbClr val="000066"/>
    <a:srgbClr val="97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861" autoAdjust="0"/>
  </p:normalViewPr>
  <p:slideViewPr>
    <p:cSldViewPr>
      <p:cViewPr varScale="1">
        <p:scale>
          <a:sx n="83" d="100"/>
          <a:sy n="83" d="100"/>
        </p:scale>
        <p:origin x="1515" y="106"/>
      </p:cViewPr>
      <p:guideLst>
        <p:guide orient="horz" pos="3168"/>
        <p:guide pos="2880"/>
      </p:guideLst>
    </p:cSldViewPr>
  </p:slideViewPr>
  <p:outlineViewPr>
    <p:cViewPr>
      <p:scale>
        <a:sx n="33" d="100"/>
        <a:sy n="33" d="100"/>
      </p:scale>
      <p:origin x="0" y="678"/>
    </p:cViewPr>
  </p:outlineViewPr>
  <p:notesTextViewPr>
    <p:cViewPr>
      <p:scale>
        <a:sx n="100" d="100"/>
        <a:sy n="100" d="100"/>
      </p:scale>
      <p:origin x="0" y="0"/>
    </p:cViewPr>
  </p:notesTextViewPr>
  <p:sorterViewPr>
    <p:cViewPr>
      <p:scale>
        <a:sx n="66" d="100"/>
        <a:sy n="66" d="100"/>
      </p:scale>
      <p:origin x="0" y="84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 Id="rId9"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5" Type="http://schemas.openxmlformats.org/officeDocument/2006/relationships/image" Target="../media/image37.emf"/><Relationship Id="rId4"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image" Target="../media/image43.emf"/><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image" Target="../media/image43.emf"/><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image" Target="../media/image80.emf"/><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image" Target="../media/image88.emf"/><Relationship Id="rId4" Type="http://schemas.openxmlformats.org/officeDocument/2006/relationships/image" Target="../media/image91.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image" Target="../media/image88.emf"/><Relationship Id="rId4" Type="http://schemas.openxmlformats.org/officeDocument/2006/relationships/image" Target="../media/image9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37.e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1.emf"/><Relationship Id="rId7" Type="http://schemas.openxmlformats.org/officeDocument/2006/relationships/image" Target="../media/image144.emf"/><Relationship Id="rId2" Type="http://schemas.openxmlformats.org/officeDocument/2006/relationships/image" Target="../media/image140.emf"/><Relationship Id="rId1" Type="http://schemas.openxmlformats.org/officeDocument/2006/relationships/image" Target="../media/image139.emf"/><Relationship Id="rId6" Type="http://schemas.openxmlformats.org/officeDocument/2006/relationships/image" Target="../media/image143.emf"/><Relationship Id="rId5" Type="http://schemas.openxmlformats.org/officeDocument/2006/relationships/image" Target="../media/image130.emf"/><Relationship Id="rId4" Type="http://schemas.openxmlformats.org/officeDocument/2006/relationships/image" Target="../media/image142.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30.emf"/><Relationship Id="rId1" Type="http://schemas.openxmlformats.org/officeDocument/2006/relationships/image" Target="../media/image142.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30.emf"/><Relationship Id="rId1" Type="http://schemas.openxmlformats.org/officeDocument/2006/relationships/image" Target="../media/image142.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37.e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37.e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image" Target="../media/image132.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image" Target="../media/image178.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37.e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 Id="rId4" Type="http://schemas.openxmlformats.org/officeDocument/2006/relationships/image" Target="../media/image137.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 Id="rId4" Type="http://schemas.openxmlformats.org/officeDocument/2006/relationships/image" Target="../media/image137.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image" Target="../media/image178.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image" Target="../media/image17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09.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image" Target="../media/image211.emf"/><Relationship Id="rId6" Type="http://schemas.openxmlformats.org/officeDocument/2006/relationships/image" Target="../media/image216.emf"/><Relationship Id="rId5" Type="http://schemas.openxmlformats.org/officeDocument/2006/relationships/image" Target="../media/image215.emf"/><Relationship Id="rId4" Type="http://schemas.openxmlformats.org/officeDocument/2006/relationships/image" Target="../media/image214.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image" Target="../media/image218.emf"/><Relationship Id="rId1" Type="http://schemas.openxmlformats.org/officeDocument/2006/relationships/image" Target="../media/image217.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image" Target="../media/image132.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image" Target="../media/image244.emf"/><Relationship Id="rId1" Type="http://schemas.openxmlformats.org/officeDocument/2006/relationships/image" Target="../media/image243.emf"/><Relationship Id="rId4" Type="http://schemas.openxmlformats.org/officeDocument/2006/relationships/image" Target="../media/image246.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74.emf"/><Relationship Id="rId3" Type="http://schemas.openxmlformats.org/officeDocument/2006/relationships/image" Target="../media/image269.emf"/><Relationship Id="rId7" Type="http://schemas.openxmlformats.org/officeDocument/2006/relationships/image" Target="../media/image273.emf"/><Relationship Id="rId2" Type="http://schemas.openxmlformats.org/officeDocument/2006/relationships/image" Target="../media/image268.emf"/><Relationship Id="rId1" Type="http://schemas.openxmlformats.org/officeDocument/2006/relationships/image" Target="../media/image267.emf"/><Relationship Id="rId6" Type="http://schemas.openxmlformats.org/officeDocument/2006/relationships/image" Target="../media/image272.emf"/><Relationship Id="rId11" Type="http://schemas.openxmlformats.org/officeDocument/2006/relationships/image" Target="../media/image277.emf"/><Relationship Id="rId5" Type="http://schemas.openxmlformats.org/officeDocument/2006/relationships/image" Target="../media/image271.emf"/><Relationship Id="rId10" Type="http://schemas.openxmlformats.org/officeDocument/2006/relationships/image" Target="../media/image276.emf"/><Relationship Id="rId4" Type="http://schemas.openxmlformats.org/officeDocument/2006/relationships/image" Target="../media/image270.emf"/><Relationship Id="rId9" Type="http://schemas.openxmlformats.org/officeDocument/2006/relationships/image" Target="../media/image275.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image" Target="../media/image281.emf"/><Relationship Id="rId5" Type="http://schemas.openxmlformats.org/officeDocument/2006/relationships/image" Target="../media/image282.emf"/><Relationship Id="rId4" Type="http://schemas.openxmlformats.org/officeDocument/2006/relationships/image" Target="../media/image272.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image" Target="../media/image26.emf"/><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emf"/><Relationship Id="rId1" Type="http://schemas.openxmlformats.org/officeDocument/2006/relationships/image" Target="../media/image283.emf"/><Relationship Id="rId4" Type="http://schemas.openxmlformats.org/officeDocument/2006/relationships/image" Target="../media/image286.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image" Target="../media/image26.emf"/><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image" Target="../media/image26.emf"/><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9.emf"/><Relationship Id="rId7"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2.emf"/><Relationship Id="rId5" Type="http://schemas.openxmlformats.org/officeDocument/2006/relationships/image" Target="../media/image21.emf"/><Relationship Id="rId10" Type="http://schemas.openxmlformats.org/officeDocument/2006/relationships/image" Target="../media/image37.emf"/><Relationship Id="rId4" Type="http://schemas.openxmlformats.org/officeDocument/2006/relationships/image" Target="../media/image20.emf"/><Relationship Id="rId9"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9.emf"/><Relationship Id="rId7"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2.emf"/><Relationship Id="rId5" Type="http://schemas.openxmlformats.org/officeDocument/2006/relationships/image" Target="../media/image21.emf"/><Relationship Id="rId10" Type="http://schemas.openxmlformats.org/officeDocument/2006/relationships/image" Target="../media/image37.emf"/><Relationship Id="rId4" Type="http://schemas.openxmlformats.org/officeDocument/2006/relationships/image" Target="../media/image20.emf"/><Relationship Id="rId9"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5" Type="http://schemas.openxmlformats.org/officeDocument/2006/relationships/image" Target="../media/image37.emf"/><Relationship Id="rId4"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宋体" panose="02010600030101010101" pitchFamily="2" charset="-122"/>
              </a:defRPr>
            </a:lvl1pPr>
          </a:lstStyle>
          <a:p>
            <a:fld id="{F3F3FF9A-6375-4167-9E9C-744695517489}"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EFDF768F-7CA8-4B26-9E2B-CB2AABA300C0}" type="datetime1">
              <a:rPr lang="zh-CN" altLang="en-US"/>
              <a:pPr>
                <a:defRPr/>
              </a:pPr>
              <a:t>2022/5/16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12EC6D7-8CFF-4976-BDD2-CE5C1AC89925}" type="slidenum">
              <a:rPr lang="en-US" altLang="zh-CN"/>
              <a:pPr/>
              <a:t>‹#›</a:t>
            </a:fld>
            <a:endParaRPr lang="en-US" altLang="zh-CN"/>
          </a:p>
        </p:txBody>
      </p:sp>
    </p:spTree>
    <p:extLst>
      <p:ext uri="{BB962C8B-B14F-4D97-AF65-F5344CB8AC3E}">
        <p14:creationId xmlns:p14="http://schemas.microsoft.com/office/powerpoint/2010/main" val="2877463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617B03FF-6E29-4467-823F-510ED1A40179}" type="datetime1">
              <a:rPr lang="zh-CN" altLang="en-US"/>
              <a:pPr>
                <a:defRPr/>
              </a:pPr>
              <a:t>2022/5/16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A16DD32-F0A7-4E7A-AB09-41ABC18D2FC5}" type="slidenum">
              <a:rPr lang="en-US" altLang="zh-CN"/>
              <a:pPr/>
              <a:t>‹#›</a:t>
            </a:fld>
            <a:endParaRPr lang="en-US" altLang="zh-CN"/>
          </a:p>
        </p:txBody>
      </p:sp>
    </p:spTree>
    <p:extLst>
      <p:ext uri="{BB962C8B-B14F-4D97-AF65-F5344CB8AC3E}">
        <p14:creationId xmlns:p14="http://schemas.microsoft.com/office/powerpoint/2010/main" val="3712269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F6DD270F-9468-4E53-9DD2-F96636D2A2AC}" type="datetime1">
              <a:rPr lang="zh-CN" altLang="en-US"/>
              <a:pPr>
                <a:defRPr/>
              </a:pPr>
              <a:t>2022/5/16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B9752B2-3234-43A8-A2CD-6D3BC228498F}" type="slidenum">
              <a:rPr lang="en-US" altLang="zh-CN"/>
              <a:pPr/>
              <a:t>‹#›</a:t>
            </a:fld>
            <a:endParaRPr lang="en-US" altLang="zh-CN"/>
          </a:p>
        </p:txBody>
      </p:sp>
    </p:spTree>
    <p:extLst>
      <p:ext uri="{BB962C8B-B14F-4D97-AF65-F5344CB8AC3E}">
        <p14:creationId xmlns:p14="http://schemas.microsoft.com/office/powerpoint/2010/main" val="704678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
          <p:cNvSpPr>
            <a:spLocks noGrp="1" noChangeArrowheads="1"/>
          </p:cNvSpPr>
          <p:nvPr>
            <p:ph type="sldNum" sz="quarter" idx="10"/>
          </p:nvPr>
        </p:nvSpPr>
        <p:spPr>
          <a:ln/>
        </p:spPr>
        <p:txBody>
          <a:bodyPr/>
          <a:lstStyle>
            <a:lvl1pPr>
              <a:defRPr/>
            </a:lvl1pPr>
          </a:lstStyle>
          <a:p>
            <a:fld id="{0B7A7220-6437-4F88-BAF1-8819291E4B4B}" type="slidenum">
              <a:rPr lang="en-US" altLang="zh-CN"/>
              <a:pPr/>
              <a:t>‹#›</a:t>
            </a:fld>
            <a:endParaRPr lang="en-US" altLang="zh-CN"/>
          </a:p>
        </p:txBody>
      </p:sp>
    </p:spTree>
    <p:extLst>
      <p:ext uri="{BB962C8B-B14F-4D97-AF65-F5344CB8AC3E}">
        <p14:creationId xmlns:p14="http://schemas.microsoft.com/office/powerpoint/2010/main" val="2635101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fld id="{41A7B2A6-4997-4D6A-A223-B65D77C6B4A9}" type="slidenum">
              <a:rPr lang="en-US" altLang="zh-CN"/>
              <a:pPr/>
              <a:t>‹#›</a:t>
            </a:fld>
            <a:endParaRPr lang="en-US" altLang="zh-CN"/>
          </a:p>
        </p:txBody>
      </p:sp>
    </p:spTree>
    <p:extLst>
      <p:ext uri="{BB962C8B-B14F-4D97-AF65-F5344CB8AC3E}">
        <p14:creationId xmlns:p14="http://schemas.microsoft.com/office/powerpoint/2010/main" val="4046715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fld id="{C0AA7FCB-25E0-4642-9FC5-15584412CD88}" type="slidenum">
              <a:rPr lang="en-US" altLang="zh-CN"/>
              <a:pPr/>
              <a:t>‹#›</a:t>
            </a:fld>
            <a:endParaRPr lang="en-US" altLang="zh-CN"/>
          </a:p>
        </p:txBody>
      </p:sp>
    </p:spTree>
    <p:extLst>
      <p:ext uri="{BB962C8B-B14F-4D97-AF65-F5344CB8AC3E}">
        <p14:creationId xmlns:p14="http://schemas.microsoft.com/office/powerpoint/2010/main" val="3646296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fld id="{832778DB-10FB-4A2D-9448-1B600B50E2E3}" type="slidenum">
              <a:rPr lang="en-US" altLang="zh-CN"/>
              <a:pPr/>
              <a:t>‹#›</a:t>
            </a:fld>
            <a:endParaRPr lang="en-US" altLang="zh-CN"/>
          </a:p>
        </p:txBody>
      </p:sp>
    </p:spTree>
    <p:extLst>
      <p:ext uri="{BB962C8B-B14F-4D97-AF65-F5344CB8AC3E}">
        <p14:creationId xmlns:p14="http://schemas.microsoft.com/office/powerpoint/2010/main" val="2585752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fld id="{4F49718D-E2D3-4725-A5E2-2F5322F353DC}" type="slidenum">
              <a:rPr lang="en-US" altLang="zh-CN"/>
              <a:pPr/>
              <a:t>‹#›</a:t>
            </a:fld>
            <a:endParaRPr lang="en-US" altLang="zh-CN"/>
          </a:p>
        </p:txBody>
      </p:sp>
    </p:spTree>
    <p:extLst>
      <p:ext uri="{BB962C8B-B14F-4D97-AF65-F5344CB8AC3E}">
        <p14:creationId xmlns:p14="http://schemas.microsoft.com/office/powerpoint/2010/main" val="4001831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fld id="{E15AE13C-F5BB-4430-9442-93650DD5431A}" type="slidenum">
              <a:rPr lang="en-US" altLang="zh-CN"/>
              <a:pPr/>
              <a:t>‹#›</a:t>
            </a:fld>
            <a:endParaRPr lang="en-US" altLang="zh-CN"/>
          </a:p>
        </p:txBody>
      </p:sp>
    </p:spTree>
    <p:extLst>
      <p:ext uri="{BB962C8B-B14F-4D97-AF65-F5344CB8AC3E}">
        <p14:creationId xmlns:p14="http://schemas.microsoft.com/office/powerpoint/2010/main" val="1839172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DF6A5F0E-E60F-40BD-BC8B-FC0730CB25A7}" type="slidenum">
              <a:rPr lang="en-US" altLang="zh-CN"/>
              <a:pPr/>
              <a:t>‹#›</a:t>
            </a:fld>
            <a:endParaRPr lang="en-US" altLang="zh-CN"/>
          </a:p>
        </p:txBody>
      </p:sp>
    </p:spTree>
    <p:extLst>
      <p:ext uri="{BB962C8B-B14F-4D97-AF65-F5344CB8AC3E}">
        <p14:creationId xmlns:p14="http://schemas.microsoft.com/office/powerpoint/2010/main" val="821030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fld id="{6ABD4CD9-0989-422B-9E86-4088C485D669}" type="slidenum">
              <a:rPr lang="en-US" altLang="zh-CN"/>
              <a:pPr/>
              <a:t>‹#›</a:t>
            </a:fld>
            <a:endParaRPr lang="en-US" altLang="zh-CN"/>
          </a:p>
        </p:txBody>
      </p:sp>
    </p:spTree>
    <p:extLst>
      <p:ext uri="{BB962C8B-B14F-4D97-AF65-F5344CB8AC3E}">
        <p14:creationId xmlns:p14="http://schemas.microsoft.com/office/powerpoint/2010/main" val="292658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CE085847-AE31-4ED9-A95B-B00EF22FCFC8}" type="datetime1">
              <a:rPr lang="zh-CN" altLang="en-US"/>
              <a:pPr>
                <a:defRPr/>
              </a:pPr>
              <a:t>2022/5/16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C2ABFA4-10C2-4FE8-88E0-8ED92AAC6A7C}" type="slidenum">
              <a:rPr lang="en-US" altLang="zh-CN"/>
              <a:pPr/>
              <a:t>‹#›</a:t>
            </a:fld>
            <a:endParaRPr lang="en-US" altLang="zh-CN"/>
          </a:p>
        </p:txBody>
      </p:sp>
    </p:spTree>
    <p:extLst>
      <p:ext uri="{BB962C8B-B14F-4D97-AF65-F5344CB8AC3E}">
        <p14:creationId xmlns:p14="http://schemas.microsoft.com/office/powerpoint/2010/main" val="1357541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fld id="{CD426218-9703-410F-BF68-E4DC0EE5DB1A}" type="slidenum">
              <a:rPr lang="en-US" altLang="zh-CN"/>
              <a:pPr/>
              <a:t>‹#›</a:t>
            </a:fld>
            <a:endParaRPr lang="en-US" altLang="zh-CN"/>
          </a:p>
        </p:txBody>
      </p:sp>
    </p:spTree>
    <p:extLst>
      <p:ext uri="{BB962C8B-B14F-4D97-AF65-F5344CB8AC3E}">
        <p14:creationId xmlns:p14="http://schemas.microsoft.com/office/powerpoint/2010/main" val="1557105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fld id="{65DA7419-65A3-4AF2-9D91-BDFD9602CE81}" type="slidenum">
              <a:rPr lang="en-US" altLang="zh-CN"/>
              <a:pPr/>
              <a:t>‹#›</a:t>
            </a:fld>
            <a:endParaRPr lang="en-US" altLang="zh-CN"/>
          </a:p>
        </p:txBody>
      </p:sp>
    </p:spTree>
    <p:extLst>
      <p:ext uri="{BB962C8B-B14F-4D97-AF65-F5344CB8AC3E}">
        <p14:creationId xmlns:p14="http://schemas.microsoft.com/office/powerpoint/2010/main" val="2763626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fld id="{53E622E8-026F-4F02-8533-DBEBE3584F4A}" type="slidenum">
              <a:rPr lang="en-US" altLang="zh-CN"/>
              <a:pPr/>
              <a:t>‹#›</a:t>
            </a:fld>
            <a:endParaRPr lang="en-US" altLang="zh-CN"/>
          </a:p>
        </p:txBody>
      </p:sp>
    </p:spTree>
    <p:extLst>
      <p:ext uri="{BB962C8B-B14F-4D97-AF65-F5344CB8AC3E}">
        <p14:creationId xmlns:p14="http://schemas.microsoft.com/office/powerpoint/2010/main" val="159926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sldNum" sz="quarter" idx="10"/>
          </p:nvPr>
        </p:nvSpPr>
        <p:spPr>
          <a:ln/>
        </p:spPr>
        <p:txBody>
          <a:bodyPr/>
          <a:lstStyle>
            <a:lvl1pPr>
              <a:defRPr/>
            </a:lvl1pPr>
          </a:lstStyle>
          <a:p>
            <a:fld id="{A8896DC2-B477-4822-AAA8-629893319401}" type="slidenum">
              <a:rPr lang="en-US" altLang="zh-CN"/>
              <a:pPr/>
              <a:t>‹#›</a:t>
            </a:fld>
            <a:endParaRPr lang="en-US" altLang="zh-CN"/>
          </a:p>
        </p:txBody>
      </p:sp>
    </p:spTree>
    <p:extLst>
      <p:ext uri="{BB962C8B-B14F-4D97-AF65-F5344CB8AC3E}">
        <p14:creationId xmlns:p14="http://schemas.microsoft.com/office/powerpoint/2010/main" val="376989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A6AB0FE3-F487-4B14-8710-963B66AB09BF}" type="datetime1">
              <a:rPr lang="zh-CN" altLang="en-US"/>
              <a:pPr>
                <a:defRPr/>
              </a:pPr>
              <a:t>2022/5/16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D0B106F-69AD-445D-93E5-C269F8A89581}" type="slidenum">
              <a:rPr lang="en-US" altLang="zh-CN"/>
              <a:pPr/>
              <a:t>‹#›</a:t>
            </a:fld>
            <a:endParaRPr lang="en-US" altLang="zh-CN"/>
          </a:p>
        </p:txBody>
      </p:sp>
    </p:spTree>
    <p:extLst>
      <p:ext uri="{BB962C8B-B14F-4D97-AF65-F5344CB8AC3E}">
        <p14:creationId xmlns:p14="http://schemas.microsoft.com/office/powerpoint/2010/main" val="1351461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0EA24EDE-F396-4068-9A17-2AF7669B3DDB}" type="datetime1">
              <a:rPr lang="zh-CN" altLang="en-US"/>
              <a:pPr>
                <a:defRPr/>
              </a:pPr>
              <a:t>2022/5/16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71297C2-F457-4F43-9679-88564384D7C4}" type="slidenum">
              <a:rPr lang="en-US" altLang="zh-CN"/>
              <a:pPr/>
              <a:t>‹#›</a:t>
            </a:fld>
            <a:endParaRPr lang="en-US" altLang="zh-CN"/>
          </a:p>
        </p:txBody>
      </p:sp>
    </p:spTree>
    <p:extLst>
      <p:ext uri="{BB962C8B-B14F-4D97-AF65-F5344CB8AC3E}">
        <p14:creationId xmlns:p14="http://schemas.microsoft.com/office/powerpoint/2010/main" val="325531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8484CABC-5624-4211-81E7-658FC5E28B93}" type="datetime1">
              <a:rPr lang="zh-CN" altLang="en-US"/>
              <a:pPr>
                <a:defRPr/>
              </a:pPr>
              <a:t>2022/5/16</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4FA11104-6BCF-44D1-B09C-AC73D1E1FAAB}" type="slidenum">
              <a:rPr lang="en-US" altLang="zh-CN"/>
              <a:pPr/>
              <a:t>‹#›</a:t>
            </a:fld>
            <a:endParaRPr lang="en-US" altLang="zh-CN"/>
          </a:p>
        </p:txBody>
      </p:sp>
    </p:spTree>
    <p:extLst>
      <p:ext uri="{BB962C8B-B14F-4D97-AF65-F5344CB8AC3E}">
        <p14:creationId xmlns:p14="http://schemas.microsoft.com/office/powerpoint/2010/main" val="65089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71C29175-4D35-41C3-A8F6-92F11549C079}" type="datetime1">
              <a:rPr lang="zh-CN" altLang="en-US"/>
              <a:pPr>
                <a:defRPr/>
              </a:pPr>
              <a:t>2022/5/16</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1A7C27AC-EE6E-44BE-9CC1-C3536CB38AC5}" type="slidenum">
              <a:rPr lang="en-US" altLang="zh-CN"/>
              <a:pPr/>
              <a:t>‹#›</a:t>
            </a:fld>
            <a:endParaRPr lang="en-US" altLang="zh-CN"/>
          </a:p>
        </p:txBody>
      </p:sp>
    </p:spTree>
    <p:extLst>
      <p:ext uri="{BB962C8B-B14F-4D97-AF65-F5344CB8AC3E}">
        <p14:creationId xmlns:p14="http://schemas.microsoft.com/office/powerpoint/2010/main" val="242985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083995A-1257-48F6-BD21-856BB70ABD58}" type="datetime1">
              <a:rPr lang="zh-CN" altLang="en-US"/>
              <a:pPr>
                <a:defRPr/>
              </a:pPr>
              <a:t>2022/5/16</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61F686C9-9BF1-44F7-AA95-1DD17F3594B2}" type="slidenum">
              <a:rPr lang="en-US" altLang="zh-CN"/>
              <a:pPr/>
              <a:t>‹#›</a:t>
            </a:fld>
            <a:endParaRPr lang="en-US" altLang="zh-CN"/>
          </a:p>
        </p:txBody>
      </p:sp>
    </p:spTree>
    <p:extLst>
      <p:ext uri="{BB962C8B-B14F-4D97-AF65-F5344CB8AC3E}">
        <p14:creationId xmlns:p14="http://schemas.microsoft.com/office/powerpoint/2010/main" val="168214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6673362D-1655-4209-B1AC-3D73B79B601E}" type="datetime1">
              <a:rPr lang="zh-CN" altLang="en-US"/>
              <a:pPr>
                <a:defRPr/>
              </a:pPr>
              <a:t>2022/5/16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4DE65FD-825F-439D-BF48-95742B95CD1D}" type="slidenum">
              <a:rPr lang="en-US" altLang="zh-CN"/>
              <a:pPr/>
              <a:t>‹#›</a:t>
            </a:fld>
            <a:endParaRPr lang="en-US" altLang="zh-CN"/>
          </a:p>
        </p:txBody>
      </p:sp>
    </p:spTree>
    <p:extLst>
      <p:ext uri="{BB962C8B-B14F-4D97-AF65-F5344CB8AC3E}">
        <p14:creationId xmlns:p14="http://schemas.microsoft.com/office/powerpoint/2010/main" val="3270212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5D90CBAD-8FF6-4F49-8242-C98165052A60}" type="datetime1">
              <a:rPr lang="zh-CN" altLang="en-US"/>
              <a:pPr>
                <a:defRPr/>
              </a:pPr>
              <a:t>2022/5/16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97457F9F-9E6F-4E6A-85E9-D0A6E1DBD651}" type="slidenum">
              <a:rPr lang="en-US" altLang="zh-CN"/>
              <a:pPr/>
              <a:t>‹#›</a:t>
            </a:fld>
            <a:endParaRPr lang="en-US" altLang="zh-CN"/>
          </a:p>
        </p:txBody>
      </p:sp>
    </p:spTree>
    <p:extLst>
      <p:ext uri="{BB962C8B-B14F-4D97-AF65-F5344CB8AC3E}">
        <p14:creationId xmlns:p14="http://schemas.microsoft.com/office/powerpoint/2010/main" val="201362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1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42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defRPr>
            </a:lvl1pPr>
          </a:lstStyle>
          <a:p>
            <a:pPr>
              <a:defRPr/>
            </a:pPr>
            <a:fld id="{48A79F31-419B-492A-B622-CBCBF58D5741}" type="datetime1">
              <a:rPr lang="zh-CN" altLang="en-US"/>
              <a:pPr>
                <a:defRPr/>
              </a:pPr>
              <a:t>2022/5/16</a:t>
            </a:fld>
            <a:endParaRPr lang="en-US" altLang="zh-CN"/>
          </a:p>
        </p:txBody>
      </p:sp>
      <p:sp>
        <p:nvSpPr>
          <p:cNvPr id="942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defRPr>
            </a:lvl1pPr>
          </a:lstStyle>
          <a:p>
            <a:pPr>
              <a:defRPr/>
            </a:pPr>
            <a:endParaRPr lang="en-US" altLang="zh-CN"/>
          </a:p>
        </p:txBody>
      </p:sp>
      <p:sp>
        <p:nvSpPr>
          <p:cNvPr id="942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ea typeface="宋体" panose="02010600030101010101" pitchFamily="2" charset="-122"/>
              </a:defRPr>
            </a:lvl1pPr>
          </a:lstStyle>
          <a:p>
            <a:fld id="{E8A08907-382D-4470-8045-6FF1F3C2CF07}" type="slidenum">
              <a:rPr lang="en-US" altLang="zh-CN"/>
              <a:pPr/>
              <a:t>‹#›</a:t>
            </a:fld>
            <a:endParaRPr lang="en-US" altLang="zh-CN"/>
          </a:p>
        </p:txBody>
      </p:sp>
      <p:pic>
        <p:nvPicPr>
          <p:cNvPr id="9223" name="Picture 7" descr="图片1"/>
          <p:cNvPicPr preferRelativeResize="0">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732588" y="6237288"/>
            <a:ext cx="2133600" cy="412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ea typeface="宋体" panose="02010600030101010101" pitchFamily="2" charset="-122"/>
              </a:defRPr>
            </a:lvl1pPr>
          </a:lstStyle>
          <a:p>
            <a:fld id="{A6608D97-39D8-478B-BB96-4961722A8189}" type="slidenum">
              <a:rPr lang="en-US" altLang="zh-CN"/>
              <a:pPr/>
              <a:t>‹#›</a:t>
            </a:fld>
            <a:endParaRPr lang="en-US" altLang="zh-CN"/>
          </a:p>
        </p:txBody>
      </p:sp>
      <p:grpSp>
        <p:nvGrpSpPr>
          <p:cNvPr id="10243" name="Group 17"/>
          <p:cNvGrpSpPr>
            <a:grpSpLocks/>
          </p:cNvGrpSpPr>
          <p:nvPr userDrawn="1"/>
        </p:nvGrpSpPr>
        <p:grpSpPr bwMode="auto">
          <a:xfrm>
            <a:off x="0" y="0"/>
            <a:ext cx="1042988" cy="6858000"/>
            <a:chOff x="0" y="0"/>
            <a:chExt cx="657" cy="4320"/>
          </a:xfrm>
        </p:grpSpPr>
        <p:pic>
          <p:nvPicPr>
            <p:cNvPr id="10247" name="Picture 18" descr="moban-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9" descr="moban-1-11"/>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4" name="Oval 20"/>
          <p:cNvSpPr>
            <a:spLocks noChangeArrowheads="1"/>
          </p:cNvSpPr>
          <p:nvPr userDrawn="1"/>
        </p:nvSpPr>
        <p:spPr bwMode="auto">
          <a:xfrm>
            <a:off x="1116013" y="549275"/>
            <a:ext cx="7683500" cy="714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pic>
        <p:nvPicPr>
          <p:cNvPr id="10245" name="Picture 27" descr="moban-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20713"/>
            <a:ext cx="611188" cy="623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28" descr="moban-1-11"/>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042988"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 id="2147483661"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oleObject" Target="../embeddings/oleObject15.bin"/><Relationship Id="rId18" Type="http://schemas.openxmlformats.org/officeDocument/2006/relationships/image" Target="../media/image24.emf"/><Relationship Id="rId26" Type="http://schemas.openxmlformats.org/officeDocument/2006/relationships/image" Target="../media/image89.png"/><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1.emf"/><Relationship Id="rId17" Type="http://schemas.openxmlformats.org/officeDocument/2006/relationships/oleObject" Target="../embeddings/oleObject17.bin"/><Relationship Id="rId25" Type="http://schemas.openxmlformats.org/officeDocument/2006/relationships/image" Target="../media/image95.png"/><Relationship Id="rId2" Type="http://schemas.openxmlformats.org/officeDocument/2006/relationships/slideLayout" Target="../slideLayouts/slideLayout13.xml"/><Relationship Id="rId16" Type="http://schemas.openxmlformats.org/officeDocument/2006/relationships/image" Target="../media/image23.emf"/><Relationship Id="rId29" Type="http://schemas.openxmlformats.org/officeDocument/2006/relationships/oleObject" Target="../embeddings/oleObject18.bin"/><Relationship Id="rId1" Type="http://schemas.openxmlformats.org/officeDocument/2006/relationships/vmlDrawing" Target="../drawings/vmlDrawing3.vml"/><Relationship Id="rId6" Type="http://schemas.openxmlformats.org/officeDocument/2006/relationships/image" Target="../media/image18.emf"/><Relationship Id="rId11" Type="http://schemas.openxmlformats.org/officeDocument/2006/relationships/oleObject" Target="../embeddings/oleObject14.bin"/><Relationship Id="rId24" Type="http://schemas.openxmlformats.org/officeDocument/2006/relationships/image" Target="../media/image94.png"/><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image" Target="../media/image93.png"/><Relationship Id="rId28" Type="http://schemas.openxmlformats.org/officeDocument/2006/relationships/image" Target="../media/image91.png"/><Relationship Id="rId10" Type="http://schemas.openxmlformats.org/officeDocument/2006/relationships/image" Target="../media/image20.emf"/><Relationship Id="rId4" Type="http://schemas.openxmlformats.org/officeDocument/2006/relationships/image" Target="../media/image17.emf"/><Relationship Id="rId9" Type="http://schemas.openxmlformats.org/officeDocument/2006/relationships/oleObject" Target="../embeddings/oleObject13.bin"/><Relationship Id="rId14" Type="http://schemas.openxmlformats.org/officeDocument/2006/relationships/image" Target="../media/image22.emf"/><Relationship Id="rId27" Type="http://schemas.openxmlformats.org/officeDocument/2006/relationships/image" Target="../media/image90.png"/><Relationship Id="rId30" Type="http://schemas.openxmlformats.org/officeDocument/2006/relationships/image" Target="../media/image25.emf"/></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282.emf"/><Relationship Id="rId18" Type="http://schemas.openxmlformats.org/officeDocument/2006/relationships/image" Target="../media/image389.png"/><Relationship Id="rId3" Type="http://schemas.openxmlformats.org/officeDocument/2006/relationships/image" Target="../media/image279.jpeg"/><Relationship Id="rId7" Type="http://schemas.openxmlformats.org/officeDocument/2006/relationships/image" Target="../media/image270.emf"/><Relationship Id="rId12" Type="http://schemas.openxmlformats.org/officeDocument/2006/relationships/oleObject" Target="../embeddings/oleObject113.bin"/><Relationship Id="rId17" Type="http://schemas.openxmlformats.org/officeDocument/2006/relationships/image" Target="../media/image388.png"/><Relationship Id="rId2" Type="http://schemas.openxmlformats.org/officeDocument/2006/relationships/slideLayout" Target="../slideLayouts/slideLayout13.xml"/><Relationship Id="rId16" Type="http://schemas.openxmlformats.org/officeDocument/2006/relationships/image" Target="../media/image387.png"/><Relationship Id="rId1" Type="http://schemas.openxmlformats.org/officeDocument/2006/relationships/vmlDrawing" Target="../drawings/vmlDrawing39.vml"/><Relationship Id="rId6" Type="http://schemas.openxmlformats.org/officeDocument/2006/relationships/oleObject" Target="../embeddings/oleObject104.bin"/><Relationship Id="rId11" Type="http://schemas.openxmlformats.org/officeDocument/2006/relationships/image" Target="../media/image272.emf"/><Relationship Id="rId5" Type="http://schemas.openxmlformats.org/officeDocument/2006/relationships/image" Target="../media/image281.emf"/><Relationship Id="rId15" Type="http://schemas.openxmlformats.org/officeDocument/2006/relationships/image" Target="../media/image386.png"/><Relationship Id="rId10" Type="http://schemas.openxmlformats.org/officeDocument/2006/relationships/oleObject" Target="../embeddings/oleObject106.bin"/><Relationship Id="rId19" Type="http://schemas.openxmlformats.org/officeDocument/2006/relationships/image" Target="../media/image390.png"/><Relationship Id="rId4" Type="http://schemas.openxmlformats.org/officeDocument/2006/relationships/oleObject" Target="../embeddings/oleObject112.bin"/><Relationship Id="rId9" Type="http://schemas.openxmlformats.org/officeDocument/2006/relationships/image" Target="../media/image271.emf"/><Relationship Id="rId14" Type="http://schemas.openxmlformats.org/officeDocument/2006/relationships/image" Target="../media/image385.png"/></Relationships>
</file>

<file path=ppt/slides/_rels/slide101.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2.png"/><Relationship Id="rId7" Type="http://schemas.openxmlformats.org/officeDocument/2006/relationships/image" Target="../media/image395.png"/><Relationship Id="rId2" Type="http://schemas.openxmlformats.org/officeDocument/2006/relationships/image" Target="../media/image391.png"/><Relationship Id="rId1" Type="http://schemas.openxmlformats.org/officeDocument/2006/relationships/slideLayout" Target="../slideLayouts/slideLayout13.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84.png"/><Relationship Id="rId9" Type="http://schemas.openxmlformats.org/officeDocument/2006/relationships/image" Target="../media/image39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8" Type="http://schemas.openxmlformats.org/officeDocument/2006/relationships/image" Target="../media/image284.emf"/><Relationship Id="rId13" Type="http://schemas.openxmlformats.org/officeDocument/2006/relationships/image" Target="../media/image403.png"/><Relationship Id="rId3" Type="http://schemas.openxmlformats.org/officeDocument/2006/relationships/image" Target="../media/image287.jpeg"/><Relationship Id="rId7" Type="http://schemas.openxmlformats.org/officeDocument/2006/relationships/oleObject" Target="../embeddings/oleObject115.bin"/><Relationship Id="rId12" Type="http://schemas.openxmlformats.org/officeDocument/2006/relationships/image" Target="../media/image286.emf"/><Relationship Id="rId2" Type="http://schemas.openxmlformats.org/officeDocument/2006/relationships/slideLayout" Target="../slideLayouts/slideLayout13.xml"/><Relationship Id="rId1" Type="http://schemas.openxmlformats.org/officeDocument/2006/relationships/vmlDrawing" Target="../drawings/vmlDrawing40.vml"/><Relationship Id="rId6" Type="http://schemas.openxmlformats.org/officeDocument/2006/relationships/image" Target="../media/image283.emf"/><Relationship Id="rId11" Type="http://schemas.openxmlformats.org/officeDocument/2006/relationships/oleObject" Target="../embeddings/oleObject117.bin"/><Relationship Id="rId5" Type="http://schemas.openxmlformats.org/officeDocument/2006/relationships/oleObject" Target="../embeddings/oleObject114.bin"/><Relationship Id="rId10" Type="http://schemas.openxmlformats.org/officeDocument/2006/relationships/image" Target="../media/image285.emf"/><Relationship Id="rId4" Type="http://schemas.openxmlformats.org/officeDocument/2006/relationships/image" Target="../media/image288.jpeg"/><Relationship Id="rId9" Type="http://schemas.openxmlformats.org/officeDocument/2006/relationships/oleObject" Target="../embeddings/oleObject116.bin"/></Relationships>
</file>

<file path=ppt/slides/_rels/slide104.xml.rels><?xml version="1.0" encoding="UTF-8" standalone="yes"?>
<Relationships xmlns="http://schemas.openxmlformats.org/package/2006/relationships"><Relationship Id="rId3" Type="http://schemas.openxmlformats.org/officeDocument/2006/relationships/image" Target="../media/image4050.png"/><Relationship Id="rId2" Type="http://schemas.openxmlformats.org/officeDocument/2006/relationships/image" Target="../media/image297.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oleObject" Target="../embeddings/oleObject24.bin"/><Relationship Id="rId18" Type="http://schemas.openxmlformats.org/officeDocument/2006/relationships/image" Target="../media/image33.emf"/><Relationship Id="rId26" Type="http://schemas.openxmlformats.org/officeDocument/2006/relationships/image" Target="../media/image96.png"/><Relationship Id="rId3" Type="http://schemas.openxmlformats.org/officeDocument/2006/relationships/oleObject" Target="../embeddings/oleObject19.bin"/><Relationship Id="rId21" Type="http://schemas.openxmlformats.org/officeDocument/2006/relationships/oleObject" Target="../embeddings/oleObject28.bin"/><Relationship Id="rId7" Type="http://schemas.openxmlformats.org/officeDocument/2006/relationships/oleObject" Target="../embeddings/oleObject21.bin"/><Relationship Id="rId12" Type="http://schemas.openxmlformats.org/officeDocument/2006/relationships/image" Target="../media/image30.emf"/><Relationship Id="rId17" Type="http://schemas.openxmlformats.org/officeDocument/2006/relationships/oleObject" Target="../embeddings/oleObject26.bin"/><Relationship Id="rId25" Type="http://schemas.openxmlformats.org/officeDocument/2006/relationships/image" Target="../media/image920.png"/><Relationship Id="rId2" Type="http://schemas.openxmlformats.org/officeDocument/2006/relationships/slideLayout" Target="../slideLayouts/slideLayout13.xml"/><Relationship Id="rId16" Type="http://schemas.openxmlformats.org/officeDocument/2006/relationships/image" Target="../media/image32.emf"/><Relationship Id="rId20" Type="http://schemas.openxmlformats.org/officeDocument/2006/relationships/image" Target="../media/image34.emf"/><Relationship Id="rId1" Type="http://schemas.openxmlformats.org/officeDocument/2006/relationships/vmlDrawing" Target="../drawings/vmlDrawing4.vml"/><Relationship Id="rId6" Type="http://schemas.openxmlformats.org/officeDocument/2006/relationships/image" Target="../media/image27.emf"/><Relationship Id="rId11" Type="http://schemas.openxmlformats.org/officeDocument/2006/relationships/oleObject" Target="../embeddings/oleObject23.bin"/><Relationship Id="rId24" Type="http://schemas.openxmlformats.org/officeDocument/2006/relationships/image" Target="../media/image88.png"/><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image" Target="../media/image92.png"/><Relationship Id="rId10" Type="http://schemas.openxmlformats.org/officeDocument/2006/relationships/image" Target="../media/image29.emf"/><Relationship Id="rId19" Type="http://schemas.openxmlformats.org/officeDocument/2006/relationships/oleObject" Target="../embeddings/oleObject27.bin"/><Relationship Id="rId4" Type="http://schemas.openxmlformats.org/officeDocument/2006/relationships/image" Target="../media/image26.emf"/><Relationship Id="rId9" Type="http://schemas.openxmlformats.org/officeDocument/2006/relationships/oleObject" Target="../embeddings/oleObject22.bin"/><Relationship Id="rId14" Type="http://schemas.openxmlformats.org/officeDocument/2006/relationships/image" Target="../media/image31.emf"/><Relationship Id="rId22" Type="http://schemas.openxmlformats.org/officeDocument/2006/relationships/image" Target="../media/image35.emf"/><Relationship Id="rId27" Type="http://schemas.openxmlformats.org/officeDocument/2006/relationships/image" Target="../media/image97.png"/></Relationships>
</file>

<file path=ppt/slides/_rels/slide12.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oleObject" Target="../embeddings/oleObject34.bin"/><Relationship Id="rId18" Type="http://schemas.openxmlformats.org/officeDocument/2006/relationships/image" Target="../media/image33.emf"/><Relationship Id="rId26" Type="http://schemas.openxmlformats.org/officeDocument/2006/relationships/image" Target="../media/image99.png"/><Relationship Id="rId3" Type="http://schemas.openxmlformats.org/officeDocument/2006/relationships/oleObject" Target="../embeddings/oleObject29.bin"/><Relationship Id="rId21" Type="http://schemas.openxmlformats.org/officeDocument/2006/relationships/oleObject" Target="../embeddings/oleObject38.bin"/><Relationship Id="rId7" Type="http://schemas.openxmlformats.org/officeDocument/2006/relationships/oleObject" Target="../embeddings/oleObject31.bin"/><Relationship Id="rId12" Type="http://schemas.openxmlformats.org/officeDocument/2006/relationships/image" Target="../media/image30.emf"/><Relationship Id="rId17" Type="http://schemas.openxmlformats.org/officeDocument/2006/relationships/oleObject" Target="../embeddings/oleObject36.bin"/><Relationship Id="rId25" Type="http://schemas.openxmlformats.org/officeDocument/2006/relationships/image" Target="../media/image98.png"/><Relationship Id="rId2" Type="http://schemas.openxmlformats.org/officeDocument/2006/relationships/slideLayout" Target="../slideLayouts/slideLayout13.xml"/><Relationship Id="rId16" Type="http://schemas.openxmlformats.org/officeDocument/2006/relationships/image" Target="../media/image32.emf"/><Relationship Id="rId20" Type="http://schemas.openxmlformats.org/officeDocument/2006/relationships/image" Target="../media/image34.emf"/><Relationship Id="rId1" Type="http://schemas.openxmlformats.org/officeDocument/2006/relationships/vmlDrawing" Target="../drawings/vmlDrawing5.vml"/><Relationship Id="rId6" Type="http://schemas.openxmlformats.org/officeDocument/2006/relationships/image" Target="../media/image27.emf"/><Relationship Id="rId11" Type="http://schemas.openxmlformats.org/officeDocument/2006/relationships/oleObject" Target="../embeddings/oleObject33.bin"/><Relationship Id="rId24" Type="http://schemas.openxmlformats.org/officeDocument/2006/relationships/image" Target="../media/image970.png"/><Relationship Id="rId5" Type="http://schemas.openxmlformats.org/officeDocument/2006/relationships/oleObject" Target="../embeddings/oleObject30.bin"/><Relationship Id="rId15" Type="http://schemas.openxmlformats.org/officeDocument/2006/relationships/oleObject" Target="../embeddings/oleObject35.bin"/><Relationship Id="rId23" Type="http://schemas.openxmlformats.org/officeDocument/2006/relationships/image" Target="../media/image36.png"/><Relationship Id="rId10" Type="http://schemas.openxmlformats.org/officeDocument/2006/relationships/image" Target="../media/image29.emf"/><Relationship Id="rId19" Type="http://schemas.openxmlformats.org/officeDocument/2006/relationships/oleObject" Target="../embeddings/oleObject37.bin"/><Relationship Id="rId4" Type="http://schemas.openxmlformats.org/officeDocument/2006/relationships/image" Target="../media/image26.emf"/><Relationship Id="rId9" Type="http://schemas.openxmlformats.org/officeDocument/2006/relationships/oleObject" Target="../embeddings/oleObject32.bin"/><Relationship Id="rId14" Type="http://schemas.openxmlformats.org/officeDocument/2006/relationships/image" Target="../media/image31.emf"/><Relationship Id="rId22" Type="http://schemas.openxmlformats.org/officeDocument/2006/relationships/image" Target="../media/image35.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0.emf"/><Relationship Id="rId18" Type="http://schemas.openxmlformats.org/officeDocument/2006/relationships/oleObject" Target="../embeddings/oleObject26.bin"/><Relationship Id="rId26" Type="http://schemas.openxmlformats.org/officeDocument/2006/relationships/image" Target="../media/image117.png"/><Relationship Id="rId3" Type="http://schemas.openxmlformats.org/officeDocument/2006/relationships/image" Target="../media/image114.png"/><Relationship Id="rId21" Type="http://schemas.openxmlformats.org/officeDocument/2006/relationships/image" Target="../media/image34.emf"/><Relationship Id="rId7" Type="http://schemas.openxmlformats.org/officeDocument/2006/relationships/image" Target="../media/image27.emf"/><Relationship Id="rId12" Type="http://schemas.openxmlformats.org/officeDocument/2006/relationships/oleObject" Target="../embeddings/oleObject23.bin"/><Relationship Id="rId17" Type="http://schemas.openxmlformats.org/officeDocument/2006/relationships/image" Target="../media/image32.emf"/><Relationship Id="rId25" Type="http://schemas.openxmlformats.org/officeDocument/2006/relationships/image" Target="../media/image116.png"/><Relationship Id="rId2" Type="http://schemas.openxmlformats.org/officeDocument/2006/relationships/slideLayout" Target="../slideLayouts/slideLayout13.xml"/><Relationship Id="rId16" Type="http://schemas.openxmlformats.org/officeDocument/2006/relationships/oleObject" Target="../embeddings/oleObject25.bin"/><Relationship Id="rId20" Type="http://schemas.openxmlformats.org/officeDocument/2006/relationships/oleObject" Target="../embeddings/oleObject27.bin"/><Relationship Id="rId1" Type="http://schemas.openxmlformats.org/officeDocument/2006/relationships/vmlDrawing" Target="../drawings/vmlDrawing6.vml"/><Relationship Id="rId6" Type="http://schemas.openxmlformats.org/officeDocument/2006/relationships/oleObject" Target="../embeddings/oleObject20.bin"/><Relationship Id="rId11" Type="http://schemas.openxmlformats.org/officeDocument/2006/relationships/image" Target="../media/image29.emf"/><Relationship Id="rId24" Type="http://schemas.openxmlformats.org/officeDocument/2006/relationships/image" Target="../media/image115.png"/><Relationship Id="rId5" Type="http://schemas.openxmlformats.org/officeDocument/2006/relationships/image" Target="../media/image26.emf"/><Relationship Id="rId15" Type="http://schemas.openxmlformats.org/officeDocument/2006/relationships/image" Target="../media/image31.emf"/><Relationship Id="rId23" Type="http://schemas.openxmlformats.org/officeDocument/2006/relationships/image" Target="../media/image35.emf"/><Relationship Id="rId10" Type="http://schemas.openxmlformats.org/officeDocument/2006/relationships/oleObject" Target="../embeddings/oleObject22.bin"/><Relationship Id="rId19" Type="http://schemas.openxmlformats.org/officeDocument/2006/relationships/image" Target="../media/image33.emf"/><Relationship Id="rId4" Type="http://schemas.openxmlformats.org/officeDocument/2006/relationships/oleObject" Target="../embeddings/oleObject19.bin"/><Relationship Id="rId9" Type="http://schemas.openxmlformats.org/officeDocument/2006/relationships/image" Target="../media/image28.emf"/><Relationship Id="rId14" Type="http://schemas.openxmlformats.org/officeDocument/2006/relationships/oleObject" Target="../embeddings/oleObject24.bin"/><Relationship Id="rId22" Type="http://schemas.openxmlformats.org/officeDocument/2006/relationships/oleObject" Target="../embeddings/oleObject28.bin"/><Relationship Id="rId27" Type="http://schemas.openxmlformats.org/officeDocument/2006/relationships/image" Target="../media/image118.png"/></Relationships>
</file>

<file path=ppt/slides/_rels/slide14.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oleObject" Target="../embeddings/oleObject15.bin"/><Relationship Id="rId18" Type="http://schemas.openxmlformats.org/officeDocument/2006/relationships/image" Target="../media/image23.emf"/><Relationship Id="rId26" Type="http://schemas.openxmlformats.org/officeDocument/2006/relationships/image" Target="../media/image162.png"/><Relationship Id="rId3" Type="http://schemas.openxmlformats.org/officeDocument/2006/relationships/oleObject" Target="../embeddings/oleObject10.bin"/><Relationship Id="rId21" Type="http://schemas.openxmlformats.org/officeDocument/2006/relationships/oleObject" Target="../embeddings/oleObject39.bin"/><Relationship Id="rId7" Type="http://schemas.openxmlformats.org/officeDocument/2006/relationships/oleObject" Target="../embeddings/oleObject12.bin"/><Relationship Id="rId12" Type="http://schemas.openxmlformats.org/officeDocument/2006/relationships/image" Target="../media/image21.emf"/><Relationship Id="rId17" Type="http://schemas.openxmlformats.org/officeDocument/2006/relationships/oleObject" Target="../embeddings/oleObject16.bin"/><Relationship Id="rId25" Type="http://schemas.openxmlformats.org/officeDocument/2006/relationships/image" Target="../media/image161.png"/><Relationship Id="rId2" Type="http://schemas.openxmlformats.org/officeDocument/2006/relationships/slideLayout" Target="../slideLayouts/slideLayout13.xml"/><Relationship Id="rId16" Type="http://schemas.openxmlformats.org/officeDocument/2006/relationships/image" Target="../media/image25.emf"/><Relationship Id="rId20" Type="http://schemas.openxmlformats.org/officeDocument/2006/relationships/image" Target="../media/image24.emf"/><Relationship Id="rId29" Type="http://schemas.openxmlformats.org/officeDocument/2006/relationships/image" Target="../media/image165.png"/><Relationship Id="rId1" Type="http://schemas.openxmlformats.org/officeDocument/2006/relationships/vmlDrawing" Target="../drawings/vmlDrawing7.vml"/><Relationship Id="rId6" Type="http://schemas.openxmlformats.org/officeDocument/2006/relationships/image" Target="../media/image18.e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8.bin"/><Relationship Id="rId23" Type="http://schemas.openxmlformats.org/officeDocument/2006/relationships/image" Target="../media/image101.png"/><Relationship Id="rId28" Type="http://schemas.openxmlformats.org/officeDocument/2006/relationships/image" Target="../media/image104.png"/><Relationship Id="rId10" Type="http://schemas.openxmlformats.org/officeDocument/2006/relationships/image" Target="../media/image20.emf"/><Relationship Id="rId19" Type="http://schemas.openxmlformats.org/officeDocument/2006/relationships/oleObject" Target="../embeddings/oleObject17.bin"/><Relationship Id="rId4" Type="http://schemas.openxmlformats.org/officeDocument/2006/relationships/image" Target="../media/image17.emf"/><Relationship Id="rId9" Type="http://schemas.openxmlformats.org/officeDocument/2006/relationships/oleObject" Target="../embeddings/oleObject13.bin"/><Relationship Id="rId14" Type="http://schemas.openxmlformats.org/officeDocument/2006/relationships/image" Target="../media/image22.emf"/><Relationship Id="rId22" Type="http://schemas.openxmlformats.org/officeDocument/2006/relationships/image" Target="../media/image37.emf"/><Relationship Id="rId27" Type="http://schemas.openxmlformats.org/officeDocument/2006/relationships/image" Target="../media/image103.png"/><Relationship Id="rId30"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oleObject" Target="../embeddings/oleObject15.bin"/><Relationship Id="rId18" Type="http://schemas.openxmlformats.org/officeDocument/2006/relationships/image" Target="../media/image23.emf"/><Relationship Id="rId3" Type="http://schemas.openxmlformats.org/officeDocument/2006/relationships/oleObject" Target="../embeddings/oleObject10.bin"/><Relationship Id="rId21" Type="http://schemas.openxmlformats.org/officeDocument/2006/relationships/oleObject" Target="../embeddings/oleObject39.bin"/><Relationship Id="rId7" Type="http://schemas.openxmlformats.org/officeDocument/2006/relationships/oleObject" Target="../embeddings/oleObject12.bin"/><Relationship Id="rId12" Type="http://schemas.openxmlformats.org/officeDocument/2006/relationships/image" Target="../media/image21.emf"/><Relationship Id="rId17" Type="http://schemas.openxmlformats.org/officeDocument/2006/relationships/oleObject" Target="../embeddings/oleObject16.bin"/><Relationship Id="rId25" Type="http://schemas.openxmlformats.org/officeDocument/2006/relationships/image" Target="../media/image106.png"/><Relationship Id="rId2" Type="http://schemas.openxmlformats.org/officeDocument/2006/relationships/slideLayout" Target="../slideLayouts/slideLayout13.xml"/><Relationship Id="rId16" Type="http://schemas.openxmlformats.org/officeDocument/2006/relationships/image" Target="../media/image25.emf"/><Relationship Id="rId20" Type="http://schemas.openxmlformats.org/officeDocument/2006/relationships/image" Target="../media/image24.emf"/><Relationship Id="rId1" Type="http://schemas.openxmlformats.org/officeDocument/2006/relationships/vmlDrawing" Target="../drawings/vmlDrawing8.vml"/><Relationship Id="rId6" Type="http://schemas.openxmlformats.org/officeDocument/2006/relationships/image" Target="../media/image18.emf"/><Relationship Id="rId11" Type="http://schemas.openxmlformats.org/officeDocument/2006/relationships/oleObject" Target="../embeddings/oleObject14.bin"/><Relationship Id="rId24" Type="http://schemas.openxmlformats.org/officeDocument/2006/relationships/image" Target="../media/image167.png"/><Relationship Id="rId5" Type="http://schemas.openxmlformats.org/officeDocument/2006/relationships/oleObject" Target="../embeddings/oleObject11.bin"/><Relationship Id="rId15" Type="http://schemas.openxmlformats.org/officeDocument/2006/relationships/oleObject" Target="../embeddings/oleObject18.bin"/><Relationship Id="rId23" Type="http://schemas.openxmlformats.org/officeDocument/2006/relationships/image" Target="../media/image105.png"/><Relationship Id="rId10" Type="http://schemas.openxmlformats.org/officeDocument/2006/relationships/image" Target="../media/image20.emf"/><Relationship Id="rId19" Type="http://schemas.openxmlformats.org/officeDocument/2006/relationships/oleObject" Target="../embeddings/oleObject17.bin"/><Relationship Id="rId4" Type="http://schemas.openxmlformats.org/officeDocument/2006/relationships/image" Target="../media/image17.emf"/><Relationship Id="rId9" Type="http://schemas.openxmlformats.org/officeDocument/2006/relationships/oleObject" Target="../embeddings/oleObject13.bin"/><Relationship Id="rId14" Type="http://schemas.openxmlformats.org/officeDocument/2006/relationships/image" Target="../media/image22.emf"/><Relationship Id="rId22" Type="http://schemas.openxmlformats.org/officeDocument/2006/relationships/image" Target="../media/image37.emf"/></Relationships>
</file>

<file path=ppt/slides/_rels/slide1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37.emf"/><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18.emf"/><Relationship Id="rId11" Type="http://schemas.openxmlformats.org/officeDocument/2006/relationships/oleObject" Target="../embeddings/oleObject39.bin"/><Relationship Id="rId5" Type="http://schemas.openxmlformats.org/officeDocument/2006/relationships/oleObject" Target="../embeddings/oleObject11.bin"/><Relationship Id="rId10" Type="http://schemas.openxmlformats.org/officeDocument/2006/relationships/image" Target="../media/image25.emf"/><Relationship Id="rId4" Type="http://schemas.openxmlformats.org/officeDocument/2006/relationships/image" Target="../media/image17.emf"/><Relationship Id="rId9"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37.e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18.emf"/><Relationship Id="rId11" Type="http://schemas.openxmlformats.org/officeDocument/2006/relationships/oleObject" Target="../embeddings/oleObject39.bin"/><Relationship Id="rId5" Type="http://schemas.openxmlformats.org/officeDocument/2006/relationships/oleObject" Target="../embeddings/oleObject11.bin"/><Relationship Id="rId10" Type="http://schemas.openxmlformats.org/officeDocument/2006/relationships/image" Target="../media/image25.emf"/><Relationship Id="rId4" Type="http://schemas.openxmlformats.org/officeDocument/2006/relationships/image" Target="../media/image17.emf"/><Relationship Id="rId9"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hyperlink" Target="http://www.schoolphysics.co.uk/age16-19/Wave%20properties/Interference/text/Wedge_fringes/index.html"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10.png"/><Relationship Id="rId7" Type="http://schemas.openxmlformats.org/officeDocument/2006/relationships/image" Target="../media/image147.png"/><Relationship Id="rId2" Type="http://schemas.openxmlformats.org/officeDocument/2006/relationships/image" Target="../media/image109.png"/><Relationship Id="rId1" Type="http://schemas.openxmlformats.org/officeDocument/2006/relationships/slideLayout" Target="../slideLayouts/slideLayout13.xml"/><Relationship Id="rId6" Type="http://schemas.openxmlformats.org/officeDocument/2006/relationships/image" Target="../media/image113.png"/><Relationship Id="rId11" Type="http://schemas.openxmlformats.org/officeDocument/2006/relationships/image" Target="../media/image164.png"/><Relationship Id="rId5" Type="http://schemas.openxmlformats.org/officeDocument/2006/relationships/image" Target="../media/image112.png"/><Relationship Id="rId10" Type="http://schemas.openxmlformats.org/officeDocument/2006/relationships/image" Target="../media/image163.png"/><Relationship Id="rId4" Type="http://schemas.openxmlformats.org/officeDocument/2006/relationships/image" Target="../media/image111.png"/><Relationship Id="rId9" Type="http://schemas.openxmlformats.org/officeDocument/2006/relationships/image" Target="../media/image160.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8.png"/><Relationship Id="rId7" Type="http://schemas.openxmlformats.org/officeDocument/2006/relationships/image" Target="../media/image170.png"/><Relationship Id="rId2" Type="http://schemas.openxmlformats.org/officeDocument/2006/relationships/image" Target="../media/image166.png"/><Relationship Id="rId1" Type="http://schemas.openxmlformats.org/officeDocument/2006/relationships/slideLayout" Target="../slideLayouts/slideLayout13.xml"/><Relationship Id="rId6" Type="http://schemas.openxmlformats.org/officeDocument/2006/relationships/image" Target="../media/image169.png"/><Relationship Id="rId11" Type="http://schemas.openxmlformats.org/officeDocument/2006/relationships/image" Target="../media/image164.png"/><Relationship Id="rId5" Type="http://schemas.openxmlformats.org/officeDocument/2006/relationships/image" Target="../media/image176.png"/><Relationship Id="rId10" Type="http://schemas.openxmlformats.org/officeDocument/2006/relationships/image" Target="../media/image173.png"/><Relationship Id="rId4" Type="http://schemas.openxmlformats.org/officeDocument/2006/relationships/image" Target="../media/image175.png"/><Relationship Id="rId9" Type="http://schemas.openxmlformats.org/officeDocument/2006/relationships/image" Target="../media/image1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hyperlink" Target="https://history.aip.org/history/exhibits/gap/Michelson/Michelson.html#michelson1"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rmutphysics.com/charud/virtualexperiment/virtual1/Michelson/FIG13.JPG"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oleObject" Target="../embeddings/oleObject45.bin"/><Relationship Id="rId18" Type="http://schemas.openxmlformats.org/officeDocument/2006/relationships/image" Target="../media/image50.emf"/><Relationship Id="rId26" Type="http://schemas.openxmlformats.org/officeDocument/2006/relationships/image" Target="../media/image194.png"/><Relationship Id="rId3" Type="http://schemas.openxmlformats.org/officeDocument/2006/relationships/oleObject" Target="../embeddings/oleObject40.bin"/><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47.emf"/><Relationship Id="rId17" Type="http://schemas.openxmlformats.org/officeDocument/2006/relationships/oleObject" Target="../embeddings/oleObject47.bin"/><Relationship Id="rId25" Type="http://schemas.openxmlformats.org/officeDocument/2006/relationships/image" Target="../media/image193.png"/><Relationship Id="rId2" Type="http://schemas.openxmlformats.org/officeDocument/2006/relationships/slideLayout" Target="../slideLayouts/slideLayout13.xml"/><Relationship Id="rId16" Type="http://schemas.openxmlformats.org/officeDocument/2006/relationships/image" Target="../media/image49.emf"/><Relationship Id="rId20" Type="http://schemas.openxmlformats.org/officeDocument/2006/relationships/image" Target="../media/image51.emf"/><Relationship Id="rId1" Type="http://schemas.openxmlformats.org/officeDocument/2006/relationships/vmlDrawing" Target="../drawings/vmlDrawing11.vml"/><Relationship Id="rId6" Type="http://schemas.openxmlformats.org/officeDocument/2006/relationships/image" Target="../media/image44.emf"/><Relationship Id="rId11" Type="http://schemas.openxmlformats.org/officeDocument/2006/relationships/oleObject" Target="../embeddings/oleObject44.bin"/><Relationship Id="rId24" Type="http://schemas.openxmlformats.org/officeDocument/2006/relationships/image" Target="../media/image53.e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28" Type="http://schemas.openxmlformats.org/officeDocument/2006/relationships/image" Target="../media/image196.png"/><Relationship Id="rId10" Type="http://schemas.openxmlformats.org/officeDocument/2006/relationships/image" Target="../media/image46.emf"/><Relationship Id="rId19" Type="http://schemas.openxmlformats.org/officeDocument/2006/relationships/oleObject" Target="../embeddings/oleObject48.bin"/><Relationship Id="rId4" Type="http://schemas.openxmlformats.org/officeDocument/2006/relationships/image" Target="../media/image43.emf"/><Relationship Id="rId9" Type="http://schemas.openxmlformats.org/officeDocument/2006/relationships/oleObject" Target="../embeddings/oleObject43.bin"/><Relationship Id="rId14" Type="http://schemas.openxmlformats.org/officeDocument/2006/relationships/image" Target="../media/image48.emf"/><Relationship Id="rId22" Type="http://schemas.openxmlformats.org/officeDocument/2006/relationships/image" Target="../media/image52.emf"/><Relationship Id="rId27" Type="http://schemas.openxmlformats.org/officeDocument/2006/relationships/image" Target="../media/image195.png"/></Relationships>
</file>

<file path=ppt/slides/_rels/slide25.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oleObject" Target="../embeddings/oleObject45.bin"/><Relationship Id="rId18" Type="http://schemas.openxmlformats.org/officeDocument/2006/relationships/image" Target="../media/image50.emf"/><Relationship Id="rId26" Type="http://schemas.openxmlformats.org/officeDocument/2006/relationships/image" Target="../media/image198.png"/><Relationship Id="rId3" Type="http://schemas.openxmlformats.org/officeDocument/2006/relationships/oleObject" Target="../embeddings/oleObject40.bin"/><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47.emf"/><Relationship Id="rId17" Type="http://schemas.openxmlformats.org/officeDocument/2006/relationships/oleObject" Target="../embeddings/oleObject47.bin"/><Relationship Id="rId25" Type="http://schemas.openxmlformats.org/officeDocument/2006/relationships/image" Target="../media/image197.png"/><Relationship Id="rId2" Type="http://schemas.openxmlformats.org/officeDocument/2006/relationships/slideLayout" Target="../slideLayouts/slideLayout13.xml"/><Relationship Id="rId16" Type="http://schemas.openxmlformats.org/officeDocument/2006/relationships/image" Target="../media/image49.emf"/><Relationship Id="rId20" Type="http://schemas.openxmlformats.org/officeDocument/2006/relationships/image" Target="../media/image51.emf"/><Relationship Id="rId29" Type="http://schemas.openxmlformats.org/officeDocument/2006/relationships/image" Target="../media/image201.png"/><Relationship Id="rId1" Type="http://schemas.openxmlformats.org/officeDocument/2006/relationships/vmlDrawing" Target="../drawings/vmlDrawing12.vml"/><Relationship Id="rId6" Type="http://schemas.openxmlformats.org/officeDocument/2006/relationships/image" Target="../media/image44.emf"/><Relationship Id="rId11" Type="http://schemas.openxmlformats.org/officeDocument/2006/relationships/oleObject" Target="../embeddings/oleObject44.bin"/><Relationship Id="rId24" Type="http://schemas.openxmlformats.org/officeDocument/2006/relationships/image" Target="../media/image53.emf"/><Relationship Id="rId32" Type="http://schemas.openxmlformats.org/officeDocument/2006/relationships/image" Target="../media/image192.png"/><Relationship Id="rId5" Type="http://schemas.openxmlformats.org/officeDocument/2006/relationships/oleObject" Target="../embeddings/oleObject51.bin"/><Relationship Id="rId15" Type="http://schemas.openxmlformats.org/officeDocument/2006/relationships/oleObject" Target="../embeddings/oleObject46.bin"/><Relationship Id="rId23" Type="http://schemas.openxmlformats.org/officeDocument/2006/relationships/oleObject" Target="../embeddings/oleObject50.bin"/><Relationship Id="rId28" Type="http://schemas.openxmlformats.org/officeDocument/2006/relationships/image" Target="../media/image191.png"/><Relationship Id="rId10" Type="http://schemas.openxmlformats.org/officeDocument/2006/relationships/image" Target="../media/image46.emf"/><Relationship Id="rId19" Type="http://schemas.openxmlformats.org/officeDocument/2006/relationships/oleObject" Target="../embeddings/oleObject48.bin"/><Relationship Id="rId31" Type="http://schemas.openxmlformats.org/officeDocument/2006/relationships/image" Target="../media/image203.png"/><Relationship Id="rId4" Type="http://schemas.openxmlformats.org/officeDocument/2006/relationships/image" Target="../media/image43.emf"/><Relationship Id="rId9" Type="http://schemas.openxmlformats.org/officeDocument/2006/relationships/oleObject" Target="../embeddings/oleObject43.bin"/><Relationship Id="rId14" Type="http://schemas.openxmlformats.org/officeDocument/2006/relationships/image" Target="../media/image48.emf"/><Relationship Id="rId22" Type="http://schemas.openxmlformats.org/officeDocument/2006/relationships/image" Target="../media/image52.emf"/><Relationship Id="rId27" Type="http://schemas.openxmlformats.org/officeDocument/2006/relationships/image" Target="../media/image190.png"/><Relationship Id="rId30" Type="http://schemas.openxmlformats.org/officeDocument/2006/relationships/image" Target="../media/image202.png"/></Relationships>
</file>

<file path=ppt/slides/_rels/slide26.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54.jpeg"/><Relationship Id="rId1" Type="http://schemas.openxmlformats.org/officeDocument/2006/relationships/slideLayout" Target="../slideLayouts/slideLayout13.xml"/><Relationship Id="rId6" Type="http://schemas.openxmlformats.org/officeDocument/2006/relationships/image" Target="../media/image200.png"/><Relationship Id="rId5" Type="http://schemas.openxmlformats.org/officeDocument/2006/relationships/image" Target="../media/image211.png"/><Relationship Id="rId4" Type="http://schemas.openxmlformats.org/officeDocument/2006/relationships/image" Target="../media/image199.png"/></Relationships>
</file>

<file path=ppt/slides/_rels/slide2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hyperlink" Target="https://commons.wikimedia.org/wiki/File:Phase_Shifting_and_Vertical_Scanning_Interferometry_Animation.gi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56.png"/><Relationship Id="rId7"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373.png"/><Relationship Id="rId10" Type="http://schemas.openxmlformats.org/officeDocument/2006/relationships/image" Target="../media/image58.png"/><Relationship Id="rId4" Type="http://schemas.openxmlformats.org/officeDocument/2006/relationships/image" Target="../media/image372.png"/><Relationship Id="rId9" Type="http://schemas.openxmlformats.org/officeDocument/2006/relationships/image" Target="../media/image57.png"/></Relationships>
</file>

<file path=ppt/slides/_rels/slide30.xml.rels><?xml version="1.0" encoding="UTF-8" standalone="yes"?>
<Relationships xmlns="http://schemas.openxmlformats.org/package/2006/relationships"><Relationship Id="rId3" Type="http://schemas.openxmlformats.org/officeDocument/2006/relationships/hyperlink" Target="https://slideplayer.com/slide/5275153/" TargetMode="External"/><Relationship Id="rId2" Type="http://schemas.openxmlformats.org/officeDocument/2006/relationships/image" Target="../media/image63.png"/><Relationship Id="rId1" Type="http://schemas.openxmlformats.org/officeDocument/2006/relationships/slideLayout" Target="../slideLayouts/slideLayout13.xml"/><Relationship Id="rId5" Type="http://schemas.openxmlformats.org/officeDocument/2006/relationships/image" Target="../media/image220.png"/><Relationship Id="rId4" Type="http://schemas.openxmlformats.org/officeDocument/2006/relationships/image" Target="../media/image219.png"/></Relationships>
</file>

<file path=ppt/slides/_rels/slide31.xml.rels><?xml version="1.0" encoding="UTF-8" standalone="yes"?>
<Relationships xmlns="http://schemas.openxmlformats.org/package/2006/relationships"><Relationship Id="rId3" Type="http://schemas.openxmlformats.org/officeDocument/2006/relationships/hyperlink" Target="https://sciencedemonstrations.fas.harvard.edu/presentations/newtons-rings" TargetMode="External"/><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65.gif"/></Relationships>
</file>

<file path=ppt/slides/_rels/slide32.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56.bin"/><Relationship Id="rId18" Type="http://schemas.openxmlformats.org/officeDocument/2006/relationships/image" Target="../media/image63.png"/><Relationship Id="rId3" Type="http://schemas.openxmlformats.org/officeDocument/2006/relationships/image" Target="../media/image72.wmf"/><Relationship Id="rId7" Type="http://schemas.openxmlformats.org/officeDocument/2006/relationships/oleObject" Target="../embeddings/oleObject53.bin"/><Relationship Id="rId12" Type="http://schemas.openxmlformats.org/officeDocument/2006/relationships/image" Target="../media/image69.emf"/><Relationship Id="rId17" Type="http://schemas.openxmlformats.org/officeDocument/2006/relationships/image" Target="../media/image224.png"/><Relationship Id="rId2" Type="http://schemas.openxmlformats.org/officeDocument/2006/relationships/slideLayout" Target="../slideLayouts/slideLayout13.xml"/><Relationship Id="rId16" Type="http://schemas.openxmlformats.org/officeDocument/2006/relationships/image" Target="../media/image71.emf"/><Relationship Id="rId1" Type="http://schemas.openxmlformats.org/officeDocument/2006/relationships/vmlDrawing" Target="../drawings/vmlDrawing13.vml"/><Relationship Id="rId6" Type="http://schemas.openxmlformats.org/officeDocument/2006/relationships/image" Target="../media/image66.e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68.emf"/><Relationship Id="rId4" Type="http://schemas.openxmlformats.org/officeDocument/2006/relationships/image" Target="../media/image73.wmf"/><Relationship Id="rId9" Type="http://schemas.openxmlformats.org/officeDocument/2006/relationships/oleObject" Target="../embeddings/oleObject54.bin"/><Relationship Id="rId14" Type="http://schemas.openxmlformats.org/officeDocument/2006/relationships/image" Target="../media/image70.emf"/></Relationships>
</file>

<file path=ppt/slides/_rels/slide33.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55.bin"/><Relationship Id="rId18" Type="http://schemas.openxmlformats.org/officeDocument/2006/relationships/image" Target="../media/image71.emf"/><Relationship Id="rId3" Type="http://schemas.openxmlformats.org/officeDocument/2006/relationships/image" Target="../media/image225.png"/><Relationship Id="rId7" Type="http://schemas.openxmlformats.org/officeDocument/2006/relationships/oleObject" Target="../embeddings/oleObject52.bin"/><Relationship Id="rId12" Type="http://schemas.openxmlformats.org/officeDocument/2006/relationships/image" Target="../media/image68.emf"/><Relationship Id="rId17" Type="http://schemas.openxmlformats.org/officeDocument/2006/relationships/oleObject" Target="../embeddings/oleObject57.bin"/><Relationship Id="rId2" Type="http://schemas.openxmlformats.org/officeDocument/2006/relationships/slideLayout" Target="../slideLayouts/slideLayout13.xml"/><Relationship Id="rId16" Type="http://schemas.openxmlformats.org/officeDocument/2006/relationships/image" Target="../media/image70.emf"/><Relationship Id="rId20" Type="http://schemas.openxmlformats.org/officeDocument/2006/relationships/image" Target="../media/image234.png"/><Relationship Id="rId1" Type="http://schemas.openxmlformats.org/officeDocument/2006/relationships/vmlDrawing" Target="../drawings/vmlDrawing14.vml"/><Relationship Id="rId6" Type="http://schemas.openxmlformats.org/officeDocument/2006/relationships/image" Target="../media/image73.wmf"/><Relationship Id="rId11" Type="http://schemas.openxmlformats.org/officeDocument/2006/relationships/oleObject" Target="../embeddings/oleObject54.bin"/><Relationship Id="rId5" Type="http://schemas.openxmlformats.org/officeDocument/2006/relationships/image" Target="../media/image72.wmf"/><Relationship Id="rId15" Type="http://schemas.openxmlformats.org/officeDocument/2006/relationships/oleObject" Target="../embeddings/oleObject56.bin"/><Relationship Id="rId10" Type="http://schemas.openxmlformats.org/officeDocument/2006/relationships/image" Target="../media/image67.emf"/><Relationship Id="rId19" Type="http://schemas.openxmlformats.org/officeDocument/2006/relationships/image" Target="../media/image63.png"/><Relationship Id="rId4" Type="http://schemas.openxmlformats.org/officeDocument/2006/relationships/image" Target="../media/image233.png"/><Relationship Id="rId9" Type="http://schemas.openxmlformats.org/officeDocument/2006/relationships/oleObject" Target="../embeddings/oleObject53.bin"/><Relationship Id="rId14" Type="http://schemas.openxmlformats.org/officeDocument/2006/relationships/image" Target="../media/image69.emf"/></Relationships>
</file>

<file path=ppt/slides/_rels/slide3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hyperlink" Target="http://berkeleyphysicsdemos.net/sites/default/files/E+25+55.gi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6.bin"/><Relationship Id="rId18" Type="http://schemas.openxmlformats.org/officeDocument/2006/relationships/image" Target="../media/image11.emf"/><Relationship Id="rId3" Type="http://schemas.openxmlformats.org/officeDocument/2006/relationships/oleObject" Target="../embeddings/oleObject1.bin"/><Relationship Id="rId21" Type="http://schemas.openxmlformats.org/officeDocument/2006/relationships/image" Target="../media/image73.png"/><Relationship Id="rId7" Type="http://schemas.openxmlformats.org/officeDocument/2006/relationships/oleObject" Target="../embeddings/oleObject3.bin"/><Relationship Id="rId12" Type="http://schemas.openxmlformats.org/officeDocument/2006/relationships/image" Target="../media/image8.emf"/><Relationship Id="rId17" Type="http://schemas.openxmlformats.org/officeDocument/2006/relationships/oleObject" Target="../embeddings/oleObject8.bin"/><Relationship Id="rId2" Type="http://schemas.openxmlformats.org/officeDocument/2006/relationships/slideLayout" Target="../slideLayouts/slideLayout13.xml"/><Relationship Id="rId16" Type="http://schemas.openxmlformats.org/officeDocument/2006/relationships/image" Target="../media/image10.emf"/><Relationship Id="rId20" Type="http://schemas.openxmlformats.org/officeDocument/2006/relationships/image" Target="../media/image12.emf"/><Relationship Id="rId1" Type="http://schemas.openxmlformats.org/officeDocument/2006/relationships/vmlDrawing" Target="../drawings/vmlDrawing1.vml"/><Relationship Id="rId6" Type="http://schemas.openxmlformats.org/officeDocument/2006/relationships/image" Target="../media/image5.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7.emf"/><Relationship Id="rId19" Type="http://schemas.openxmlformats.org/officeDocument/2006/relationships/oleObject" Target="../embeddings/oleObject9.bin"/><Relationship Id="rId4" Type="http://schemas.openxmlformats.org/officeDocument/2006/relationships/image" Target="../media/image4.emf"/><Relationship Id="rId9" Type="http://schemas.openxmlformats.org/officeDocument/2006/relationships/oleObject" Target="../embeddings/oleObject4.bin"/><Relationship Id="rId14" Type="http://schemas.openxmlformats.org/officeDocument/2006/relationships/image" Target="../media/image9.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hyperlink" Target="http://image1.slideserve.com/2450116/slide16-n.jp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oleObject" Target="../embeddings/oleObject63.bin"/><Relationship Id="rId18" Type="http://schemas.openxmlformats.org/officeDocument/2006/relationships/image" Target="../media/image87.emf"/><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84.emf"/><Relationship Id="rId17" Type="http://schemas.openxmlformats.org/officeDocument/2006/relationships/oleObject" Target="../embeddings/oleObject65.bin"/><Relationship Id="rId2" Type="http://schemas.openxmlformats.org/officeDocument/2006/relationships/slideLayout" Target="../slideLayouts/slideLayout13.xml"/><Relationship Id="rId16" Type="http://schemas.openxmlformats.org/officeDocument/2006/relationships/image" Target="../media/image86.emf"/><Relationship Id="rId1" Type="http://schemas.openxmlformats.org/officeDocument/2006/relationships/vmlDrawing" Target="../drawings/vmlDrawing15.vml"/><Relationship Id="rId6" Type="http://schemas.openxmlformats.org/officeDocument/2006/relationships/image" Target="../media/image81.e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83.emf"/><Relationship Id="rId4" Type="http://schemas.openxmlformats.org/officeDocument/2006/relationships/image" Target="../media/image80.emf"/><Relationship Id="rId9" Type="http://schemas.openxmlformats.org/officeDocument/2006/relationships/oleObject" Target="../embeddings/oleObject61.bin"/><Relationship Id="rId14" Type="http://schemas.openxmlformats.org/officeDocument/2006/relationships/image" Target="../media/image85.e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2010.png"/><Relationship Id="rId18" Type="http://schemas.openxmlformats.org/officeDocument/2006/relationships/image" Target="../media/image25.png"/><Relationship Id="rId3" Type="http://schemas.openxmlformats.org/officeDocument/2006/relationships/oleObject" Target="../embeddings/oleObject66.bin"/><Relationship Id="rId7" Type="http://schemas.openxmlformats.org/officeDocument/2006/relationships/image" Target="../media/image89.emf"/><Relationship Id="rId12" Type="http://schemas.openxmlformats.org/officeDocument/2006/relationships/image" Target="../media/image1910.png"/><Relationship Id="rId17" Type="http://schemas.openxmlformats.org/officeDocument/2006/relationships/image" Target="../media/image24.png"/><Relationship Id="rId2" Type="http://schemas.openxmlformats.org/officeDocument/2006/relationships/slideLayout" Target="../slideLayouts/slideLayout13.xml"/><Relationship Id="rId16" Type="http://schemas.openxmlformats.org/officeDocument/2006/relationships/image" Target="../media/image23.png"/><Relationship Id="rId1" Type="http://schemas.openxmlformats.org/officeDocument/2006/relationships/vmlDrawing" Target="../drawings/vmlDrawing16.vml"/><Relationship Id="rId6" Type="http://schemas.openxmlformats.org/officeDocument/2006/relationships/oleObject" Target="../embeddings/oleObject67.bin"/><Relationship Id="rId11" Type="http://schemas.openxmlformats.org/officeDocument/2006/relationships/image" Target="../media/image91.emf"/><Relationship Id="rId5" Type="http://schemas.openxmlformats.org/officeDocument/2006/relationships/image" Target="../media/image1810.png"/><Relationship Id="rId15" Type="http://schemas.openxmlformats.org/officeDocument/2006/relationships/image" Target="../media/image2210.png"/><Relationship Id="rId10" Type="http://schemas.openxmlformats.org/officeDocument/2006/relationships/oleObject" Target="../embeddings/oleObject69.bin"/><Relationship Id="rId4" Type="http://schemas.openxmlformats.org/officeDocument/2006/relationships/image" Target="../media/image88.emf"/><Relationship Id="rId9" Type="http://schemas.openxmlformats.org/officeDocument/2006/relationships/image" Target="../media/image90.emf"/><Relationship Id="rId14" Type="http://schemas.openxmlformats.org/officeDocument/2006/relationships/image" Target="../media/image216.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28.png"/><Relationship Id="rId3" Type="http://schemas.openxmlformats.org/officeDocument/2006/relationships/oleObject" Target="../embeddings/oleObject66.bin"/><Relationship Id="rId7" Type="http://schemas.openxmlformats.org/officeDocument/2006/relationships/image" Target="../media/image89.emf"/><Relationship Id="rId12" Type="http://schemas.openxmlformats.org/officeDocument/2006/relationships/image" Target="../media/image27.png"/><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oleObject" Target="../embeddings/oleObject67.bin"/><Relationship Id="rId11" Type="http://schemas.openxmlformats.org/officeDocument/2006/relationships/image" Target="../media/image91.emf"/><Relationship Id="rId5" Type="http://schemas.openxmlformats.org/officeDocument/2006/relationships/image" Target="../media/image26.png"/><Relationship Id="rId10" Type="http://schemas.openxmlformats.org/officeDocument/2006/relationships/oleObject" Target="../embeddings/oleObject70.bin"/><Relationship Id="rId4" Type="http://schemas.openxmlformats.org/officeDocument/2006/relationships/image" Target="../media/image88.emf"/><Relationship Id="rId9" Type="http://schemas.openxmlformats.org/officeDocument/2006/relationships/image" Target="../media/image90.emf"/><Relationship Id="rId1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hyperphysics.phy-astr.gsu.edu/hbase/phyopt/cirapp2.html" TargetMode="External"/><Relationship Id="rId2" Type="http://schemas.openxmlformats.org/officeDocument/2006/relationships/image" Target="../media/image100.png"/><Relationship Id="rId1" Type="http://schemas.openxmlformats.org/officeDocument/2006/relationships/slideLayout" Target="../slideLayouts/slideLayout13.xml"/><Relationship Id="rId5" Type="http://schemas.openxmlformats.org/officeDocument/2006/relationships/hyperlink" Target="https://opentextbc.ca/physicstestbook2/chapter/limits-of-resolution-the-rayleigh-criterion/" TargetMode="External"/><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sites.google.com/a/hartdistrict.org/ms-smith/home/modern-solid-materials/chapter-11-intermolecular-forces-and-liquids-and-solids/11-5-x-ray-diffraction-by-crystals" TargetMode="Externa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3.png"/><Relationship Id="rId7"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7.bin"/><Relationship Id="rId10" Type="http://schemas.openxmlformats.org/officeDocument/2006/relationships/image" Target="../media/image12.emf"/><Relationship Id="rId4" Type="http://schemas.openxmlformats.org/officeDocument/2006/relationships/image" Target="../media/image75.png"/><Relationship Id="rId9" Type="http://schemas.openxmlformats.org/officeDocument/2006/relationships/oleObject" Target="../embeddings/oleObject9.bin"/></Relationships>
</file>

<file path=ppt/slides/_rels/slide50.xml.rels><?xml version="1.0" encoding="UTF-8" standalone="yes"?>
<Relationships xmlns="http://schemas.openxmlformats.org/package/2006/relationships"><Relationship Id="rId3" Type="http://schemas.openxmlformats.org/officeDocument/2006/relationships/hyperlink" Target="http://home.sandiego.edu/~cloer/bio482s06/482qanda.html" TargetMode="External"/><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3.xml"/><Relationship Id="rId4" Type="http://schemas.openxmlformats.org/officeDocument/2006/relationships/hyperlink" Target="https://www.science20.com/standup_physicist/blog/slit_experiments_and_coherence_patterns-86322"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quora.com/What-is-a-diffraction-grating" TargetMode="External"/><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iopscience.iop.org/article/10.1088/1674-1056/26/5/054202" TargetMode="External"/><Relationship Id="rId2" Type="http://schemas.openxmlformats.org/officeDocument/2006/relationships/image" Target="../media/image124.png"/><Relationship Id="rId1" Type="http://schemas.openxmlformats.org/officeDocument/2006/relationships/slideLayout" Target="../slideLayouts/slideLayout13.xml"/><Relationship Id="rId6" Type="http://schemas.openxmlformats.org/officeDocument/2006/relationships/image" Target="../media/image126.png"/><Relationship Id="rId5" Type="http://schemas.openxmlformats.org/officeDocument/2006/relationships/hyperlink" Target="https://www.youtube.com/watch?v=d-MX3L7Oc7o" TargetMode="External"/><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hyperlink" Target="https://www.homedepot.com/p/Everbilt-1-2-in-Galvanized-Hex-Nut-804076/204647893" TargetMode="External"/><Relationship Id="rId2" Type="http://schemas.openxmlformats.org/officeDocument/2006/relationships/image" Target="../media/image127.png"/><Relationship Id="rId1" Type="http://schemas.openxmlformats.org/officeDocument/2006/relationships/slideLayout" Target="../slideLayouts/slideLayout13.xml"/><Relationship Id="rId5" Type="http://schemas.openxmlformats.org/officeDocument/2006/relationships/hyperlink" Target="https://www.alamy.com/stock-photo-fresnel-diffraction-by-nut-135008165.html" TargetMode="External"/><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3.xml"/><Relationship Id="rId1" Type="http://schemas.openxmlformats.org/officeDocument/2006/relationships/vmlDrawing" Target="../drawings/vmlDrawing18.vml"/><Relationship Id="rId5" Type="http://schemas.openxmlformats.org/officeDocument/2006/relationships/image" Target="../media/image48.png"/><Relationship Id="rId4" Type="http://schemas.openxmlformats.org/officeDocument/2006/relationships/image" Target="../media/image130.emf"/></Relationships>
</file>

<file path=ppt/slides/_rels/slide57.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image" Target="../media/image132.emf"/><Relationship Id="rId5" Type="http://schemas.openxmlformats.org/officeDocument/2006/relationships/oleObject" Target="../embeddings/oleObject73.bin"/><Relationship Id="rId10" Type="http://schemas.openxmlformats.org/officeDocument/2006/relationships/image" Target="../media/image53.png"/><Relationship Id="rId4" Type="http://schemas.openxmlformats.org/officeDocument/2006/relationships/image" Target="../media/image131.emf"/><Relationship Id="rId9" Type="http://schemas.openxmlformats.org/officeDocument/2006/relationships/image" Target="../media/image520.png"/></Relationships>
</file>

<file path=ppt/slides/_rels/slide58.xml.rels><?xml version="1.0" encoding="UTF-8" standalone="yes"?>
<Relationships xmlns="http://schemas.openxmlformats.org/package/2006/relationships"><Relationship Id="rId8" Type="http://schemas.openxmlformats.org/officeDocument/2006/relationships/image" Target="../media/image136.emf"/><Relationship Id="rId13" Type="http://schemas.openxmlformats.org/officeDocument/2006/relationships/oleObject" Target="../embeddings/oleObject74.bin"/><Relationship Id="rId18" Type="http://schemas.openxmlformats.org/officeDocument/2006/relationships/image" Target="../media/image590.png"/><Relationship Id="rId3" Type="http://schemas.openxmlformats.org/officeDocument/2006/relationships/oleObject" Target="../embeddings/oleObject75.bin"/><Relationship Id="rId21" Type="http://schemas.openxmlformats.org/officeDocument/2006/relationships/image" Target="../media/image620.png"/><Relationship Id="rId7" Type="http://schemas.openxmlformats.org/officeDocument/2006/relationships/oleObject" Target="../embeddings/oleObject77.bin"/><Relationship Id="rId12" Type="http://schemas.openxmlformats.org/officeDocument/2006/relationships/image" Target="../media/image132.emf"/><Relationship Id="rId17" Type="http://schemas.openxmlformats.org/officeDocument/2006/relationships/image" Target="../media/image138.jpeg"/><Relationship Id="rId2" Type="http://schemas.openxmlformats.org/officeDocument/2006/relationships/slideLayout" Target="../slideLayouts/slideLayout13.xml"/><Relationship Id="rId16" Type="http://schemas.openxmlformats.org/officeDocument/2006/relationships/image" Target="../media/image137.emf"/><Relationship Id="rId20" Type="http://schemas.openxmlformats.org/officeDocument/2006/relationships/image" Target="../media/image610.png"/><Relationship Id="rId1" Type="http://schemas.openxmlformats.org/officeDocument/2006/relationships/vmlDrawing" Target="../drawings/vmlDrawing20.vml"/><Relationship Id="rId6" Type="http://schemas.openxmlformats.org/officeDocument/2006/relationships/image" Target="../media/image135.emf"/><Relationship Id="rId11" Type="http://schemas.openxmlformats.org/officeDocument/2006/relationships/oleObject" Target="../embeddings/oleObject73.bin"/><Relationship Id="rId5" Type="http://schemas.openxmlformats.org/officeDocument/2006/relationships/oleObject" Target="../embeddings/oleObject76.bin"/><Relationship Id="rId15" Type="http://schemas.openxmlformats.org/officeDocument/2006/relationships/oleObject" Target="../embeddings/oleObject78.bin"/><Relationship Id="rId10" Type="http://schemas.openxmlformats.org/officeDocument/2006/relationships/image" Target="../media/image131.emf"/><Relationship Id="rId19" Type="http://schemas.openxmlformats.org/officeDocument/2006/relationships/image" Target="../media/image60.png"/><Relationship Id="rId4" Type="http://schemas.openxmlformats.org/officeDocument/2006/relationships/image" Target="../media/image134.emf"/><Relationship Id="rId9" Type="http://schemas.openxmlformats.org/officeDocument/2006/relationships/oleObject" Target="../embeddings/oleObject72.bin"/><Relationship Id="rId14" Type="http://schemas.openxmlformats.org/officeDocument/2006/relationships/image" Target="../media/image133.emf"/><Relationship Id="rId22" Type="http://schemas.openxmlformats.org/officeDocument/2006/relationships/image" Target="../media/image630.png"/></Relationships>
</file>

<file path=ppt/slides/_rels/slide59.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oleObject" Target="../embeddings/oleObject83.bin"/><Relationship Id="rId18" Type="http://schemas.openxmlformats.org/officeDocument/2006/relationships/image" Target="../media/image48.png"/><Relationship Id="rId3" Type="http://schemas.openxmlformats.org/officeDocument/2006/relationships/oleObject" Target="../embeddings/oleObject79.bin"/><Relationship Id="rId21" Type="http://schemas.openxmlformats.org/officeDocument/2006/relationships/image" Target="../media/image145.png"/><Relationship Id="rId7" Type="http://schemas.openxmlformats.org/officeDocument/2006/relationships/oleObject" Target="../embeddings/oleObject81.bin"/><Relationship Id="rId12" Type="http://schemas.openxmlformats.org/officeDocument/2006/relationships/image" Target="../media/image130.emf"/><Relationship Id="rId17" Type="http://schemas.openxmlformats.org/officeDocument/2006/relationships/image" Target="../media/image70.png"/><Relationship Id="rId2" Type="http://schemas.openxmlformats.org/officeDocument/2006/relationships/slideLayout" Target="../slideLayouts/slideLayout13.xml"/><Relationship Id="rId16" Type="http://schemas.openxmlformats.org/officeDocument/2006/relationships/image" Target="../media/image144.emf"/><Relationship Id="rId20" Type="http://schemas.openxmlformats.org/officeDocument/2006/relationships/image" Target="../media/image72.png"/><Relationship Id="rId1" Type="http://schemas.openxmlformats.org/officeDocument/2006/relationships/vmlDrawing" Target="../drawings/vmlDrawing21.vml"/><Relationship Id="rId6" Type="http://schemas.openxmlformats.org/officeDocument/2006/relationships/image" Target="../media/image140.emf"/><Relationship Id="rId11" Type="http://schemas.openxmlformats.org/officeDocument/2006/relationships/oleObject" Target="../embeddings/oleObject71.bin"/><Relationship Id="rId24" Type="http://schemas.openxmlformats.org/officeDocument/2006/relationships/image" Target="../media/image149.png"/><Relationship Id="rId5" Type="http://schemas.openxmlformats.org/officeDocument/2006/relationships/oleObject" Target="../embeddings/oleObject80.bin"/><Relationship Id="rId15" Type="http://schemas.openxmlformats.org/officeDocument/2006/relationships/oleObject" Target="../embeddings/oleObject84.bin"/><Relationship Id="rId23" Type="http://schemas.openxmlformats.org/officeDocument/2006/relationships/image" Target="../media/image148.png"/><Relationship Id="rId10" Type="http://schemas.openxmlformats.org/officeDocument/2006/relationships/image" Target="../media/image142.emf"/><Relationship Id="rId19" Type="http://schemas.openxmlformats.org/officeDocument/2006/relationships/image" Target="../media/image71.png"/><Relationship Id="rId4" Type="http://schemas.openxmlformats.org/officeDocument/2006/relationships/image" Target="../media/image139.emf"/><Relationship Id="rId9" Type="http://schemas.openxmlformats.org/officeDocument/2006/relationships/oleObject" Target="../embeddings/oleObject82.bin"/><Relationship Id="rId14" Type="http://schemas.openxmlformats.org/officeDocument/2006/relationships/image" Target="../media/image143.emf"/><Relationship Id="rId22" Type="http://schemas.openxmlformats.org/officeDocument/2006/relationships/image" Target="../media/image1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143.emf"/><Relationship Id="rId13" Type="http://schemas.openxmlformats.org/officeDocument/2006/relationships/image" Target="../media/image750.png"/><Relationship Id="rId3" Type="http://schemas.openxmlformats.org/officeDocument/2006/relationships/oleObject" Target="../embeddings/oleObject82.bin"/><Relationship Id="rId7" Type="http://schemas.openxmlformats.org/officeDocument/2006/relationships/oleObject" Target="../embeddings/oleObject83.bin"/><Relationship Id="rId12" Type="http://schemas.openxmlformats.org/officeDocument/2006/relationships/image" Target="../media/image74.png"/><Relationship Id="rId2" Type="http://schemas.openxmlformats.org/officeDocument/2006/relationships/slideLayout" Target="../slideLayouts/slideLayout13.xml"/><Relationship Id="rId16" Type="http://schemas.openxmlformats.org/officeDocument/2006/relationships/image" Target="../media/image780.png"/><Relationship Id="rId1" Type="http://schemas.openxmlformats.org/officeDocument/2006/relationships/vmlDrawing" Target="../drawings/vmlDrawing22.vml"/><Relationship Id="rId6" Type="http://schemas.openxmlformats.org/officeDocument/2006/relationships/image" Target="../media/image130.emf"/><Relationship Id="rId11" Type="http://schemas.openxmlformats.org/officeDocument/2006/relationships/image" Target="../media/image72.png"/><Relationship Id="rId5" Type="http://schemas.openxmlformats.org/officeDocument/2006/relationships/oleObject" Target="../embeddings/oleObject71.bin"/><Relationship Id="rId15" Type="http://schemas.openxmlformats.org/officeDocument/2006/relationships/image" Target="../media/image770.png"/><Relationship Id="rId10" Type="http://schemas.openxmlformats.org/officeDocument/2006/relationships/image" Target="../media/image71.png"/><Relationship Id="rId4" Type="http://schemas.openxmlformats.org/officeDocument/2006/relationships/image" Target="../media/image142.emf"/><Relationship Id="rId9" Type="http://schemas.openxmlformats.org/officeDocument/2006/relationships/image" Target="../media/image48.png"/><Relationship Id="rId14" Type="http://schemas.openxmlformats.org/officeDocument/2006/relationships/image" Target="../media/image760.png"/></Relationships>
</file>

<file path=ppt/slides/_rels/slide61.xml.rels><?xml version="1.0" encoding="UTF-8" standalone="yes"?>
<Relationships xmlns="http://schemas.openxmlformats.org/package/2006/relationships"><Relationship Id="rId8" Type="http://schemas.openxmlformats.org/officeDocument/2006/relationships/image" Target="../media/image143.emf"/><Relationship Id="rId13" Type="http://schemas.openxmlformats.org/officeDocument/2006/relationships/image" Target="../media/image83.png"/><Relationship Id="rId18" Type="http://schemas.openxmlformats.org/officeDocument/2006/relationships/image" Target="../media/image148.png"/><Relationship Id="rId3" Type="http://schemas.openxmlformats.org/officeDocument/2006/relationships/oleObject" Target="../embeddings/oleObject82.bin"/><Relationship Id="rId7" Type="http://schemas.openxmlformats.org/officeDocument/2006/relationships/oleObject" Target="../embeddings/oleObject83.bin"/><Relationship Id="rId12" Type="http://schemas.openxmlformats.org/officeDocument/2006/relationships/image" Target="../media/image82.png"/><Relationship Id="rId17" Type="http://schemas.openxmlformats.org/officeDocument/2006/relationships/image" Target="../media/image146.png"/><Relationship Id="rId2" Type="http://schemas.openxmlformats.org/officeDocument/2006/relationships/slideLayout" Target="../slideLayouts/slideLayout13.xml"/><Relationship Id="rId16" Type="http://schemas.openxmlformats.org/officeDocument/2006/relationships/image" Target="../media/image86.png"/><Relationship Id="rId1" Type="http://schemas.openxmlformats.org/officeDocument/2006/relationships/vmlDrawing" Target="../drawings/vmlDrawing23.vml"/><Relationship Id="rId6" Type="http://schemas.openxmlformats.org/officeDocument/2006/relationships/image" Target="../media/image130.emf"/><Relationship Id="rId11" Type="http://schemas.openxmlformats.org/officeDocument/2006/relationships/image" Target="../media/image81.png"/><Relationship Id="rId5" Type="http://schemas.openxmlformats.org/officeDocument/2006/relationships/oleObject" Target="../embeddings/oleObject71.bin"/><Relationship Id="rId15" Type="http://schemas.openxmlformats.org/officeDocument/2006/relationships/image" Target="../media/image85.png"/><Relationship Id="rId10" Type="http://schemas.openxmlformats.org/officeDocument/2006/relationships/image" Target="../media/image48.png"/><Relationship Id="rId19" Type="http://schemas.openxmlformats.org/officeDocument/2006/relationships/image" Target="../media/image149.png"/><Relationship Id="rId4" Type="http://schemas.openxmlformats.org/officeDocument/2006/relationships/image" Target="../media/image142.emf"/><Relationship Id="rId9" Type="http://schemas.openxmlformats.org/officeDocument/2006/relationships/image" Target="../media/image80.png"/><Relationship Id="rId14" Type="http://schemas.openxmlformats.org/officeDocument/2006/relationships/image" Target="../media/image84.png"/></Relationships>
</file>

<file path=ppt/slides/_rels/slide62.xml.rels><?xml version="1.0" encoding="UTF-8" standalone="yes"?>
<Relationships xmlns="http://schemas.openxmlformats.org/package/2006/relationships"><Relationship Id="rId8" Type="http://schemas.openxmlformats.org/officeDocument/2006/relationships/image" Target="../media/image136.emf"/><Relationship Id="rId13" Type="http://schemas.openxmlformats.org/officeDocument/2006/relationships/oleObject" Target="../embeddings/oleObject74.bin"/><Relationship Id="rId18" Type="http://schemas.openxmlformats.org/officeDocument/2006/relationships/image" Target="../media/image87.png"/><Relationship Id="rId26" Type="http://schemas.openxmlformats.org/officeDocument/2006/relationships/image" Target="../media/image950.png"/><Relationship Id="rId3" Type="http://schemas.openxmlformats.org/officeDocument/2006/relationships/oleObject" Target="../embeddings/oleObject75.bin"/><Relationship Id="rId21" Type="http://schemas.openxmlformats.org/officeDocument/2006/relationships/image" Target="../media/image150.png"/><Relationship Id="rId7" Type="http://schemas.openxmlformats.org/officeDocument/2006/relationships/oleObject" Target="../embeddings/oleObject77.bin"/><Relationship Id="rId12" Type="http://schemas.openxmlformats.org/officeDocument/2006/relationships/image" Target="../media/image132.emf"/><Relationship Id="rId17" Type="http://schemas.openxmlformats.org/officeDocument/2006/relationships/image" Target="../media/image138.jpeg"/><Relationship Id="rId25" Type="http://schemas.openxmlformats.org/officeDocument/2006/relationships/image" Target="../media/image940.png"/><Relationship Id="rId2" Type="http://schemas.openxmlformats.org/officeDocument/2006/relationships/slideLayout" Target="../slideLayouts/slideLayout13.xml"/><Relationship Id="rId16" Type="http://schemas.openxmlformats.org/officeDocument/2006/relationships/image" Target="../media/image137.emf"/><Relationship Id="rId20" Type="http://schemas.openxmlformats.org/officeDocument/2006/relationships/image" Target="../media/image890.png"/><Relationship Id="rId29" Type="http://schemas.openxmlformats.org/officeDocument/2006/relationships/image" Target="../media/image980.png"/><Relationship Id="rId1" Type="http://schemas.openxmlformats.org/officeDocument/2006/relationships/vmlDrawing" Target="../drawings/vmlDrawing24.vml"/><Relationship Id="rId6" Type="http://schemas.openxmlformats.org/officeDocument/2006/relationships/image" Target="../media/image135.emf"/><Relationship Id="rId11" Type="http://schemas.openxmlformats.org/officeDocument/2006/relationships/oleObject" Target="../embeddings/oleObject73.bin"/><Relationship Id="rId24" Type="http://schemas.openxmlformats.org/officeDocument/2006/relationships/image" Target="../media/image930.png"/><Relationship Id="rId5" Type="http://schemas.openxmlformats.org/officeDocument/2006/relationships/oleObject" Target="../embeddings/oleObject76.bin"/><Relationship Id="rId15" Type="http://schemas.openxmlformats.org/officeDocument/2006/relationships/oleObject" Target="../embeddings/oleObject78.bin"/><Relationship Id="rId23" Type="http://schemas.openxmlformats.org/officeDocument/2006/relationships/image" Target="../media/image921.png"/><Relationship Id="rId28" Type="http://schemas.openxmlformats.org/officeDocument/2006/relationships/image" Target="../media/image971.png"/><Relationship Id="rId10" Type="http://schemas.openxmlformats.org/officeDocument/2006/relationships/image" Target="../media/image131.emf"/><Relationship Id="rId19" Type="http://schemas.openxmlformats.org/officeDocument/2006/relationships/image" Target="../media/image880.png"/><Relationship Id="rId4" Type="http://schemas.openxmlformats.org/officeDocument/2006/relationships/image" Target="../media/image134.emf"/><Relationship Id="rId9" Type="http://schemas.openxmlformats.org/officeDocument/2006/relationships/oleObject" Target="../embeddings/oleObject72.bin"/><Relationship Id="rId14" Type="http://schemas.openxmlformats.org/officeDocument/2006/relationships/image" Target="../media/image133.emf"/><Relationship Id="rId22" Type="http://schemas.openxmlformats.org/officeDocument/2006/relationships/image" Target="../media/image910.png"/><Relationship Id="rId27" Type="http://schemas.openxmlformats.org/officeDocument/2006/relationships/image" Target="../media/image960.png"/><Relationship Id="rId30" Type="http://schemas.openxmlformats.org/officeDocument/2006/relationships/image" Target="../media/image990.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136.emf"/><Relationship Id="rId18" Type="http://schemas.openxmlformats.org/officeDocument/2006/relationships/oleObject" Target="../embeddings/oleObject74.bin"/><Relationship Id="rId26" Type="http://schemas.openxmlformats.org/officeDocument/2006/relationships/image" Target="../media/image1050.png"/><Relationship Id="rId3" Type="http://schemas.openxmlformats.org/officeDocument/2006/relationships/image" Target="../media/image1000.png"/><Relationship Id="rId21" Type="http://schemas.openxmlformats.org/officeDocument/2006/relationships/image" Target="../media/image137.emf"/><Relationship Id="rId7" Type="http://schemas.openxmlformats.org/officeDocument/2006/relationships/image" Target="../media/image153.png"/><Relationship Id="rId12" Type="http://schemas.openxmlformats.org/officeDocument/2006/relationships/oleObject" Target="../embeddings/oleObject77.bin"/><Relationship Id="rId17" Type="http://schemas.openxmlformats.org/officeDocument/2006/relationships/image" Target="../media/image132.emf"/><Relationship Id="rId25" Type="http://schemas.openxmlformats.org/officeDocument/2006/relationships/image" Target="../media/image890.png"/><Relationship Id="rId2" Type="http://schemas.openxmlformats.org/officeDocument/2006/relationships/slideLayout" Target="../slideLayouts/slideLayout13.xml"/><Relationship Id="rId16" Type="http://schemas.openxmlformats.org/officeDocument/2006/relationships/oleObject" Target="../embeddings/oleObject73.bin"/><Relationship Id="rId20" Type="http://schemas.openxmlformats.org/officeDocument/2006/relationships/oleObject" Target="../embeddings/oleObject78.bin"/><Relationship Id="rId1" Type="http://schemas.openxmlformats.org/officeDocument/2006/relationships/vmlDrawing" Target="../drawings/vmlDrawing25.vml"/><Relationship Id="rId6" Type="http://schemas.openxmlformats.org/officeDocument/2006/relationships/image" Target="../media/image152.png"/><Relationship Id="rId11" Type="http://schemas.openxmlformats.org/officeDocument/2006/relationships/image" Target="../media/image135.emf"/><Relationship Id="rId24" Type="http://schemas.openxmlformats.org/officeDocument/2006/relationships/image" Target="../media/image880.png"/><Relationship Id="rId5" Type="http://schemas.openxmlformats.org/officeDocument/2006/relationships/image" Target="../media/image151.png"/><Relationship Id="rId15" Type="http://schemas.openxmlformats.org/officeDocument/2006/relationships/image" Target="../media/image131.emf"/><Relationship Id="rId10" Type="http://schemas.openxmlformats.org/officeDocument/2006/relationships/oleObject" Target="../embeddings/oleObject76.bin"/><Relationship Id="rId19" Type="http://schemas.openxmlformats.org/officeDocument/2006/relationships/image" Target="../media/image133.emf"/><Relationship Id="rId4" Type="http://schemas.openxmlformats.org/officeDocument/2006/relationships/image" Target="../media/image1010.png"/><Relationship Id="rId9" Type="http://schemas.openxmlformats.org/officeDocument/2006/relationships/image" Target="../media/image134.emf"/><Relationship Id="rId14" Type="http://schemas.openxmlformats.org/officeDocument/2006/relationships/oleObject" Target="../embeddings/oleObject72.bin"/><Relationship Id="rId22" Type="http://schemas.openxmlformats.org/officeDocument/2006/relationships/image" Target="../media/image138.jpeg"/><Relationship Id="rId27" Type="http://schemas.openxmlformats.org/officeDocument/2006/relationships/image" Target="../media/image1060.png"/></Relationships>
</file>

<file path=ppt/slides/_rels/slide6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130.png"/><Relationship Id="rId18" Type="http://schemas.openxmlformats.org/officeDocument/2006/relationships/image" Target="../media/image158.png"/><Relationship Id="rId3" Type="http://schemas.openxmlformats.org/officeDocument/2006/relationships/oleObject" Target="../embeddings/oleObject73.bin"/><Relationship Id="rId7" Type="http://schemas.openxmlformats.org/officeDocument/2006/relationships/image" Target="../media/image1070.png"/><Relationship Id="rId12" Type="http://schemas.openxmlformats.org/officeDocument/2006/relationships/image" Target="../media/image1120.png"/><Relationship Id="rId17" Type="http://schemas.openxmlformats.org/officeDocument/2006/relationships/image" Target="../media/image157.png"/><Relationship Id="rId2" Type="http://schemas.openxmlformats.org/officeDocument/2006/relationships/slideLayout" Target="../slideLayouts/slideLayout13.xml"/><Relationship Id="rId16" Type="http://schemas.openxmlformats.org/officeDocument/2006/relationships/image" Target="../media/image156.png"/><Relationship Id="rId20" Type="http://schemas.openxmlformats.org/officeDocument/2006/relationships/image" Target="../media/image177.png"/><Relationship Id="rId1" Type="http://schemas.openxmlformats.org/officeDocument/2006/relationships/vmlDrawing" Target="../drawings/vmlDrawing26.vml"/><Relationship Id="rId6" Type="http://schemas.openxmlformats.org/officeDocument/2006/relationships/image" Target="../media/image133.emf"/><Relationship Id="rId11" Type="http://schemas.openxmlformats.org/officeDocument/2006/relationships/image" Target="../media/image1110.png"/><Relationship Id="rId5" Type="http://schemas.openxmlformats.org/officeDocument/2006/relationships/oleObject" Target="../embeddings/oleObject74.bin"/><Relationship Id="rId15" Type="http://schemas.openxmlformats.org/officeDocument/2006/relationships/image" Target="../media/image1150.png"/><Relationship Id="rId10" Type="http://schemas.openxmlformats.org/officeDocument/2006/relationships/image" Target="../media/image1100.png"/><Relationship Id="rId19" Type="http://schemas.openxmlformats.org/officeDocument/2006/relationships/image" Target="../media/image174.png"/><Relationship Id="rId4" Type="http://schemas.openxmlformats.org/officeDocument/2006/relationships/image" Target="../media/image132.emf"/><Relationship Id="rId9" Type="http://schemas.openxmlformats.org/officeDocument/2006/relationships/image" Target="../media/image155.png"/><Relationship Id="rId14" Type="http://schemas.openxmlformats.org/officeDocument/2006/relationships/image" Target="../media/image1140.png"/></Relationships>
</file>

<file path=ppt/slides/_rels/slide6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65.png"/><Relationship Id="rId18" Type="http://schemas.openxmlformats.org/officeDocument/2006/relationships/image" Target="../media/image1290.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79.emf"/><Relationship Id="rId17" Type="http://schemas.openxmlformats.org/officeDocument/2006/relationships/image" Target="../media/image67.png"/><Relationship Id="rId2" Type="http://schemas.openxmlformats.org/officeDocument/2006/relationships/slideLayout" Target="../slideLayouts/slideLayout13.xml"/><Relationship Id="rId16" Type="http://schemas.openxmlformats.org/officeDocument/2006/relationships/image" Target="../media/image1270.png"/><Relationship Id="rId20" Type="http://schemas.openxmlformats.org/officeDocument/2006/relationships/image" Target="../media/image131.png"/><Relationship Id="rId1" Type="http://schemas.openxmlformats.org/officeDocument/2006/relationships/vmlDrawing" Target="../drawings/vmlDrawing27.vml"/><Relationship Id="rId6" Type="http://schemas.openxmlformats.org/officeDocument/2006/relationships/image" Target="../media/image183.png"/><Relationship Id="rId11" Type="http://schemas.openxmlformats.org/officeDocument/2006/relationships/oleObject" Target="../embeddings/oleObject86.bin"/><Relationship Id="rId5" Type="http://schemas.openxmlformats.org/officeDocument/2006/relationships/image" Target="../media/image182.png"/><Relationship Id="rId15" Type="http://schemas.openxmlformats.org/officeDocument/2006/relationships/image" Target="../media/image1260.png"/><Relationship Id="rId10" Type="http://schemas.openxmlformats.org/officeDocument/2006/relationships/image" Target="../media/image178.emf"/><Relationship Id="rId19" Type="http://schemas.openxmlformats.org/officeDocument/2006/relationships/image" Target="../media/image130.png"/><Relationship Id="rId4" Type="http://schemas.openxmlformats.org/officeDocument/2006/relationships/image" Target="../media/image181.png"/><Relationship Id="rId9" Type="http://schemas.openxmlformats.org/officeDocument/2006/relationships/oleObject" Target="../embeddings/oleObject85.bin"/><Relationship Id="rId14" Type="http://schemas.openxmlformats.org/officeDocument/2006/relationships/image" Target="../media/image66.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31.emf"/><Relationship Id="rId18" Type="http://schemas.openxmlformats.org/officeDocument/2006/relationships/oleObject" Target="../embeddings/oleObject78.bin"/><Relationship Id="rId3" Type="http://schemas.openxmlformats.org/officeDocument/2006/relationships/image" Target="../media/image186.png"/><Relationship Id="rId21" Type="http://schemas.openxmlformats.org/officeDocument/2006/relationships/image" Target="../media/image87.png"/><Relationship Id="rId7" Type="http://schemas.openxmlformats.org/officeDocument/2006/relationships/image" Target="../media/image134.emf"/><Relationship Id="rId12" Type="http://schemas.openxmlformats.org/officeDocument/2006/relationships/oleObject" Target="../embeddings/oleObject72.bin"/><Relationship Id="rId17" Type="http://schemas.openxmlformats.org/officeDocument/2006/relationships/image" Target="../media/image133.emf"/><Relationship Id="rId25" Type="http://schemas.openxmlformats.org/officeDocument/2006/relationships/image" Target="../media/image1060.png"/><Relationship Id="rId2" Type="http://schemas.openxmlformats.org/officeDocument/2006/relationships/slideLayout" Target="../slideLayouts/slideLayout13.xml"/><Relationship Id="rId16" Type="http://schemas.openxmlformats.org/officeDocument/2006/relationships/oleObject" Target="../embeddings/oleObject74.bin"/><Relationship Id="rId20" Type="http://schemas.openxmlformats.org/officeDocument/2006/relationships/image" Target="../media/image138.jpeg"/><Relationship Id="rId1" Type="http://schemas.openxmlformats.org/officeDocument/2006/relationships/vmlDrawing" Target="../drawings/vmlDrawing28.vml"/><Relationship Id="rId6" Type="http://schemas.openxmlformats.org/officeDocument/2006/relationships/oleObject" Target="../embeddings/oleObject75.bin"/><Relationship Id="rId11" Type="http://schemas.openxmlformats.org/officeDocument/2006/relationships/image" Target="../media/image136.emf"/><Relationship Id="rId24" Type="http://schemas.openxmlformats.org/officeDocument/2006/relationships/image" Target="../media/image1050.png"/><Relationship Id="rId5" Type="http://schemas.openxmlformats.org/officeDocument/2006/relationships/image" Target="../media/image187.png"/><Relationship Id="rId15" Type="http://schemas.openxmlformats.org/officeDocument/2006/relationships/image" Target="../media/image132.emf"/><Relationship Id="rId23" Type="http://schemas.openxmlformats.org/officeDocument/2006/relationships/image" Target="../media/image890.png"/><Relationship Id="rId10" Type="http://schemas.openxmlformats.org/officeDocument/2006/relationships/oleObject" Target="../embeddings/oleObject77.bin"/><Relationship Id="rId19" Type="http://schemas.openxmlformats.org/officeDocument/2006/relationships/image" Target="../media/image137.emf"/><Relationship Id="rId4" Type="http://schemas.openxmlformats.org/officeDocument/2006/relationships/image" Target="../media/image133.png"/><Relationship Id="rId9" Type="http://schemas.openxmlformats.org/officeDocument/2006/relationships/image" Target="../media/image135.emf"/><Relationship Id="rId14" Type="http://schemas.openxmlformats.org/officeDocument/2006/relationships/oleObject" Target="../embeddings/oleObject73.bin"/><Relationship Id="rId22" Type="http://schemas.openxmlformats.org/officeDocument/2006/relationships/image" Target="../media/image880.png"/></Relationships>
</file>

<file path=ppt/slides/_rels/slide6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88.png"/><Relationship Id="rId1" Type="http://schemas.openxmlformats.org/officeDocument/2006/relationships/slideLayout" Target="../slideLayouts/slideLayout13.xml"/><Relationship Id="rId6" Type="http://schemas.openxmlformats.org/officeDocument/2006/relationships/image" Target="../media/image205.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89.png"/><Relationship Id="rId9" Type="http://schemas.openxmlformats.org/officeDocument/2006/relationships/image" Target="../media/image142.png"/></Relationships>
</file>

<file path=ppt/slides/_rels/slide68.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image" Target="../media/image1470.png"/><Relationship Id="rId18" Type="http://schemas.openxmlformats.org/officeDocument/2006/relationships/image" Target="../media/image1520.png"/><Relationship Id="rId3" Type="http://schemas.openxmlformats.org/officeDocument/2006/relationships/image" Target="../media/image206.png"/><Relationship Id="rId7" Type="http://schemas.openxmlformats.org/officeDocument/2006/relationships/oleObject" Target="../embeddings/oleObject76.bin"/><Relationship Id="rId12" Type="http://schemas.openxmlformats.org/officeDocument/2006/relationships/image" Target="../media/image137.emf"/><Relationship Id="rId17" Type="http://schemas.openxmlformats.org/officeDocument/2006/relationships/image" Target="../media/image1510.png"/><Relationship Id="rId2" Type="http://schemas.openxmlformats.org/officeDocument/2006/relationships/slideLayout" Target="../slideLayouts/slideLayout13.xml"/><Relationship Id="rId16" Type="http://schemas.openxmlformats.org/officeDocument/2006/relationships/image" Target="../media/image1500.png"/><Relationship Id="rId1" Type="http://schemas.openxmlformats.org/officeDocument/2006/relationships/vmlDrawing" Target="../drawings/vmlDrawing29.vml"/><Relationship Id="rId6" Type="http://schemas.openxmlformats.org/officeDocument/2006/relationships/image" Target="../media/image134.e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image" Target="../media/image1490.png"/><Relationship Id="rId10" Type="http://schemas.openxmlformats.org/officeDocument/2006/relationships/image" Target="../media/image136.emf"/><Relationship Id="rId19" Type="http://schemas.openxmlformats.org/officeDocument/2006/relationships/image" Target="../media/image1530.png"/><Relationship Id="rId4" Type="http://schemas.openxmlformats.org/officeDocument/2006/relationships/image" Target="../media/image207.png"/><Relationship Id="rId9" Type="http://schemas.openxmlformats.org/officeDocument/2006/relationships/oleObject" Target="../embeddings/oleObject77.bin"/><Relationship Id="rId14" Type="http://schemas.openxmlformats.org/officeDocument/2006/relationships/image" Target="../media/image208.png"/></Relationships>
</file>

<file path=ppt/slides/_rels/slide69.xml.rels><?xml version="1.0" encoding="UTF-8" standalone="yes"?>
<Relationships xmlns="http://schemas.openxmlformats.org/package/2006/relationships"><Relationship Id="rId8" Type="http://schemas.openxmlformats.org/officeDocument/2006/relationships/image" Target="../media/image1580.png"/><Relationship Id="rId13" Type="http://schemas.openxmlformats.org/officeDocument/2006/relationships/image" Target="../media/image135.emf"/><Relationship Id="rId18" Type="http://schemas.openxmlformats.org/officeDocument/2006/relationships/image" Target="../media/image1470.png"/><Relationship Id="rId26" Type="http://schemas.openxmlformats.org/officeDocument/2006/relationships/image" Target="../media/image1670.png"/><Relationship Id="rId3" Type="http://schemas.openxmlformats.org/officeDocument/2006/relationships/image" Target="../media/image138.jpeg"/><Relationship Id="rId21" Type="http://schemas.openxmlformats.org/officeDocument/2006/relationships/image" Target="../media/image1620.png"/><Relationship Id="rId7" Type="http://schemas.openxmlformats.org/officeDocument/2006/relationships/image" Target="../media/image1570.png"/><Relationship Id="rId12" Type="http://schemas.openxmlformats.org/officeDocument/2006/relationships/oleObject" Target="../embeddings/oleObject76.bin"/><Relationship Id="rId17" Type="http://schemas.openxmlformats.org/officeDocument/2006/relationships/image" Target="../media/image137.emf"/><Relationship Id="rId25" Type="http://schemas.openxmlformats.org/officeDocument/2006/relationships/image" Target="../media/image1660.png"/><Relationship Id="rId2" Type="http://schemas.openxmlformats.org/officeDocument/2006/relationships/slideLayout" Target="../slideLayouts/slideLayout13.xml"/><Relationship Id="rId16" Type="http://schemas.openxmlformats.org/officeDocument/2006/relationships/oleObject" Target="../embeddings/oleObject78.bin"/><Relationship Id="rId20" Type="http://schemas.openxmlformats.org/officeDocument/2006/relationships/image" Target="../media/image1610.png"/><Relationship Id="rId1" Type="http://schemas.openxmlformats.org/officeDocument/2006/relationships/vmlDrawing" Target="../drawings/vmlDrawing30.vml"/><Relationship Id="rId6" Type="http://schemas.openxmlformats.org/officeDocument/2006/relationships/image" Target="../media/image1560.png"/><Relationship Id="rId11" Type="http://schemas.openxmlformats.org/officeDocument/2006/relationships/image" Target="../media/image134.emf"/><Relationship Id="rId24" Type="http://schemas.openxmlformats.org/officeDocument/2006/relationships/image" Target="../media/image1650.png"/><Relationship Id="rId5" Type="http://schemas.openxmlformats.org/officeDocument/2006/relationships/image" Target="../media/image1550.png"/><Relationship Id="rId15" Type="http://schemas.openxmlformats.org/officeDocument/2006/relationships/image" Target="../media/image136.emf"/><Relationship Id="rId23" Type="http://schemas.openxmlformats.org/officeDocument/2006/relationships/image" Target="../media/image1640.png"/><Relationship Id="rId10" Type="http://schemas.openxmlformats.org/officeDocument/2006/relationships/oleObject" Target="../embeddings/oleObject75.bin"/><Relationship Id="rId19" Type="http://schemas.openxmlformats.org/officeDocument/2006/relationships/image" Target="../media/image1600.png"/><Relationship Id="rId4" Type="http://schemas.openxmlformats.org/officeDocument/2006/relationships/image" Target="../media/image1540.png"/><Relationship Id="rId9" Type="http://schemas.openxmlformats.org/officeDocument/2006/relationships/image" Target="../media/image1590.png"/><Relationship Id="rId14" Type="http://schemas.openxmlformats.org/officeDocument/2006/relationships/oleObject" Target="../embeddings/oleObject77.bin"/><Relationship Id="rId22" Type="http://schemas.openxmlformats.org/officeDocument/2006/relationships/image" Target="../media/image1630.png"/><Relationship Id="rId27" Type="http://schemas.openxmlformats.org/officeDocument/2006/relationships/image" Target="../media/image16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oleObject" Target="../embeddings/oleObject85.bin"/><Relationship Id="rId7" Type="http://schemas.openxmlformats.org/officeDocument/2006/relationships/image" Target="../media/image1690.png"/><Relationship Id="rId2" Type="http://schemas.openxmlformats.org/officeDocument/2006/relationships/slideLayout" Target="../slideLayouts/slideLayout13.xml"/><Relationship Id="rId1" Type="http://schemas.openxmlformats.org/officeDocument/2006/relationships/vmlDrawing" Target="../drawings/vmlDrawing31.vml"/><Relationship Id="rId6" Type="http://schemas.openxmlformats.org/officeDocument/2006/relationships/image" Target="../media/image179.emf"/><Relationship Id="rId5" Type="http://schemas.openxmlformats.org/officeDocument/2006/relationships/oleObject" Target="../embeddings/oleObject86.bin"/><Relationship Id="rId10" Type="http://schemas.openxmlformats.org/officeDocument/2006/relationships/image" Target="../media/image1710.png"/><Relationship Id="rId4" Type="http://schemas.openxmlformats.org/officeDocument/2006/relationships/image" Target="../media/image178.emf"/><Relationship Id="rId9" Type="http://schemas.openxmlformats.org/officeDocument/2006/relationships/image" Target="../media/image1700.png"/></Relationships>
</file>

<file path=ppt/slides/_rels/slide71.xml.rels><?xml version="1.0" encoding="UTF-8" standalone="yes"?>
<Relationships xmlns="http://schemas.openxmlformats.org/package/2006/relationships"><Relationship Id="rId8" Type="http://schemas.openxmlformats.org/officeDocument/2006/relationships/image" Target="../media/image179.emf"/><Relationship Id="rId13" Type="http://schemas.openxmlformats.org/officeDocument/2006/relationships/image" Target="../media/image1940.png"/><Relationship Id="rId3" Type="http://schemas.openxmlformats.org/officeDocument/2006/relationships/image" Target="../media/image1880.png"/><Relationship Id="rId7" Type="http://schemas.openxmlformats.org/officeDocument/2006/relationships/oleObject" Target="../embeddings/oleObject86.bin"/><Relationship Id="rId12" Type="http://schemas.openxmlformats.org/officeDocument/2006/relationships/image" Target="../media/image1930.png"/><Relationship Id="rId2" Type="http://schemas.openxmlformats.org/officeDocument/2006/relationships/slideLayout" Target="../slideLayouts/slideLayout13.xml"/><Relationship Id="rId1" Type="http://schemas.openxmlformats.org/officeDocument/2006/relationships/vmlDrawing" Target="../drawings/vmlDrawing32.vml"/><Relationship Id="rId6" Type="http://schemas.openxmlformats.org/officeDocument/2006/relationships/image" Target="../media/image178.emf"/><Relationship Id="rId11" Type="http://schemas.openxmlformats.org/officeDocument/2006/relationships/image" Target="../media/image1920.png"/><Relationship Id="rId5" Type="http://schemas.openxmlformats.org/officeDocument/2006/relationships/oleObject" Target="../embeddings/oleObject85.bin"/><Relationship Id="rId10" Type="http://schemas.openxmlformats.org/officeDocument/2006/relationships/image" Target="../media/image1911.png"/><Relationship Id="rId4" Type="http://schemas.openxmlformats.org/officeDocument/2006/relationships/image" Target="../media/image1890.png"/><Relationship Id="rId9" Type="http://schemas.openxmlformats.org/officeDocument/2006/relationships/image" Target="../media/image1900.png"/></Relationships>
</file>

<file path=ppt/slides/_rels/slide72.xml.rels><?xml version="1.0" encoding="UTF-8" standalone="yes"?>
<Relationships xmlns="http://schemas.openxmlformats.org/package/2006/relationships"><Relationship Id="rId8" Type="http://schemas.openxmlformats.org/officeDocument/2006/relationships/image" Target="../media/image2000.png"/><Relationship Id="rId3" Type="http://schemas.openxmlformats.org/officeDocument/2006/relationships/image" Target="../media/image1950.png"/><Relationship Id="rId7" Type="http://schemas.openxmlformats.org/officeDocument/2006/relationships/image" Target="../media/image1990.png"/><Relationship Id="rId12" Type="http://schemas.openxmlformats.org/officeDocument/2006/relationships/image" Target="../media/image2040.png"/><Relationship Id="rId2" Type="http://schemas.openxmlformats.org/officeDocument/2006/relationships/image" Target="../media/image138.jpeg"/><Relationship Id="rId1" Type="http://schemas.openxmlformats.org/officeDocument/2006/relationships/slideLayout" Target="../slideLayouts/slideLayout13.xml"/><Relationship Id="rId6" Type="http://schemas.openxmlformats.org/officeDocument/2006/relationships/image" Target="../media/image1980.png"/><Relationship Id="rId11" Type="http://schemas.openxmlformats.org/officeDocument/2006/relationships/image" Target="../media/image2030.png"/><Relationship Id="rId5" Type="http://schemas.openxmlformats.org/officeDocument/2006/relationships/image" Target="../media/image1970.png"/><Relationship Id="rId10" Type="http://schemas.openxmlformats.org/officeDocument/2006/relationships/image" Target="../media/image2020.png"/><Relationship Id="rId4" Type="http://schemas.openxmlformats.org/officeDocument/2006/relationships/image" Target="../media/image1960.png"/><Relationship Id="rId9" Type="http://schemas.openxmlformats.org/officeDocument/2006/relationships/image" Target="../media/image2011.png"/></Relationships>
</file>

<file path=ppt/slides/_rels/slide73.xml.rels><?xml version="1.0" encoding="UTF-8" standalone="yes"?>
<Relationships xmlns="http://schemas.openxmlformats.org/package/2006/relationships"><Relationship Id="rId3" Type="http://schemas.openxmlformats.org/officeDocument/2006/relationships/image" Target="../media/image2011.png"/><Relationship Id="rId2" Type="http://schemas.openxmlformats.org/officeDocument/2006/relationships/image" Target="../media/image138.jpeg"/><Relationship Id="rId1" Type="http://schemas.openxmlformats.org/officeDocument/2006/relationships/slideLayout" Target="../slideLayouts/slideLayout13.xml"/><Relationship Id="rId4" Type="http://schemas.openxmlformats.org/officeDocument/2006/relationships/image" Target="../media/image2050.png"/></Relationships>
</file>

<file path=ppt/slides/_rels/slide74.xml.rels><?xml version="1.0" encoding="UTF-8" standalone="yes"?>
<Relationships xmlns="http://schemas.openxmlformats.org/package/2006/relationships"><Relationship Id="rId8" Type="http://schemas.openxmlformats.org/officeDocument/2006/relationships/image" Target="../media/image2110.png"/><Relationship Id="rId3" Type="http://schemas.openxmlformats.org/officeDocument/2006/relationships/image" Target="../media/image2060.png"/><Relationship Id="rId7" Type="http://schemas.openxmlformats.org/officeDocument/2006/relationships/image" Target="../media/image210.png"/><Relationship Id="rId2" Type="http://schemas.openxmlformats.org/officeDocument/2006/relationships/image" Target="../media/image138.jpeg"/><Relationship Id="rId1" Type="http://schemas.openxmlformats.org/officeDocument/2006/relationships/slideLayout" Target="../slideLayouts/slideLayout13.xml"/><Relationship Id="rId6" Type="http://schemas.openxmlformats.org/officeDocument/2006/relationships/image" Target="../media/image2090.png"/><Relationship Id="rId5" Type="http://schemas.openxmlformats.org/officeDocument/2006/relationships/image" Target="../media/image2080.png"/><Relationship Id="rId10" Type="http://schemas.openxmlformats.org/officeDocument/2006/relationships/image" Target="../media/image2130.png"/><Relationship Id="rId4" Type="http://schemas.openxmlformats.org/officeDocument/2006/relationships/image" Target="../media/image2070.png"/><Relationship Id="rId9" Type="http://schemas.openxmlformats.org/officeDocument/2006/relationships/image" Target="../media/image212.png"/></Relationships>
</file>

<file path=ppt/slides/_rels/slide75.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3" Type="http://schemas.openxmlformats.org/officeDocument/2006/relationships/image" Target="../media/image215.png"/><Relationship Id="rId7" Type="http://schemas.openxmlformats.org/officeDocument/2006/relationships/image" Target="../media/image214.png"/><Relationship Id="rId12" Type="http://schemas.openxmlformats.org/officeDocument/2006/relationships/image" Target="../media/image221.png"/><Relationship Id="rId2" Type="http://schemas.openxmlformats.org/officeDocument/2006/relationships/slideLayout" Target="../slideLayouts/slideLayout13.xml"/><Relationship Id="rId1" Type="http://schemas.openxmlformats.org/officeDocument/2006/relationships/vmlDrawing" Target="../drawings/vmlDrawing33.vml"/><Relationship Id="rId6" Type="http://schemas.openxmlformats.org/officeDocument/2006/relationships/image" Target="../media/image138.jpeg"/><Relationship Id="rId11" Type="http://schemas.openxmlformats.org/officeDocument/2006/relationships/image" Target="../media/image2200.png"/><Relationship Id="rId5" Type="http://schemas.openxmlformats.org/officeDocument/2006/relationships/image" Target="../media/image209.emf"/><Relationship Id="rId15" Type="http://schemas.openxmlformats.org/officeDocument/2006/relationships/image" Target="../media/image210.jpeg"/><Relationship Id="rId10" Type="http://schemas.openxmlformats.org/officeDocument/2006/relationships/image" Target="../media/image2190.png"/><Relationship Id="rId4" Type="http://schemas.openxmlformats.org/officeDocument/2006/relationships/oleObject" Target="../embeddings/oleObject87.bin"/><Relationship Id="rId9" Type="http://schemas.openxmlformats.org/officeDocument/2006/relationships/image" Target="../media/image218.png"/><Relationship Id="rId14" Type="http://schemas.openxmlformats.org/officeDocument/2006/relationships/image" Target="../media/image223.png"/></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214.emf"/><Relationship Id="rId18" Type="http://schemas.openxmlformats.org/officeDocument/2006/relationships/image" Target="../media/image2330.png"/><Relationship Id="rId26" Type="http://schemas.openxmlformats.org/officeDocument/2006/relationships/image" Target="../media/image241.png"/><Relationship Id="rId3" Type="http://schemas.openxmlformats.org/officeDocument/2006/relationships/image" Target="../media/image138.jpeg"/><Relationship Id="rId21" Type="http://schemas.openxmlformats.org/officeDocument/2006/relationships/image" Target="../media/image236.png"/><Relationship Id="rId7" Type="http://schemas.openxmlformats.org/officeDocument/2006/relationships/image" Target="../media/image211.emf"/><Relationship Id="rId12" Type="http://schemas.openxmlformats.org/officeDocument/2006/relationships/oleObject" Target="../embeddings/oleObject91.bin"/><Relationship Id="rId17" Type="http://schemas.openxmlformats.org/officeDocument/2006/relationships/image" Target="../media/image216.emf"/><Relationship Id="rId25" Type="http://schemas.openxmlformats.org/officeDocument/2006/relationships/image" Target="../media/image240.png"/><Relationship Id="rId2" Type="http://schemas.openxmlformats.org/officeDocument/2006/relationships/slideLayout" Target="../slideLayouts/slideLayout13.xml"/><Relationship Id="rId16" Type="http://schemas.openxmlformats.org/officeDocument/2006/relationships/oleObject" Target="../embeddings/oleObject93.bin"/><Relationship Id="rId20" Type="http://schemas.openxmlformats.org/officeDocument/2006/relationships/image" Target="../media/image235.png"/><Relationship Id="rId1" Type="http://schemas.openxmlformats.org/officeDocument/2006/relationships/vmlDrawing" Target="../drawings/vmlDrawing34.vml"/><Relationship Id="rId6" Type="http://schemas.openxmlformats.org/officeDocument/2006/relationships/oleObject" Target="../embeddings/oleObject88.bin"/><Relationship Id="rId11" Type="http://schemas.openxmlformats.org/officeDocument/2006/relationships/image" Target="../media/image213.emf"/><Relationship Id="rId24" Type="http://schemas.openxmlformats.org/officeDocument/2006/relationships/image" Target="../media/image239.png"/><Relationship Id="rId5" Type="http://schemas.openxmlformats.org/officeDocument/2006/relationships/image" Target="../media/image232.png"/><Relationship Id="rId15" Type="http://schemas.openxmlformats.org/officeDocument/2006/relationships/image" Target="../media/image215.emf"/><Relationship Id="rId23" Type="http://schemas.openxmlformats.org/officeDocument/2006/relationships/image" Target="../media/image238.png"/><Relationship Id="rId10" Type="http://schemas.openxmlformats.org/officeDocument/2006/relationships/oleObject" Target="../embeddings/oleObject90.bin"/><Relationship Id="rId19" Type="http://schemas.openxmlformats.org/officeDocument/2006/relationships/image" Target="../media/image2340.png"/><Relationship Id="rId4" Type="http://schemas.openxmlformats.org/officeDocument/2006/relationships/image" Target="../media/image231.png"/><Relationship Id="rId9" Type="http://schemas.openxmlformats.org/officeDocument/2006/relationships/image" Target="../media/image212.emf"/><Relationship Id="rId14" Type="http://schemas.openxmlformats.org/officeDocument/2006/relationships/oleObject" Target="../embeddings/oleObject92.bin"/><Relationship Id="rId22" Type="http://schemas.openxmlformats.org/officeDocument/2006/relationships/image" Target="../media/image237.png"/></Relationships>
</file>

<file path=ppt/slides/_rels/slide7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8.png"/><Relationship Id="rId7" Type="http://schemas.openxmlformats.org/officeDocument/2006/relationships/image" Target="../media/image249.png"/><Relationship Id="rId2" Type="http://schemas.openxmlformats.org/officeDocument/2006/relationships/image" Target="../media/image138.jpeg"/><Relationship Id="rId1" Type="http://schemas.openxmlformats.org/officeDocument/2006/relationships/slideLayout" Target="../slideLayouts/slideLayout13.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78.xml.rels><?xml version="1.0" encoding="UTF-8" standalone="yes"?>
<Relationships xmlns="http://schemas.openxmlformats.org/package/2006/relationships"><Relationship Id="rId8" Type="http://schemas.openxmlformats.org/officeDocument/2006/relationships/image" Target="../media/image219.e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13.xml"/><Relationship Id="rId1" Type="http://schemas.openxmlformats.org/officeDocument/2006/relationships/vmlDrawing" Target="../drawings/vmlDrawing35.vml"/><Relationship Id="rId6" Type="http://schemas.openxmlformats.org/officeDocument/2006/relationships/image" Target="../media/image218.emf"/><Relationship Id="rId5" Type="http://schemas.openxmlformats.org/officeDocument/2006/relationships/oleObject" Target="../embeddings/oleObject95.bin"/><Relationship Id="rId10" Type="http://schemas.openxmlformats.org/officeDocument/2006/relationships/image" Target="../media/image254.png"/><Relationship Id="rId4" Type="http://schemas.openxmlformats.org/officeDocument/2006/relationships/image" Target="../media/image217.emf"/><Relationship Id="rId9" Type="http://schemas.openxmlformats.org/officeDocument/2006/relationships/image" Target="../media/image138.jpeg"/></Relationships>
</file>

<file path=ppt/slides/_rels/slide7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3.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8.xml.rels><?xml version="1.0" encoding="UTF-8" standalone="yes"?>
<Relationships xmlns="http://schemas.openxmlformats.org/package/2006/relationships"><Relationship Id="rId3" Type="http://schemas.openxmlformats.org/officeDocument/2006/relationships/hyperlink" Target="https://www.slideserve.com/spike/thin-film-interference-polarization" TargetMode="External"/><Relationship Id="rId7" Type="http://schemas.openxmlformats.org/officeDocument/2006/relationships/hyperlink" Target="https://opentextbc.ca/physicstestbook2/wp-content/uploads/sites/211/2017/10/Figure_28_07_02a.jpg"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hyperlink" Target="http://slideplayer.com/slide/8386616/"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13.xml"/><Relationship Id="rId1" Type="http://schemas.openxmlformats.org/officeDocument/2006/relationships/vmlDrawing" Target="../drawings/vmlDrawing36.vml"/><Relationship Id="rId6" Type="http://schemas.openxmlformats.org/officeDocument/2006/relationships/image" Target="../media/image133.emf"/><Relationship Id="rId5" Type="http://schemas.openxmlformats.org/officeDocument/2006/relationships/oleObject" Target="../embeddings/oleObject74.bin"/><Relationship Id="rId4" Type="http://schemas.openxmlformats.org/officeDocument/2006/relationships/image" Target="../media/image132.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8" Type="http://schemas.openxmlformats.org/officeDocument/2006/relationships/hyperlink" Target="http://hyperphysics.phy-astr.gsu.edu/hbase/phyopt/phopic/cddiffract.JPG" TargetMode="External"/><Relationship Id="rId3" Type="http://schemas.openxmlformats.org/officeDocument/2006/relationships/image" Target="../media/image226.png"/><Relationship Id="rId7" Type="http://schemas.openxmlformats.org/officeDocument/2006/relationships/image" Target="../media/image228.png"/><Relationship Id="rId2" Type="http://schemas.openxmlformats.org/officeDocument/2006/relationships/image" Target="../media/image220.jpg"/><Relationship Id="rId1" Type="http://schemas.openxmlformats.org/officeDocument/2006/relationships/slideLayout" Target="../slideLayouts/slideLayout13.xml"/><Relationship Id="rId6" Type="http://schemas.openxmlformats.org/officeDocument/2006/relationships/image" Target="../media/image227.png"/><Relationship Id="rId5" Type="http://schemas.openxmlformats.org/officeDocument/2006/relationships/hyperlink" Target="https://farm1.staticflickr.com/139/431495898_f3d292e987_z.jpg" TargetMode="External"/><Relationship Id="rId4" Type="http://schemas.openxmlformats.org/officeDocument/2006/relationships/hyperlink" Target="http://www.birdspiders.com/gallery/var/resizes/Other-Invertebrates/Butterfly,%20Morpho,%20Morpho%20sp.jpg?m=1458504316" TargetMode="External"/><Relationship Id="rId9" Type="http://schemas.openxmlformats.org/officeDocument/2006/relationships/hyperlink" Target="http://photonicswiki.org/index.php?title=Basic_Optics_-_Outreach_Kit"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lab-training.com/wp-content/uploads/2013/10/Diffraction-Grating1.png" TargetMode="External"/><Relationship Id="rId2" Type="http://schemas.openxmlformats.org/officeDocument/2006/relationships/image" Target="../media/image229.png"/><Relationship Id="rId1" Type="http://schemas.openxmlformats.org/officeDocument/2006/relationships/slideLayout" Target="../slideLayouts/slideLayout13.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61.png"/><Relationship Id="rId2" Type="http://schemas.openxmlformats.org/officeDocument/2006/relationships/image" Target="../media/image247.png"/><Relationship Id="rId1" Type="http://schemas.openxmlformats.org/officeDocument/2006/relationships/slideLayout" Target="../slideLayouts/slideLayout13.xml"/><Relationship Id="rId6" Type="http://schemas.openxmlformats.org/officeDocument/2006/relationships/image" Target="../media/image260.png"/><Relationship Id="rId5" Type="http://schemas.openxmlformats.org/officeDocument/2006/relationships/image" Target="../media/image253.png"/><Relationship Id="rId4" Type="http://schemas.openxmlformats.org/officeDocument/2006/relationships/image" Target="../media/image252.png"/></Relationships>
</file>

<file path=ppt/slides/_rels/slide85.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image" Target="../media/image273.png"/><Relationship Id="rId1" Type="http://schemas.openxmlformats.org/officeDocument/2006/relationships/slideLayout" Target="../slideLayouts/slideLayout13.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 Id="rId9" Type="http://schemas.openxmlformats.org/officeDocument/2006/relationships/image" Target="../media/image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286.png"/><Relationship Id="rId2" Type="http://schemas.openxmlformats.org/officeDocument/2006/relationships/image" Target="../media/image281.png"/><Relationship Id="rId1" Type="http://schemas.openxmlformats.org/officeDocument/2006/relationships/slideLayout" Target="../slideLayouts/slideLayout13.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42.png"/><Relationship Id="rId1" Type="http://schemas.openxmlformats.org/officeDocument/2006/relationships/slideLayout" Target="../slideLayouts/slideLayout13.xml"/><Relationship Id="rId4" Type="http://schemas.openxmlformats.org/officeDocument/2006/relationships/image" Target="../media/image289.png"/></Relationships>
</file>

<file path=ppt/slides/_rels/slide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90.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13.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image" Target="../media/image245.emf"/><Relationship Id="rId13" Type="http://schemas.openxmlformats.org/officeDocument/2006/relationships/image" Target="../media/image303.png"/><Relationship Id="rId18" Type="http://schemas.openxmlformats.org/officeDocument/2006/relationships/image" Target="../media/image308.png"/><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302.png"/><Relationship Id="rId17" Type="http://schemas.openxmlformats.org/officeDocument/2006/relationships/image" Target="../media/image307.png"/><Relationship Id="rId2" Type="http://schemas.openxmlformats.org/officeDocument/2006/relationships/slideLayout" Target="../slideLayouts/slideLayout13.xml"/><Relationship Id="rId16" Type="http://schemas.openxmlformats.org/officeDocument/2006/relationships/image" Target="../media/image306.png"/><Relationship Id="rId1" Type="http://schemas.openxmlformats.org/officeDocument/2006/relationships/vmlDrawing" Target="../drawings/vmlDrawing37.vml"/><Relationship Id="rId6" Type="http://schemas.openxmlformats.org/officeDocument/2006/relationships/image" Target="../media/image244.emf"/><Relationship Id="rId11" Type="http://schemas.openxmlformats.org/officeDocument/2006/relationships/image" Target="../media/image301.png"/><Relationship Id="rId5" Type="http://schemas.openxmlformats.org/officeDocument/2006/relationships/oleObject" Target="../embeddings/oleObject98.bin"/><Relationship Id="rId15" Type="http://schemas.openxmlformats.org/officeDocument/2006/relationships/image" Target="../media/image305.png"/><Relationship Id="rId10" Type="http://schemas.openxmlformats.org/officeDocument/2006/relationships/image" Target="../media/image246.emf"/><Relationship Id="rId4" Type="http://schemas.openxmlformats.org/officeDocument/2006/relationships/image" Target="../media/image243.emf"/><Relationship Id="rId9" Type="http://schemas.openxmlformats.org/officeDocument/2006/relationships/oleObject" Target="../embeddings/oleObject100.bin"/><Relationship Id="rId14" Type="http://schemas.openxmlformats.org/officeDocument/2006/relationships/image" Target="../media/image304.png"/></Relationships>
</file>

<file path=ppt/slides/_rels/slide91.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0.png"/><Relationship Id="rId7" Type="http://schemas.openxmlformats.org/officeDocument/2006/relationships/image" Target="../media/image314.png"/><Relationship Id="rId2" Type="http://schemas.openxmlformats.org/officeDocument/2006/relationships/image" Target="../media/image309.png"/><Relationship Id="rId1" Type="http://schemas.openxmlformats.org/officeDocument/2006/relationships/slideLayout" Target="../slideLayouts/slideLayout13.xml"/><Relationship Id="rId6" Type="http://schemas.openxmlformats.org/officeDocument/2006/relationships/image" Target="../media/image313.png"/><Relationship Id="rId5" Type="http://schemas.openxmlformats.org/officeDocument/2006/relationships/image" Target="../media/image312.png"/><Relationship Id="rId10" Type="http://schemas.openxmlformats.org/officeDocument/2006/relationships/image" Target="../media/image317.png"/><Relationship Id="rId4" Type="http://schemas.openxmlformats.org/officeDocument/2006/relationships/image" Target="../media/image311.png"/><Relationship Id="rId9" Type="http://schemas.openxmlformats.org/officeDocument/2006/relationships/image" Target="../media/image316.png"/></Relationships>
</file>

<file path=ppt/slides/_rels/slide9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3.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93.xml.rels><?xml version="1.0" encoding="UTF-8" standalone="yes"?>
<Relationships xmlns="http://schemas.openxmlformats.org/package/2006/relationships"><Relationship Id="rId3" Type="http://schemas.openxmlformats.org/officeDocument/2006/relationships/hyperlink" Target="http://www.apniphysics.com/how-to-find-laser-wavelength-using-a-diffraction-grating-in-the-lab/" TargetMode="External"/><Relationship Id="rId2" Type="http://schemas.openxmlformats.org/officeDocument/2006/relationships/image" Target="../media/image264.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hyperlink" Target="https://phitem.univ-grenoble-alpes.fr/formations-et-metiers/plateformes-experimentales-stages-terrain-et-experiences-en-laboratoire/enseignement-experimental/plate-forme-optique/galerie-photos?language=en"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png"/><Relationship Id="rId1" Type="http://schemas.openxmlformats.org/officeDocument/2006/relationships/slideLayout" Target="../slideLayouts/slideLayout13.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96.xml.rels><?xml version="1.0" encoding="UTF-8" standalone="yes"?>
<Relationships xmlns="http://schemas.openxmlformats.org/package/2006/relationships"><Relationship Id="rId8" Type="http://schemas.openxmlformats.org/officeDocument/2006/relationships/image" Target="../media/image338.png"/><Relationship Id="rId3" Type="http://schemas.openxmlformats.org/officeDocument/2006/relationships/image" Target="../media/image333.png"/><Relationship Id="rId7" Type="http://schemas.openxmlformats.org/officeDocument/2006/relationships/image" Target="../media/image337.png"/><Relationship Id="rId2" Type="http://schemas.openxmlformats.org/officeDocument/2006/relationships/image" Target="../media/image332.png"/><Relationship Id="rId1" Type="http://schemas.openxmlformats.org/officeDocument/2006/relationships/slideLayout" Target="../slideLayouts/slideLayout13.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s>
</file>

<file path=ppt/slides/_rels/slide97.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hyperlink" Target="http://hyperphysics.phy-astr.gsu.edu/hbase/phyopt/mulslid.html" TargetMode="External"/><Relationship Id="rId7" Type="http://schemas.openxmlformats.org/officeDocument/2006/relationships/image" Target="../media/image343.png"/><Relationship Id="rId2" Type="http://schemas.openxmlformats.org/officeDocument/2006/relationships/image" Target="../media/image266.png"/><Relationship Id="rId1" Type="http://schemas.openxmlformats.org/officeDocument/2006/relationships/slideLayout" Target="../slideLayouts/slideLayout13.xml"/><Relationship Id="rId6" Type="http://schemas.openxmlformats.org/officeDocument/2006/relationships/image" Target="../media/image342.png"/><Relationship Id="rId5" Type="http://schemas.openxmlformats.org/officeDocument/2006/relationships/image" Target="../media/image341.png"/><Relationship Id="rId10" Type="http://schemas.openxmlformats.org/officeDocument/2006/relationships/image" Target="../media/image346.png"/><Relationship Id="rId4" Type="http://schemas.openxmlformats.org/officeDocument/2006/relationships/image" Target="../media/image340.png"/><Relationship Id="rId9" Type="http://schemas.openxmlformats.org/officeDocument/2006/relationships/image" Target="../media/image345.png"/></Relationships>
</file>

<file path=ppt/slides/_rels/slide98.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image" Target="../media/image358.png"/><Relationship Id="rId3" Type="http://schemas.openxmlformats.org/officeDocument/2006/relationships/image" Target="../media/image348.png"/><Relationship Id="rId7" Type="http://schemas.openxmlformats.org/officeDocument/2006/relationships/image" Target="../media/image352.png"/><Relationship Id="rId12" Type="http://schemas.openxmlformats.org/officeDocument/2006/relationships/image" Target="../media/image357.png"/><Relationship Id="rId2" Type="http://schemas.openxmlformats.org/officeDocument/2006/relationships/image" Target="../media/image347.png"/><Relationship Id="rId1" Type="http://schemas.openxmlformats.org/officeDocument/2006/relationships/slideLayout" Target="../slideLayouts/slideLayout13.xml"/><Relationship Id="rId6" Type="http://schemas.openxmlformats.org/officeDocument/2006/relationships/image" Target="../media/image351.png"/><Relationship Id="rId11" Type="http://schemas.openxmlformats.org/officeDocument/2006/relationships/image" Target="../media/image356.png"/><Relationship Id="rId5" Type="http://schemas.openxmlformats.org/officeDocument/2006/relationships/image" Target="../media/image350.png"/><Relationship Id="rId10" Type="http://schemas.openxmlformats.org/officeDocument/2006/relationships/image" Target="../media/image355.png"/><Relationship Id="rId4" Type="http://schemas.openxmlformats.org/officeDocument/2006/relationships/image" Target="../media/image349.png"/><Relationship Id="rId9" Type="http://schemas.openxmlformats.org/officeDocument/2006/relationships/image" Target="../media/image354.png"/><Relationship Id="rId14" Type="http://schemas.openxmlformats.org/officeDocument/2006/relationships/image" Target="../media/image359.png"/></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03.bin"/><Relationship Id="rId13" Type="http://schemas.openxmlformats.org/officeDocument/2006/relationships/oleObject" Target="../embeddings/oleObject105.bin"/><Relationship Id="rId18" Type="http://schemas.openxmlformats.org/officeDocument/2006/relationships/image" Target="../media/image273.emf"/><Relationship Id="rId26" Type="http://schemas.openxmlformats.org/officeDocument/2006/relationships/oleObject" Target="../embeddings/oleObject111.bin"/><Relationship Id="rId3" Type="http://schemas.openxmlformats.org/officeDocument/2006/relationships/image" Target="../media/image278.jpeg"/><Relationship Id="rId21" Type="http://schemas.openxmlformats.org/officeDocument/2006/relationships/oleObject" Target="../embeddings/oleObject109.bin"/><Relationship Id="rId34" Type="http://schemas.openxmlformats.org/officeDocument/2006/relationships/image" Target="../media/image380.png"/><Relationship Id="rId7" Type="http://schemas.openxmlformats.org/officeDocument/2006/relationships/image" Target="../media/image268.emf"/><Relationship Id="rId12" Type="http://schemas.openxmlformats.org/officeDocument/2006/relationships/image" Target="../media/image270.emf"/><Relationship Id="rId17" Type="http://schemas.openxmlformats.org/officeDocument/2006/relationships/oleObject" Target="../embeddings/oleObject107.bin"/><Relationship Id="rId25" Type="http://schemas.openxmlformats.org/officeDocument/2006/relationships/image" Target="../media/image280.jpeg"/><Relationship Id="rId33" Type="http://schemas.openxmlformats.org/officeDocument/2006/relationships/image" Target="../media/image379.png"/><Relationship Id="rId2" Type="http://schemas.openxmlformats.org/officeDocument/2006/relationships/slideLayout" Target="../slideLayouts/slideLayout13.xml"/><Relationship Id="rId16" Type="http://schemas.openxmlformats.org/officeDocument/2006/relationships/image" Target="../media/image272.emf"/><Relationship Id="rId20" Type="http://schemas.openxmlformats.org/officeDocument/2006/relationships/image" Target="../media/image274.emf"/><Relationship Id="rId29" Type="http://schemas.openxmlformats.org/officeDocument/2006/relationships/image" Target="../media/image375.png"/><Relationship Id="rId1" Type="http://schemas.openxmlformats.org/officeDocument/2006/relationships/vmlDrawing" Target="../drawings/vmlDrawing38.vml"/><Relationship Id="rId6" Type="http://schemas.openxmlformats.org/officeDocument/2006/relationships/oleObject" Target="../embeddings/oleObject102.bin"/><Relationship Id="rId11" Type="http://schemas.openxmlformats.org/officeDocument/2006/relationships/oleObject" Target="../embeddings/oleObject104.bin"/><Relationship Id="rId24" Type="http://schemas.openxmlformats.org/officeDocument/2006/relationships/image" Target="../media/image276.emf"/><Relationship Id="rId32" Type="http://schemas.openxmlformats.org/officeDocument/2006/relationships/image" Target="../media/image378.png"/><Relationship Id="rId5" Type="http://schemas.openxmlformats.org/officeDocument/2006/relationships/image" Target="../media/image267.emf"/><Relationship Id="rId15" Type="http://schemas.openxmlformats.org/officeDocument/2006/relationships/oleObject" Target="../embeddings/oleObject106.bin"/><Relationship Id="rId23" Type="http://schemas.openxmlformats.org/officeDocument/2006/relationships/oleObject" Target="../embeddings/oleObject110.bin"/><Relationship Id="rId28" Type="http://schemas.openxmlformats.org/officeDocument/2006/relationships/image" Target="../media/image374.png"/><Relationship Id="rId36" Type="http://schemas.openxmlformats.org/officeDocument/2006/relationships/image" Target="../media/image382.png"/><Relationship Id="rId10" Type="http://schemas.openxmlformats.org/officeDocument/2006/relationships/image" Target="../media/image279.jpeg"/><Relationship Id="rId19" Type="http://schemas.openxmlformats.org/officeDocument/2006/relationships/oleObject" Target="../embeddings/oleObject108.bin"/><Relationship Id="rId31" Type="http://schemas.openxmlformats.org/officeDocument/2006/relationships/image" Target="../media/image377.png"/><Relationship Id="rId4" Type="http://schemas.openxmlformats.org/officeDocument/2006/relationships/oleObject" Target="../embeddings/oleObject101.bin"/><Relationship Id="rId9" Type="http://schemas.openxmlformats.org/officeDocument/2006/relationships/image" Target="../media/image269.emf"/><Relationship Id="rId14" Type="http://schemas.openxmlformats.org/officeDocument/2006/relationships/image" Target="../media/image271.emf"/><Relationship Id="rId22" Type="http://schemas.openxmlformats.org/officeDocument/2006/relationships/image" Target="../media/image275.emf"/><Relationship Id="rId27" Type="http://schemas.openxmlformats.org/officeDocument/2006/relationships/image" Target="../media/image277.emf"/><Relationship Id="rId30" Type="http://schemas.openxmlformats.org/officeDocument/2006/relationships/image" Target="../media/image376.png"/><Relationship Id="rId35" Type="http://schemas.openxmlformats.org/officeDocument/2006/relationships/image" Target="../media/image3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4506F2B-42A8-430E-82F3-FA311113F4BE}"/>
              </a:ext>
            </a:extLst>
          </p:cNvPr>
          <p:cNvSpPr/>
          <p:nvPr/>
        </p:nvSpPr>
        <p:spPr>
          <a:xfrm>
            <a:off x="539552" y="1916832"/>
            <a:ext cx="8326636" cy="136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5F19C-9C27-47E3-882C-1FD73960AD56}"/>
              </a:ext>
            </a:extLst>
          </p:cNvPr>
          <p:cNvSpPr>
            <a:spLocks noGrp="1"/>
          </p:cNvSpPr>
          <p:nvPr>
            <p:ph type="title"/>
          </p:nvPr>
        </p:nvSpPr>
        <p:spPr>
          <a:xfrm>
            <a:off x="539552" y="1916832"/>
            <a:ext cx="8229600" cy="1143000"/>
          </a:xfrm>
        </p:spPr>
        <p:txBody>
          <a:bodyPr/>
          <a:lstStyle/>
          <a:p>
            <a:r>
              <a:rPr lang="en-US" sz="3600" dirty="0"/>
              <a:t>Wave Optics, lecture 4, still lesson 2:  Interferometric experiments</a:t>
            </a:r>
          </a:p>
        </p:txBody>
      </p:sp>
      <p:sp>
        <p:nvSpPr>
          <p:cNvPr id="4" name="Slide Number Placeholder 3">
            <a:extLst>
              <a:ext uri="{FF2B5EF4-FFF2-40B4-BE49-F238E27FC236}">
                <a16:creationId xmlns:a16="http://schemas.microsoft.com/office/drawing/2014/main" id="{766962B3-C27C-44A4-B2D6-C93D240EF5BA}"/>
              </a:ext>
            </a:extLst>
          </p:cNvPr>
          <p:cNvSpPr>
            <a:spLocks noGrp="1"/>
          </p:cNvSpPr>
          <p:nvPr>
            <p:ph type="sldNum" sz="quarter" idx="10"/>
          </p:nvPr>
        </p:nvSpPr>
        <p:spPr/>
        <p:txBody>
          <a:bodyPr/>
          <a:lstStyle/>
          <a:p>
            <a:fld id="{41A7B2A6-4997-4D6A-A223-B65D77C6B4A9}" type="slidenum">
              <a:rPr lang="en-US" altLang="zh-CN" smtClean="0"/>
              <a:pPr/>
              <a:t>1</a:t>
            </a:fld>
            <a:endParaRPr lang="en-US" altLang="zh-CN"/>
          </a:p>
        </p:txBody>
      </p:sp>
      <p:sp>
        <p:nvSpPr>
          <p:cNvPr id="6" name="TextBox 5">
            <a:extLst>
              <a:ext uri="{FF2B5EF4-FFF2-40B4-BE49-F238E27FC236}">
                <a16:creationId xmlns:a16="http://schemas.microsoft.com/office/drawing/2014/main" id="{046DF025-2F81-482B-A537-82A829A847B4}"/>
              </a:ext>
            </a:extLst>
          </p:cNvPr>
          <p:cNvSpPr txBox="1"/>
          <p:nvPr/>
        </p:nvSpPr>
        <p:spPr>
          <a:xfrm>
            <a:off x="3445642" y="4365104"/>
            <a:ext cx="4320480" cy="369332"/>
          </a:xfrm>
          <a:prstGeom prst="rect">
            <a:avLst/>
          </a:prstGeom>
          <a:noFill/>
        </p:spPr>
        <p:txBody>
          <a:bodyPr wrap="square" rtlCol="0">
            <a:spAutoFit/>
          </a:bodyPr>
          <a:lstStyle/>
          <a:p>
            <a:r>
              <a:rPr lang="en-US" dirty="0"/>
              <a:t>Teacher: Paul Briard</a:t>
            </a:r>
          </a:p>
        </p:txBody>
      </p:sp>
      <p:sp>
        <p:nvSpPr>
          <p:cNvPr id="7" name="TextBox 6">
            <a:extLst>
              <a:ext uri="{FF2B5EF4-FFF2-40B4-BE49-F238E27FC236}">
                <a16:creationId xmlns:a16="http://schemas.microsoft.com/office/drawing/2014/main" id="{CC2E943F-DC97-49DC-B791-429CC1891EBC}"/>
              </a:ext>
            </a:extLst>
          </p:cNvPr>
          <p:cNvSpPr txBox="1"/>
          <p:nvPr/>
        </p:nvSpPr>
        <p:spPr>
          <a:xfrm>
            <a:off x="2650642" y="4974407"/>
            <a:ext cx="4104456" cy="923330"/>
          </a:xfrm>
          <a:prstGeom prst="rect">
            <a:avLst/>
          </a:prstGeom>
          <a:noFill/>
        </p:spPr>
        <p:txBody>
          <a:bodyPr wrap="square" rtlCol="0">
            <a:spAutoFit/>
          </a:bodyPr>
          <a:lstStyle/>
          <a:p>
            <a:pPr algn="ctr"/>
            <a:r>
              <a:rPr lang="en-US" dirty="0">
                <a:solidFill>
                  <a:srgbClr val="FF0000"/>
                </a:solidFill>
              </a:rPr>
              <a:t>Lecture in classroom: 10:25-11:25</a:t>
            </a:r>
          </a:p>
          <a:p>
            <a:pPr algn="ctr"/>
            <a:r>
              <a:rPr lang="en-US" dirty="0">
                <a:solidFill>
                  <a:srgbClr val="FF0000"/>
                </a:solidFill>
              </a:rPr>
              <a:t>Then, we go in the Physics demonstration lab </a:t>
            </a:r>
          </a:p>
        </p:txBody>
      </p:sp>
    </p:spTree>
    <p:extLst>
      <p:ext uri="{BB962C8B-B14F-4D97-AF65-F5344CB8AC3E}">
        <p14:creationId xmlns:p14="http://schemas.microsoft.com/office/powerpoint/2010/main" val="3793852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32591" y="908720"/>
            <a:ext cx="4303505" cy="3494211"/>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10</a:t>
            </a:fld>
            <a:endParaRPr lang="en-US" altLang="zh-CN"/>
          </a:p>
        </p:txBody>
      </p:sp>
      <p:sp>
        <p:nvSpPr>
          <p:cNvPr id="3" name="Title 1">
            <a:extLst>
              <a:ext uri="{FF2B5EF4-FFF2-40B4-BE49-F238E27FC236}">
                <a16:creationId xmlns:a16="http://schemas.microsoft.com/office/drawing/2014/main" id="{29F412E5-44BF-44B5-86CD-27A08BBF29AE}"/>
              </a:ext>
            </a:extLst>
          </p:cNvPr>
          <p:cNvSpPr>
            <a:spLocks noGrp="1"/>
          </p:cNvSpPr>
          <p:nvPr>
            <p:ph type="title"/>
          </p:nvPr>
        </p:nvSpPr>
        <p:spPr>
          <a:xfrm>
            <a:off x="536714" y="103980"/>
            <a:ext cx="8229600" cy="1143000"/>
          </a:xfrm>
        </p:spPr>
        <p:txBody>
          <a:bodyPr/>
          <a:lstStyle/>
          <a:p>
            <a:r>
              <a:rPr lang="en-US" sz="2400" dirty="0"/>
              <a:t>Thin film interferences with almost normal incidence </a:t>
            </a:r>
          </a:p>
        </p:txBody>
      </p:sp>
      <p:sp>
        <p:nvSpPr>
          <p:cNvPr id="6" name="Oval 2">
            <a:extLst>
              <a:ext uri="{FF2B5EF4-FFF2-40B4-BE49-F238E27FC236}">
                <a16:creationId xmlns:a16="http://schemas.microsoft.com/office/drawing/2014/main" id="{6864CAF4-597C-4E0A-824D-2FA22BB6A39D}"/>
              </a:ext>
            </a:extLst>
          </p:cNvPr>
          <p:cNvSpPr>
            <a:spLocks noChangeArrowheads="1"/>
          </p:cNvSpPr>
          <p:nvPr/>
        </p:nvSpPr>
        <p:spPr bwMode="auto">
          <a:xfrm rot="20146147">
            <a:off x="1608560" y="1450181"/>
            <a:ext cx="1266825" cy="193675"/>
          </a:xfrm>
          <a:prstGeom prst="ellipse">
            <a:avLst/>
          </a:prstGeom>
          <a:solidFill>
            <a:srgbClr val="FFFF00">
              <a:alpha val="39999"/>
            </a:srgbClr>
          </a:solidFill>
          <a:ln w="9525">
            <a:solidFill>
              <a:srgbClr val="00CC99">
                <a:alpha val="50195"/>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AutoShape 3">
            <a:extLst>
              <a:ext uri="{FF2B5EF4-FFF2-40B4-BE49-F238E27FC236}">
                <a16:creationId xmlns:a16="http://schemas.microsoft.com/office/drawing/2014/main" id="{6B1C1061-4974-4021-9A2F-5C24D28F87B3}"/>
              </a:ext>
            </a:extLst>
          </p:cNvPr>
          <p:cNvSpPr>
            <a:spLocks noChangeArrowheads="1"/>
          </p:cNvSpPr>
          <p:nvPr/>
        </p:nvSpPr>
        <p:spPr bwMode="auto">
          <a:xfrm>
            <a:off x="1619672" y="2996406"/>
            <a:ext cx="3240088" cy="865187"/>
          </a:xfrm>
          <a:prstGeom prst="flowChartManualInput">
            <a:avLst/>
          </a:prstGeom>
          <a:solidFill>
            <a:srgbClr val="00CC99">
              <a:alpha val="39999"/>
            </a:srgbClr>
          </a:solidFill>
          <a:ln>
            <a:noFill/>
          </a:ln>
          <a:effectLst/>
          <a:extLst>
            <a:ext uri="{91240B29-F687-4F45-9708-019B960494DF}">
              <a14:hiddenLine xmlns:a14="http://schemas.microsoft.com/office/drawing/2010/main" w="38100">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6">
            <a:extLst>
              <a:ext uri="{FF2B5EF4-FFF2-40B4-BE49-F238E27FC236}">
                <a16:creationId xmlns:a16="http://schemas.microsoft.com/office/drawing/2014/main" id="{2BC74FAF-BDEB-446F-A1EF-756E007B4AAF}"/>
              </a:ext>
            </a:extLst>
          </p:cNvPr>
          <p:cNvSpPr>
            <a:spLocks noChangeShapeType="1"/>
          </p:cNvSpPr>
          <p:nvPr/>
        </p:nvSpPr>
        <p:spPr bwMode="auto">
          <a:xfrm flipH="1">
            <a:off x="3059535" y="3088481"/>
            <a:ext cx="23812" cy="809625"/>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7">
            <a:extLst>
              <a:ext uri="{FF2B5EF4-FFF2-40B4-BE49-F238E27FC236}">
                <a16:creationId xmlns:a16="http://schemas.microsoft.com/office/drawing/2014/main" id="{FBAF08BC-B4A9-4AB5-99AC-12D7DDF88583}"/>
              </a:ext>
            </a:extLst>
          </p:cNvPr>
          <p:cNvSpPr>
            <a:spLocks noChangeShapeType="1"/>
          </p:cNvSpPr>
          <p:nvPr/>
        </p:nvSpPr>
        <p:spPr bwMode="auto">
          <a:xfrm flipH="1">
            <a:off x="3270673" y="1764506"/>
            <a:ext cx="434974" cy="1318418"/>
          </a:xfrm>
          <a:prstGeom prst="line">
            <a:avLst/>
          </a:prstGeom>
          <a:noFill/>
          <a:ln w="19050">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8">
            <a:extLst>
              <a:ext uri="{FF2B5EF4-FFF2-40B4-BE49-F238E27FC236}">
                <a16:creationId xmlns:a16="http://schemas.microsoft.com/office/drawing/2014/main" id="{DE5FD549-DDA7-4558-9BB3-0A728854F735}"/>
              </a:ext>
            </a:extLst>
          </p:cNvPr>
          <p:cNvSpPr>
            <a:spLocks noChangeShapeType="1"/>
          </p:cNvSpPr>
          <p:nvPr/>
        </p:nvSpPr>
        <p:spPr bwMode="auto">
          <a:xfrm flipH="1">
            <a:off x="3270672" y="1797050"/>
            <a:ext cx="674688" cy="1267617"/>
          </a:xfrm>
          <a:prstGeom prst="line">
            <a:avLst/>
          </a:prstGeom>
          <a:noFill/>
          <a:ln w="19050">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9">
            <a:extLst>
              <a:ext uri="{FF2B5EF4-FFF2-40B4-BE49-F238E27FC236}">
                <a16:creationId xmlns:a16="http://schemas.microsoft.com/office/drawing/2014/main" id="{8DB265A6-8A06-47CB-AB59-0218BC782219}"/>
              </a:ext>
            </a:extLst>
          </p:cNvPr>
          <p:cNvSpPr>
            <a:spLocks noChangeShapeType="1"/>
          </p:cNvSpPr>
          <p:nvPr/>
        </p:nvSpPr>
        <p:spPr bwMode="auto">
          <a:xfrm>
            <a:off x="3099222" y="3104356"/>
            <a:ext cx="1108075" cy="3175"/>
          </a:xfrm>
          <a:prstGeom prst="line">
            <a:avLst/>
          </a:prstGeom>
          <a:noFill/>
          <a:ln w="19050">
            <a:solidFill>
              <a:schemeClr val="hlink"/>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10">
            <a:extLst>
              <a:ext uri="{FF2B5EF4-FFF2-40B4-BE49-F238E27FC236}">
                <a16:creationId xmlns:a16="http://schemas.microsoft.com/office/drawing/2014/main" id="{1C70109E-DD4C-43B1-98A2-169445E1430C}"/>
              </a:ext>
            </a:extLst>
          </p:cNvPr>
          <p:cNvSpPr>
            <a:spLocks noChangeShapeType="1"/>
          </p:cNvSpPr>
          <p:nvPr/>
        </p:nvSpPr>
        <p:spPr bwMode="auto">
          <a:xfrm flipH="1">
            <a:off x="3778672" y="3104356"/>
            <a:ext cx="17463" cy="758825"/>
          </a:xfrm>
          <a:prstGeom prst="line">
            <a:avLst/>
          </a:prstGeom>
          <a:noFill/>
          <a:ln w="19050">
            <a:solidFill>
              <a:schemeClr val="hlink"/>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Rectangle 11">
            <a:extLst>
              <a:ext uri="{FF2B5EF4-FFF2-40B4-BE49-F238E27FC236}">
                <a16:creationId xmlns:a16="http://schemas.microsoft.com/office/drawing/2014/main" id="{AC752985-C3AE-4506-92CD-F81C20FDE39E}"/>
              </a:ext>
            </a:extLst>
          </p:cNvPr>
          <p:cNvSpPr>
            <a:spLocks noChangeArrowheads="1"/>
          </p:cNvSpPr>
          <p:nvPr/>
        </p:nvSpPr>
        <p:spPr bwMode="auto">
          <a:xfrm>
            <a:off x="3997464" y="1503271"/>
            <a:ext cx="13081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ray2</a:t>
            </a:r>
          </a:p>
        </p:txBody>
      </p:sp>
      <p:sp>
        <p:nvSpPr>
          <p:cNvPr id="14" name="Rectangle 12">
            <a:extLst>
              <a:ext uri="{FF2B5EF4-FFF2-40B4-BE49-F238E27FC236}">
                <a16:creationId xmlns:a16="http://schemas.microsoft.com/office/drawing/2014/main" id="{77BFA2E4-E890-4674-9921-E48D7CF4F5CD}"/>
              </a:ext>
            </a:extLst>
          </p:cNvPr>
          <p:cNvSpPr>
            <a:spLocks noChangeArrowheads="1"/>
          </p:cNvSpPr>
          <p:nvPr/>
        </p:nvSpPr>
        <p:spPr bwMode="auto">
          <a:xfrm>
            <a:off x="3356542" y="1263649"/>
            <a:ext cx="12446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ray1</a:t>
            </a:r>
          </a:p>
        </p:txBody>
      </p:sp>
      <p:sp>
        <p:nvSpPr>
          <p:cNvPr id="15" name="Line 13">
            <a:extLst>
              <a:ext uri="{FF2B5EF4-FFF2-40B4-BE49-F238E27FC236}">
                <a16:creationId xmlns:a16="http://schemas.microsoft.com/office/drawing/2014/main" id="{79F0F95B-2B3F-4663-AFFC-E518A9D2C0EC}"/>
              </a:ext>
            </a:extLst>
          </p:cNvPr>
          <p:cNvSpPr>
            <a:spLocks noChangeShapeType="1"/>
          </p:cNvSpPr>
          <p:nvPr/>
        </p:nvSpPr>
        <p:spPr bwMode="auto">
          <a:xfrm>
            <a:off x="2124497" y="1764506"/>
            <a:ext cx="739775" cy="1389062"/>
          </a:xfrm>
          <a:prstGeom prst="line">
            <a:avLst/>
          </a:prstGeom>
          <a:noFill/>
          <a:ln w="19050">
            <a:solidFill>
              <a:srgbClr val="FFCC99"/>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4">
            <a:extLst>
              <a:ext uri="{FF2B5EF4-FFF2-40B4-BE49-F238E27FC236}">
                <a16:creationId xmlns:a16="http://schemas.microsoft.com/office/drawing/2014/main" id="{C2E29258-9629-4CA2-9879-75DB7EB81C1E}"/>
              </a:ext>
            </a:extLst>
          </p:cNvPr>
          <p:cNvSpPr>
            <a:spLocks noChangeShapeType="1"/>
          </p:cNvSpPr>
          <p:nvPr/>
        </p:nvSpPr>
        <p:spPr bwMode="auto">
          <a:xfrm>
            <a:off x="2848397" y="2626518"/>
            <a:ext cx="0" cy="1127125"/>
          </a:xfrm>
          <a:prstGeom prst="line">
            <a:avLst/>
          </a:prstGeom>
          <a:noFill/>
          <a:ln w="9525">
            <a:solidFill>
              <a:srgbClr val="00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5">
            <a:extLst>
              <a:ext uri="{FF2B5EF4-FFF2-40B4-BE49-F238E27FC236}">
                <a16:creationId xmlns:a16="http://schemas.microsoft.com/office/drawing/2014/main" id="{48F52832-3BF3-46B5-9A33-765BD0B96F03}"/>
              </a:ext>
            </a:extLst>
          </p:cNvPr>
          <p:cNvSpPr>
            <a:spLocks noChangeShapeType="1"/>
          </p:cNvSpPr>
          <p:nvPr/>
        </p:nvSpPr>
        <p:spPr bwMode="auto">
          <a:xfrm>
            <a:off x="2483272" y="1520031"/>
            <a:ext cx="779463" cy="1554162"/>
          </a:xfrm>
          <a:prstGeom prst="line">
            <a:avLst/>
          </a:prstGeom>
          <a:noFill/>
          <a:ln w="19050">
            <a:solidFill>
              <a:srgbClr val="FFCC99"/>
            </a:solidFill>
            <a:round/>
            <a:headEn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17">
            <a:extLst>
              <a:ext uri="{FF2B5EF4-FFF2-40B4-BE49-F238E27FC236}">
                <a16:creationId xmlns:a16="http://schemas.microsoft.com/office/drawing/2014/main" id="{88CB797A-5BFF-4F2A-BA0F-AEAB5E1A518F}"/>
              </a:ext>
            </a:extLst>
          </p:cNvPr>
          <p:cNvSpPr>
            <a:spLocks noChangeShapeType="1"/>
          </p:cNvSpPr>
          <p:nvPr/>
        </p:nvSpPr>
        <p:spPr bwMode="auto">
          <a:xfrm>
            <a:off x="1978447" y="1094581"/>
            <a:ext cx="82550" cy="490537"/>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18">
            <a:extLst>
              <a:ext uri="{FF2B5EF4-FFF2-40B4-BE49-F238E27FC236}">
                <a16:creationId xmlns:a16="http://schemas.microsoft.com/office/drawing/2014/main" id="{F4091228-986C-4538-BA3F-C89B1132396B}"/>
              </a:ext>
            </a:extLst>
          </p:cNvPr>
          <p:cNvSpPr>
            <a:spLocks noChangeShapeType="1"/>
          </p:cNvSpPr>
          <p:nvPr/>
        </p:nvSpPr>
        <p:spPr bwMode="auto">
          <a:xfrm>
            <a:off x="1978447" y="1089818"/>
            <a:ext cx="419100" cy="31273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19">
            <a:extLst>
              <a:ext uri="{FF2B5EF4-FFF2-40B4-BE49-F238E27FC236}">
                <a16:creationId xmlns:a16="http://schemas.microsoft.com/office/drawing/2014/main" id="{699EEC8A-D03A-4F83-8C74-83F5D7C0926F}"/>
              </a:ext>
            </a:extLst>
          </p:cNvPr>
          <p:cNvSpPr>
            <a:spLocks noChangeShapeType="1"/>
          </p:cNvSpPr>
          <p:nvPr/>
        </p:nvSpPr>
        <p:spPr bwMode="auto">
          <a:xfrm>
            <a:off x="2060997" y="1585118"/>
            <a:ext cx="65088" cy="17938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Line 20">
            <a:extLst>
              <a:ext uri="{FF2B5EF4-FFF2-40B4-BE49-F238E27FC236}">
                <a16:creationId xmlns:a16="http://schemas.microsoft.com/office/drawing/2014/main" id="{03F1FA05-0A78-4BFC-B735-D724918E0255}"/>
              </a:ext>
            </a:extLst>
          </p:cNvPr>
          <p:cNvSpPr>
            <a:spLocks noChangeShapeType="1"/>
          </p:cNvSpPr>
          <p:nvPr/>
        </p:nvSpPr>
        <p:spPr bwMode="auto">
          <a:xfrm>
            <a:off x="2391197" y="1400968"/>
            <a:ext cx="96838" cy="131763"/>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21">
            <a:extLst>
              <a:ext uri="{FF2B5EF4-FFF2-40B4-BE49-F238E27FC236}">
                <a16:creationId xmlns:a16="http://schemas.microsoft.com/office/drawing/2014/main" id="{5D3099CE-53AF-40A3-ACC9-670AB5C081B9}"/>
              </a:ext>
            </a:extLst>
          </p:cNvPr>
          <p:cNvSpPr>
            <a:spLocks noChangeShapeType="1"/>
          </p:cNvSpPr>
          <p:nvPr/>
        </p:nvSpPr>
        <p:spPr bwMode="auto">
          <a:xfrm>
            <a:off x="2421360" y="2313781"/>
            <a:ext cx="142875" cy="2889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Line 22">
            <a:extLst>
              <a:ext uri="{FF2B5EF4-FFF2-40B4-BE49-F238E27FC236}">
                <a16:creationId xmlns:a16="http://schemas.microsoft.com/office/drawing/2014/main" id="{CF626259-803E-4EB3-9B90-F1AFA602D733}"/>
              </a:ext>
            </a:extLst>
          </p:cNvPr>
          <p:cNvSpPr>
            <a:spLocks noChangeShapeType="1"/>
          </p:cNvSpPr>
          <p:nvPr/>
        </p:nvSpPr>
        <p:spPr bwMode="auto">
          <a:xfrm>
            <a:off x="2756322" y="2069306"/>
            <a:ext cx="163513" cy="317500"/>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Text Box 24">
            <a:extLst>
              <a:ext uri="{FF2B5EF4-FFF2-40B4-BE49-F238E27FC236}">
                <a16:creationId xmlns:a16="http://schemas.microsoft.com/office/drawing/2014/main" id="{B585214F-2FF0-4444-B0A4-26DF6190CFFE}"/>
              </a:ext>
            </a:extLst>
          </p:cNvPr>
          <p:cNvSpPr txBox="1">
            <a:spLocks noChangeArrowheads="1"/>
          </p:cNvSpPr>
          <p:nvPr/>
        </p:nvSpPr>
        <p:spPr bwMode="auto">
          <a:xfrm>
            <a:off x="2175297" y="2364581"/>
            <a:ext cx="458788"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1</a:t>
            </a:r>
          </a:p>
        </p:txBody>
      </p:sp>
      <p:sp>
        <p:nvSpPr>
          <p:cNvPr id="25" name="Text Box 25">
            <a:extLst>
              <a:ext uri="{FF2B5EF4-FFF2-40B4-BE49-F238E27FC236}">
                <a16:creationId xmlns:a16="http://schemas.microsoft.com/office/drawing/2014/main" id="{EA4123DF-BFCE-4731-B798-4B5AFE3BE7C3}"/>
              </a:ext>
            </a:extLst>
          </p:cNvPr>
          <p:cNvSpPr txBox="1">
            <a:spLocks noChangeArrowheads="1"/>
          </p:cNvSpPr>
          <p:nvPr/>
        </p:nvSpPr>
        <p:spPr bwMode="auto">
          <a:xfrm>
            <a:off x="2864272" y="2069306"/>
            <a:ext cx="625475"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2</a:t>
            </a:r>
          </a:p>
        </p:txBody>
      </p:sp>
      <p:graphicFrame>
        <p:nvGraphicFramePr>
          <p:cNvPr id="26" name="Object 26">
            <a:extLst>
              <a:ext uri="{FF2B5EF4-FFF2-40B4-BE49-F238E27FC236}">
                <a16:creationId xmlns:a16="http://schemas.microsoft.com/office/drawing/2014/main" id="{1528385E-BB36-4B40-B523-241CF8DB7F58}"/>
              </a:ext>
            </a:extLst>
          </p:cNvPr>
          <p:cNvGraphicFramePr>
            <a:graphicFrameLocks/>
          </p:cNvGraphicFramePr>
          <p:nvPr>
            <p:extLst>
              <p:ext uri="{D42A27DB-BD31-4B8C-83A1-F6EECF244321}">
                <p14:modId xmlns:p14="http://schemas.microsoft.com/office/powerpoint/2010/main" val="993846143"/>
              </p:ext>
            </p:extLst>
          </p:nvPr>
        </p:nvGraphicFramePr>
        <p:xfrm>
          <a:off x="1907010" y="2616993"/>
          <a:ext cx="301625" cy="417513"/>
        </p:xfrm>
        <a:graphic>
          <a:graphicData uri="http://schemas.openxmlformats.org/presentationml/2006/ole">
            <mc:AlternateContent xmlns:mc="http://schemas.openxmlformats.org/markup-compatibility/2006">
              <mc:Choice xmlns:v="urn:schemas-microsoft-com:vml" Requires="v">
                <p:oleObj spid="_x0000_s15834" name="公式" r:id="rId3" imgW="285908" imgH="400010" progId="Equation.3">
                  <p:embed/>
                </p:oleObj>
              </mc:Choice>
              <mc:Fallback>
                <p:oleObj name="公式" r:id="rId3" imgW="285908" imgH="400010" progId="Equation.3">
                  <p:embed/>
                  <p:pic>
                    <p:nvPicPr>
                      <p:cNvPr id="26" name="Object 26">
                        <a:extLst>
                          <a:ext uri="{FF2B5EF4-FFF2-40B4-BE49-F238E27FC236}">
                            <a16:creationId xmlns:a16="http://schemas.microsoft.com/office/drawing/2014/main" id="{1528385E-BB36-4B40-B523-241CF8DB7F5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010" y="2616993"/>
                        <a:ext cx="3016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7">
            <a:extLst>
              <a:ext uri="{FF2B5EF4-FFF2-40B4-BE49-F238E27FC236}">
                <a16:creationId xmlns:a16="http://schemas.microsoft.com/office/drawing/2014/main" id="{4788DCB7-3ED4-4AC0-9B6E-783C900DF585}"/>
              </a:ext>
            </a:extLst>
          </p:cNvPr>
          <p:cNvGraphicFramePr>
            <a:graphicFrameLocks/>
          </p:cNvGraphicFramePr>
          <p:nvPr>
            <p:extLst>
              <p:ext uri="{D42A27DB-BD31-4B8C-83A1-F6EECF244321}">
                <p14:modId xmlns:p14="http://schemas.microsoft.com/office/powerpoint/2010/main" val="3692989243"/>
              </p:ext>
            </p:extLst>
          </p:nvPr>
        </p:nvGraphicFramePr>
        <p:xfrm>
          <a:off x="1919710" y="3245643"/>
          <a:ext cx="315912" cy="417513"/>
        </p:xfrm>
        <a:graphic>
          <a:graphicData uri="http://schemas.openxmlformats.org/presentationml/2006/ole">
            <mc:AlternateContent xmlns:mc="http://schemas.openxmlformats.org/markup-compatibility/2006">
              <mc:Choice xmlns:v="urn:schemas-microsoft-com:vml" Requires="v">
                <p:oleObj spid="_x0000_s15835" name="公式" r:id="rId5" imgW="295172" imgH="400010" progId="Equation.3">
                  <p:embed/>
                </p:oleObj>
              </mc:Choice>
              <mc:Fallback>
                <p:oleObj name="公式" r:id="rId5" imgW="295172" imgH="400010" progId="Equation.3">
                  <p:embed/>
                  <p:pic>
                    <p:nvPicPr>
                      <p:cNvPr id="27" name="Object 27">
                        <a:extLst>
                          <a:ext uri="{FF2B5EF4-FFF2-40B4-BE49-F238E27FC236}">
                            <a16:creationId xmlns:a16="http://schemas.microsoft.com/office/drawing/2014/main" id="{4788DCB7-3ED4-4AC0-9B6E-783C900DF58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710" y="3245643"/>
                        <a:ext cx="31591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8">
            <a:extLst>
              <a:ext uri="{FF2B5EF4-FFF2-40B4-BE49-F238E27FC236}">
                <a16:creationId xmlns:a16="http://schemas.microsoft.com/office/drawing/2014/main" id="{4B7A3F11-FF0B-40D5-AE8C-F932799E7739}"/>
              </a:ext>
            </a:extLst>
          </p:cNvPr>
          <p:cNvGraphicFramePr>
            <a:graphicFrameLocks/>
          </p:cNvGraphicFramePr>
          <p:nvPr>
            <p:extLst>
              <p:ext uri="{D42A27DB-BD31-4B8C-83A1-F6EECF244321}">
                <p14:modId xmlns:p14="http://schemas.microsoft.com/office/powerpoint/2010/main" val="2436037684"/>
              </p:ext>
            </p:extLst>
          </p:nvPr>
        </p:nvGraphicFramePr>
        <p:xfrm>
          <a:off x="3973935" y="3294856"/>
          <a:ext cx="252412" cy="315912"/>
        </p:xfrm>
        <a:graphic>
          <a:graphicData uri="http://schemas.openxmlformats.org/presentationml/2006/ole">
            <mc:AlternateContent xmlns:mc="http://schemas.openxmlformats.org/markup-compatibility/2006">
              <mc:Choice xmlns:v="urn:schemas-microsoft-com:vml" Requires="v">
                <p:oleObj spid="_x0000_s15836" name="公式" r:id="rId7" imgW="238327" imgH="295145" progId="Equation.3">
                  <p:embed/>
                </p:oleObj>
              </mc:Choice>
              <mc:Fallback>
                <p:oleObj name="公式" r:id="rId7" imgW="238327" imgH="295145" progId="Equation.3">
                  <p:embed/>
                  <p:pic>
                    <p:nvPicPr>
                      <p:cNvPr id="28" name="Object 28">
                        <a:extLst>
                          <a:ext uri="{FF2B5EF4-FFF2-40B4-BE49-F238E27FC236}">
                            <a16:creationId xmlns:a16="http://schemas.microsoft.com/office/drawing/2014/main" id="{4B7A3F11-FF0B-40D5-AE8C-F932799E773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3935" y="3294856"/>
                        <a:ext cx="2524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9">
            <a:extLst>
              <a:ext uri="{FF2B5EF4-FFF2-40B4-BE49-F238E27FC236}">
                <a16:creationId xmlns:a16="http://schemas.microsoft.com/office/drawing/2014/main" id="{2CD7E73D-3E71-4A5C-A953-4E5B636C0602}"/>
              </a:ext>
            </a:extLst>
          </p:cNvPr>
          <p:cNvGraphicFramePr>
            <a:graphicFrameLocks/>
          </p:cNvGraphicFramePr>
          <p:nvPr>
            <p:extLst>
              <p:ext uri="{D42A27DB-BD31-4B8C-83A1-F6EECF244321}">
                <p14:modId xmlns:p14="http://schemas.microsoft.com/office/powerpoint/2010/main" val="866922394"/>
              </p:ext>
            </p:extLst>
          </p:nvPr>
        </p:nvGraphicFramePr>
        <p:xfrm>
          <a:off x="2703935" y="2386806"/>
          <a:ext cx="139700" cy="292100"/>
        </p:xfrm>
        <a:graphic>
          <a:graphicData uri="http://schemas.openxmlformats.org/presentationml/2006/ole">
            <mc:AlternateContent xmlns:mc="http://schemas.openxmlformats.org/markup-compatibility/2006">
              <mc:Choice xmlns:v="urn:schemas-microsoft-com:vml" Requires="v">
                <p:oleObj spid="_x0000_s15837" name="公式" r:id="rId9" imgW="123795" imgH="276117" progId="Equation.3">
                  <p:embed/>
                </p:oleObj>
              </mc:Choice>
              <mc:Fallback>
                <p:oleObj name="公式" r:id="rId9" imgW="123795" imgH="276117" progId="Equation.3">
                  <p:embed/>
                  <p:pic>
                    <p:nvPicPr>
                      <p:cNvPr id="29" name="Object 29">
                        <a:extLst>
                          <a:ext uri="{FF2B5EF4-FFF2-40B4-BE49-F238E27FC236}">
                            <a16:creationId xmlns:a16="http://schemas.microsoft.com/office/drawing/2014/main" id="{2CD7E73D-3E71-4A5C-A953-4E5B636C0602}"/>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3935" y="2386806"/>
                        <a:ext cx="139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0">
            <a:extLst>
              <a:ext uri="{FF2B5EF4-FFF2-40B4-BE49-F238E27FC236}">
                <a16:creationId xmlns:a16="http://schemas.microsoft.com/office/drawing/2014/main" id="{88D00576-2CE2-41D9-9553-DB7A7B769592}"/>
              </a:ext>
            </a:extLst>
          </p:cNvPr>
          <p:cNvGraphicFramePr>
            <a:graphicFrameLocks/>
          </p:cNvGraphicFramePr>
          <p:nvPr>
            <p:extLst>
              <p:ext uri="{D42A27DB-BD31-4B8C-83A1-F6EECF244321}">
                <p14:modId xmlns:p14="http://schemas.microsoft.com/office/powerpoint/2010/main" val="1051170318"/>
              </p:ext>
            </p:extLst>
          </p:nvPr>
        </p:nvGraphicFramePr>
        <p:xfrm>
          <a:off x="2843635" y="3571081"/>
          <a:ext cx="184150" cy="241300"/>
        </p:xfrm>
        <a:graphic>
          <a:graphicData uri="http://schemas.openxmlformats.org/presentationml/2006/ole">
            <mc:AlternateContent xmlns:mc="http://schemas.openxmlformats.org/markup-compatibility/2006">
              <mc:Choice xmlns:v="urn:schemas-microsoft-com:vml" Requires="v">
                <p:oleObj spid="_x0000_s15838" name="公式" r:id="rId11" imgW="209694" imgH="285842" progId="Equation.3">
                  <p:embed/>
                </p:oleObj>
              </mc:Choice>
              <mc:Fallback>
                <p:oleObj name="公式" r:id="rId11" imgW="209694" imgH="285842" progId="Equation.3">
                  <p:embed/>
                  <p:pic>
                    <p:nvPicPr>
                      <p:cNvPr id="30" name="Object 30">
                        <a:extLst>
                          <a:ext uri="{FF2B5EF4-FFF2-40B4-BE49-F238E27FC236}">
                            <a16:creationId xmlns:a16="http://schemas.microsoft.com/office/drawing/2014/main" id="{88D00576-2CE2-41D9-9553-DB7A7B769592}"/>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635" y="3571081"/>
                        <a:ext cx="1841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Line 31">
            <a:extLst>
              <a:ext uri="{FF2B5EF4-FFF2-40B4-BE49-F238E27FC236}">
                <a16:creationId xmlns:a16="http://schemas.microsoft.com/office/drawing/2014/main" id="{E2D5DBC3-7AAA-4444-AEDB-358B283824DE}"/>
              </a:ext>
            </a:extLst>
          </p:cNvPr>
          <p:cNvSpPr>
            <a:spLocks noChangeShapeType="1"/>
          </p:cNvSpPr>
          <p:nvPr/>
        </p:nvSpPr>
        <p:spPr bwMode="auto">
          <a:xfrm flipV="1">
            <a:off x="2845222" y="2909093"/>
            <a:ext cx="339725" cy="19208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2" name="Object 32">
            <a:extLst>
              <a:ext uri="{FF2B5EF4-FFF2-40B4-BE49-F238E27FC236}">
                <a16:creationId xmlns:a16="http://schemas.microsoft.com/office/drawing/2014/main" id="{25B5B8D8-7A79-4D01-A032-FE05C7DF6E11}"/>
              </a:ext>
            </a:extLst>
          </p:cNvPr>
          <p:cNvGraphicFramePr>
            <a:graphicFrameLocks/>
          </p:cNvGraphicFramePr>
          <p:nvPr>
            <p:extLst>
              <p:ext uri="{D42A27DB-BD31-4B8C-83A1-F6EECF244321}">
                <p14:modId xmlns:p14="http://schemas.microsoft.com/office/powerpoint/2010/main" val="3376158791"/>
              </p:ext>
            </p:extLst>
          </p:nvPr>
        </p:nvGraphicFramePr>
        <p:xfrm>
          <a:off x="2619797" y="3105943"/>
          <a:ext cx="223838" cy="244475"/>
        </p:xfrm>
        <a:graphic>
          <a:graphicData uri="http://schemas.openxmlformats.org/presentationml/2006/ole">
            <mc:AlternateContent xmlns:mc="http://schemas.openxmlformats.org/markup-compatibility/2006">
              <mc:Choice xmlns:v="urn:schemas-microsoft-com:vml" Requires="v">
                <p:oleObj spid="_x0000_s15839" name="公式" r:id="rId13" imgW="257275" imgH="285842" progId="Equation.3">
                  <p:embed/>
                </p:oleObj>
              </mc:Choice>
              <mc:Fallback>
                <p:oleObj name="公式" r:id="rId13" imgW="257275" imgH="285842" progId="Equation.3">
                  <p:embed/>
                  <p:pic>
                    <p:nvPicPr>
                      <p:cNvPr id="32" name="Object 32">
                        <a:extLst>
                          <a:ext uri="{FF2B5EF4-FFF2-40B4-BE49-F238E27FC236}">
                            <a16:creationId xmlns:a16="http://schemas.microsoft.com/office/drawing/2014/main" id="{25B5B8D8-7A79-4D01-A032-FE05C7DF6E1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9797" y="3105943"/>
                        <a:ext cx="223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34">
            <a:extLst>
              <a:ext uri="{FF2B5EF4-FFF2-40B4-BE49-F238E27FC236}">
                <a16:creationId xmlns:a16="http://schemas.microsoft.com/office/drawing/2014/main" id="{1C55A1BC-5F39-4F1D-B316-BA717359F008}"/>
              </a:ext>
            </a:extLst>
          </p:cNvPr>
          <p:cNvGraphicFramePr>
            <a:graphicFrameLocks/>
          </p:cNvGraphicFramePr>
          <p:nvPr>
            <p:extLst>
              <p:ext uri="{D42A27DB-BD31-4B8C-83A1-F6EECF244321}">
                <p14:modId xmlns:p14="http://schemas.microsoft.com/office/powerpoint/2010/main" val="1866883463"/>
              </p:ext>
            </p:extLst>
          </p:nvPr>
        </p:nvGraphicFramePr>
        <p:xfrm>
          <a:off x="3289722" y="3090068"/>
          <a:ext cx="223838" cy="252413"/>
        </p:xfrm>
        <a:graphic>
          <a:graphicData uri="http://schemas.openxmlformats.org/presentationml/2006/ole">
            <mc:AlternateContent xmlns:mc="http://schemas.openxmlformats.org/markup-compatibility/2006">
              <mc:Choice xmlns:v="urn:schemas-microsoft-com:vml" Requires="v">
                <p:oleObj spid="_x0000_s15840" name="公式" r:id="rId15" imgW="257275" imgH="295145" progId="Equation.3">
                  <p:embed/>
                </p:oleObj>
              </mc:Choice>
              <mc:Fallback>
                <p:oleObj name="公式" r:id="rId15" imgW="257275" imgH="295145" progId="Equation.3">
                  <p:embed/>
                  <p:pic>
                    <p:nvPicPr>
                      <p:cNvPr id="34" name="Object 34">
                        <a:extLst>
                          <a:ext uri="{FF2B5EF4-FFF2-40B4-BE49-F238E27FC236}">
                            <a16:creationId xmlns:a16="http://schemas.microsoft.com/office/drawing/2014/main" id="{1C55A1BC-5F39-4F1D-B316-BA717359F008}"/>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89722" y="3090068"/>
                        <a:ext cx="22383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35">
            <a:extLst>
              <a:ext uri="{FF2B5EF4-FFF2-40B4-BE49-F238E27FC236}">
                <a16:creationId xmlns:a16="http://schemas.microsoft.com/office/drawing/2014/main" id="{666F5E82-B202-4E54-94C5-C28476F29B48}"/>
              </a:ext>
            </a:extLst>
          </p:cNvPr>
          <p:cNvGraphicFramePr>
            <a:graphicFrameLocks/>
          </p:cNvGraphicFramePr>
          <p:nvPr>
            <p:extLst>
              <p:ext uri="{D42A27DB-BD31-4B8C-83A1-F6EECF244321}">
                <p14:modId xmlns:p14="http://schemas.microsoft.com/office/powerpoint/2010/main" val="1821106486"/>
              </p:ext>
            </p:extLst>
          </p:nvPr>
        </p:nvGraphicFramePr>
        <p:xfrm>
          <a:off x="3113509" y="2580792"/>
          <a:ext cx="255588" cy="233363"/>
        </p:xfrm>
        <a:graphic>
          <a:graphicData uri="http://schemas.openxmlformats.org/presentationml/2006/ole">
            <mc:AlternateContent xmlns:mc="http://schemas.openxmlformats.org/markup-compatibility/2006">
              <mc:Choice xmlns:v="urn:schemas-microsoft-com:vml" Requires="v">
                <p:oleObj spid="_x0000_s15841" name="公式" r:id="rId17" imgW="295172" imgH="276117" progId="Equation.3">
                  <p:embed/>
                </p:oleObj>
              </mc:Choice>
              <mc:Fallback>
                <p:oleObj name="公式" r:id="rId17" imgW="295172" imgH="276117" progId="Equation.3">
                  <p:embed/>
                  <p:pic>
                    <p:nvPicPr>
                      <p:cNvPr id="35" name="Object 35">
                        <a:extLst>
                          <a:ext uri="{FF2B5EF4-FFF2-40B4-BE49-F238E27FC236}">
                            <a16:creationId xmlns:a16="http://schemas.microsoft.com/office/drawing/2014/main" id="{666F5E82-B202-4E54-94C5-C28476F29B48}"/>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13509" y="2580792"/>
                        <a:ext cx="25558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Line 43">
            <a:extLst>
              <a:ext uri="{FF2B5EF4-FFF2-40B4-BE49-F238E27FC236}">
                <a16:creationId xmlns:a16="http://schemas.microsoft.com/office/drawing/2014/main" id="{9F511CF3-2D83-47C1-95E0-E227C62A2F1F}"/>
              </a:ext>
            </a:extLst>
          </p:cNvPr>
          <p:cNvSpPr>
            <a:spLocks noChangeShapeType="1"/>
          </p:cNvSpPr>
          <p:nvPr/>
        </p:nvSpPr>
        <p:spPr bwMode="auto">
          <a:xfrm>
            <a:off x="2843635" y="3105943"/>
            <a:ext cx="215900" cy="7207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44">
            <a:extLst>
              <a:ext uri="{FF2B5EF4-FFF2-40B4-BE49-F238E27FC236}">
                <a16:creationId xmlns:a16="http://schemas.microsoft.com/office/drawing/2014/main" id="{B1EDD4D3-01CB-40C0-8E69-DC007B60C94E}"/>
              </a:ext>
            </a:extLst>
          </p:cNvPr>
          <p:cNvSpPr>
            <a:spLocks noChangeShapeType="1"/>
          </p:cNvSpPr>
          <p:nvPr/>
        </p:nvSpPr>
        <p:spPr bwMode="auto">
          <a:xfrm flipV="1">
            <a:off x="1619672" y="3015456"/>
            <a:ext cx="3240088" cy="144462"/>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46">
            <a:extLst>
              <a:ext uri="{FF2B5EF4-FFF2-40B4-BE49-F238E27FC236}">
                <a16:creationId xmlns:a16="http://schemas.microsoft.com/office/drawing/2014/main" id="{1C2D6B6B-52E1-4C71-BE36-1D7FF2A66EFA}"/>
              </a:ext>
            </a:extLst>
          </p:cNvPr>
          <p:cNvSpPr>
            <a:spLocks noChangeShapeType="1"/>
          </p:cNvSpPr>
          <p:nvPr/>
        </p:nvSpPr>
        <p:spPr bwMode="auto">
          <a:xfrm flipV="1">
            <a:off x="3069060" y="3067843"/>
            <a:ext cx="187325" cy="7588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Freeform 47">
            <a:extLst>
              <a:ext uri="{FF2B5EF4-FFF2-40B4-BE49-F238E27FC236}">
                <a16:creationId xmlns:a16="http://schemas.microsoft.com/office/drawing/2014/main" id="{67EF6A66-CCCD-4AF6-A0B5-27149F5C75E9}"/>
              </a:ext>
            </a:extLst>
          </p:cNvPr>
          <p:cNvSpPr>
            <a:spLocks/>
          </p:cNvSpPr>
          <p:nvPr/>
        </p:nvSpPr>
        <p:spPr bwMode="auto">
          <a:xfrm rot="14338195">
            <a:off x="2973016" y="2779712"/>
            <a:ext cx="177800" cy="179388"/>
          </a:xfrm>
          <a:custGeom>
            <a:avLst/>
            <a:gdLst>
              <a:gd name="T0" fmla="*/ 0 w 232"/>
              <a:gd name="T1" fmla="*/ 16740303 h 232"/>
              <a:gd name="T2" fmla="*/ 126864898 w 232"/>
              <a:gd name="T3" fmla="*/ 16740303 h 232"/>
              <a:gd name="T4" fmla="*/ 133912522 w 232"/>
              <a:gd name="T5" fmla="*/ 138707132 h 232"/>
              <a:gd name="T6" fmla="*/ 0 60000 65536"/>
              <a:gd name="T7" fmla="*/ 0 60000 65536"/>
              <a:gd name="T8" fmla="*/ 0 60000 65536"/>
            </a:gdLst>
            <a:ahLst/>
            <a:cxnLst>
              <a:cxn ang="T6">
                <a:pos x="T0" y="T1"/>
              </a:cxn>
              <a:cxn ang="T7">
                <a:pos x="T2" y="T3"/>
              </a:cxn>
              <a:cxn ang="T8">
                <a:pos x="T4" y="T5"/>
              </a:cxn>
            </a:cxnLst>
            <a:rect l="0" t="0" r="r" b="b"/>
            <a:pathLst>
              <a:path w="232" h="232">
                <a:moveTo>
                  <a:pt x="0" y="28"/>
                </a:moveTo>
                <a:cubicBezTo>
                  <a:pt x="14" y="27"/>
                  <a:pt x="191" y="0"/>
                  <a:pt x="216" y="28"/>
                </a:cubicBezTo>
                <a:cubicBezTo>
                  <a:pt x="232" y="45"/>
                  <a:pt x="228" y="208"/>
                  <a:pt x="228" y="232"/>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48">
            <a:extLst>
              <a:ext uri="{FF2B5EF4-FFF2-40B4-BE49-F238E27FC236}">
                <a16:creationId xmlns:a16="http://schemas.microsoft.com/office/drawing/2014/main" id="{9325294A-BBAB-4197-B9D5-05A1941DA2C9}"/>
              </a:ext>
            </a:extLst>
          </p:cNvPr>
          <p:cNvSpPr>
            <a:spLocks/>
          </p:cNvSpPr>
          <p:nvPr/>
        </p:nvSpPr>
        <p:spPr bwMode="auto">
          <a:xfrm>
            <a:off x="2689647" y="2758281"/>
            <a:ext cx="144463" cy="20637"/>
          </a:xfrm>
          <a:custGeom>
            <a:avLst/>
            <a:gdLst>
              <a:gd name="T0" fmla="*/ 0 w 91"/>
              <a:gd name="T1" fmla="*/ 32760444 h 13"/>
              <a:gd name="T2" fmla="*/ 105846929 w 91"/>
              <a:gd name="T3" fmla="*/ 0 h 13"/>
              <a:gd name="T4" fmla="*/ 229335806 w 91"/>
              <a:gd name="T5" fmla="*/ 32760444 h 13"/>
              <a:gd name="T6" fmla="*/ 0 60000 65536"/>
              <a:gd name="T7" fmla="*/ 0 60000 65536"/>
              <a:gd name="T8" fmla="*/ 0 60000 65536"/>
            </a:gdLst>
            <a:ahLst/>
            <a:cxnLst>
              <a:cxn ang="T6">
                <a:pos x="T0" y="T1"/>
              </a:cxn>
              <a:cxn ang="T7">
                <a:pos x="T2" y="T3"/>
              </a:cxn>
              <a:cxn ang="T8">
                <a:pos x="T4" y="T5"/>
              </a:cxn>
            </a:cxnLst>
            <a:rect l="0" t="0" r="r" b="b"/>
            <a:pathLst>
              <a:path w="91" h="13">
                <a:moveTo>
                  <a:pt x="0" y="13"/>
                </a:moveTo>
                <a:cubicBezTo>
                  <a:pt x="7" y="11"/>
                  <a:pt x="27" y="0"/>
                  <a:pt x="42" y="0"/>
                </a:cubicBezTo>
                <a:cubicBezTo>
                  <a:pt x="57" y="0"/>
                  <a:pt x="81" y="10"/>
                  <a:pt x="91" y="13"/>
                </a:cubicBezTo>
              </a:path>
            </a:pathLst>
          </a:cu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49">
            <a:extLst>
              <a:ext uri="{FF2B5EF4-FFF2-40B4-BE49-F238E27FC236}">
                <a16:creationId xmlns:a16="http://schemas.microsoft.com/office/drawing/2014/main" id="{CFEFB6C3-F8E4-4399-A79F-C13BACC7C514}"/>
              </a:ext>
            </a:extLst>
          </p:cNvPr>
          <p:cNvSpPr>
            <a:spLocks/>
          </p:cNvSpPr>
          <p:nvPr/>
        </p:nvSpPr>
        <p:spPr bwMode="auto">
          <a:xfrm>
            <a:off x="2856335" y="3501231"/>
            <a:ext cx="104775" cy="23812"/>
          </a:xfrm>
          <a:custGeom>
            <a:avLst/>
            <a:gdLst>
              <a:gd name="T0" fmla="*/ 0 w 66"/>
              <a:gd name="T1" fmla="*/ 7559516 h 15"/>
              <a:gd name="T2" fmla="*/ 75604688 w 66"/>
              <a:gd name="T3" fmla="*/ 37800756 h 15"/>
              <a:gd name="T4" fmla="*/ 166330313 w 66"/>
              <a:gd name="T5" fmla="*/ 0 h 15"/>
              <a:gd name="T6" fmla="*/ 0 60000 65536"/>
              <a:gd name="T7" fmla="*/ 0 60000 65536"/>
              <a:gd name="T8" fmla="*/ 0 60000 65536"/>
            </a:gdLst>
            <a:ahLst/>
            <a:cxnLst>
              <a:cxn ang="T6">
                <a:pos x="T0" y="T1"/>
              </a:cxn>
              <a:cxn ang="T7">
                <a:pos x="T2" y="T3"/>
              </a:cxn>
              <a:cxn ang="T8">
                <a:pos x="T4" y="T5"/>
              </a:cxn>
            </a:cxnLst>
            <a:rect l="0" t="0" r="r" b="b"/>
            <a:pathLst>
              <a:path w="66" h="15">
                <a:moveTo>
                  <a:pt x="0" y="3"/>
                </a:moveTo>
                <a:cubicBezTo>
                  <a:pt x="5" y="5"/>
                  <a:pt x="19" y="15"/>
                  <a:pt x="30" y="15"/>
                </a:cubicBezTo>
                <a:cubicBezTo>
                  <a:pt x="41" y="15"/>
                  <a:pt x="59" y="3"/>
                  <a:pt x="66" y="0"/>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44" name="Straight Connector 43">
            <a:extLst>
              <a:ext uri="{FF2B5EF4-FFF2-40B4-BE49-F238E27FC236}">
                <a16:creationId xmlns:a16="http://schemas.microsoft.com/office/drawing/2014/main" id="{3615A192-A55D-4C5E-9D1F-13F3C195D643}"/>
              </a:ext>
            </a:extLst>
          </p:cNvPr>
          <p:cNvCxnSpPr/>
          <p:nvPr/>
        </p:nvCxnSpPr>
        <p:spPr bwMode="auto">
          <a:xfrm flipV="1">
            <a:off x="2491509" y="2643982"/>
            <a:ext cx="1124744" cy="687387"/>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56FCC86-4E1E-42C5-A833-AE3CA6529B8C}"/>
                  </a:ext>
                </a:extLst>
              </p:cNvPr>
              <p:cNvSpPr txBox="1"/>
              <p:nvPr/>
            </p:nvSpPr>
            <p:spPr>
              <a:xfrm>
                <a:off x="1147762" y="5218200"/>
                <a:ext cx="6733766" cy="4648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𝛿</m:t>
                          </m:r>
                        </m:e>
                        <m:sub>
                          <m:r>
                            <a:rPr lang="en-GB" sz="2800" b="0" i="1" smtClean="0">
                              <a:latin typeface="Cambria Math" panose="02040503050406030204" pitchFamily="18" charset="0"/>
                              <a:ea typeface="Cambria Math" panose="02040503050406030204" pitchFamily="18" charset="0"/>
                            </a:rPr>
                            <m:t>𝑟𝑎𝑦</m:t>
                          </m:r>
                          <m:r>
                            <a:rPr lang="en-GB" sz="2800" b="0" i="1" smtClean="0">
                              <a:latin typeface="Cambria Math" panose="02040503050406030204" pitchFamily="18" charset="0"/>
                              <a:ea typeface="Cambria Math" panose="02040503050406030204" pitchFamily="18" charset="0"/>
                            </a:rPr>
                            <m:t> 1</m:t>
                          </m:r>
                        </m:sub>
                      </m:sSub>
                      <m:r>
                        <a:rPr lang="en-GB"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𝛿</m:t>
                          </m:r>
                        </m:e>
                        <m:sub>
                          <m:r>
                            <a:rPr lang="en-GB" sz="2800" i="1">
                              <a:latin typeface="Cambria Math" panose="02040503050406030204" pitchFamily="18" charset="0"/>
                              <a:ea typeface="Cambria Math" panose="02040503050406030204" pitchFamily="18" charset="0"/>
                            </a:rPr>
                            <m:t>𝑟𝑎𝑦</m:t>
                          </m:r>
                          <m:r>
                            <a:rPr lang="en-GB" sz="2800" i="1">
                              <a:latin typeface="Cambria Math" panose="02040503050406030204" pitchFamily="18" charset="0"/>
                              <a:ea typeface="Cambria Math" panose="02040503050406030204" pitchFamily="18" charset="0"/>
                            </a:rPr>
                            <m:t> 2</m:t>
                          </m:r>
                        </m:sub>
                      </m:sSub>
                      <m:r>
                        <a:rPr lang="en-GB"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𝑛</m:t>
                          </m:r>
                        </m:e>
                        <m:sub>
                          <m:r>
                            <a:rPr lang="en-US" sz="2800" b="0" i="1" smtClean="0">
                              <a:latin typeface="Cambria Math" panose="02040503050406030204" pitchFamily="18" charset="0"/>
                              <a:ea typeface="Cambria Math" panose="02040503050406030204" pitchFamily="18" charset="0"/>
                            </a:rPr>
                            <m:t>2</m:t>
                          </m:r>
                        </m:sub>
                      </m:sSub>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𝐴𝐵</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𝐵𝐶</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𝑛</m:t>
                          </m:r>
                        </m:e>
                        <m:sub>
                          <m:r>
                            <a:rPr lang="en-US" sz="2800" b="0" i="1" smtClean="0">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𝐷𝐶</m:t>
                      </m:r>
                    </m:oMath>
                  </m:oMathPara>
                </a14:m>
                <a:endParaRPr lang="en-US" sz="2800" dirty="0"/>
              </a:p>
            </p:txBody>
          </p:sp>
        </mc:Choice>
        <mc:Fallback xmlns="">
          <p:sp>
            <p:nvSpPr>
              <p:cNvPr id="47" name="TextBox 46">
                <a:extLst>
                  <a:ext uri="{FF2B5EF4-FFF2-40B4-BE49-F238E27FC236}">
                    <a16:creationId xmlns:a16="http://schemas.microsoft.com/office/drawing/2014/main" id="{B56FCC86-4E1E-42C5-A833-AE3CA6529B8C}"/>
                  </a:ext>
                </a:extLst>
              </p:cNvPr>
              <p:cNvSpPr txBox="1">
                <a:spLocks noRot="1" noChangeAspect="1" noMove="1" noResize="1" noEditPoints="1" noAdjustHandles="1" noChangeArrowheads="1" noChangeShapeType="1" noTextEdit="1"/>
              </p:cNvSpPr>
              <p:nvPr/>
            </p:nvSpPr>
            <p:spPr>
              <a:xfrm>
                <a:off x="1147762" y="5218200"/>
                <a:ext cx="6733766" cy="464871"/>
              </a:xfrm>
              <a:prstGeom prst="rect">
                <a:avLst/>
              </a:prstGeom>
              <a:blipFill>
                <a:blip r:embed="rId2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5AAA22D-2936-4B04-AA48-6E69BD118122}"/>
                  </a:ext>
                </a:extLst>
              </p:cNvPr>
              <p:cNvSpPr txBox="1"/>
              <p:nvPr/>
            </p:nvSpPr>
            <p:spPr>
              <a:xfrm>
                <a:off x="1132591" y="6215082"/>
                <a:ext cx="369466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𝛿</m:t>
                          </m:r>
                        </m:e>
                        <m:sub>
                          <m:r>
                            <a:rPr lang="en-GB" sz="2800" b="0" i="1" smtClean="0">
                              <a:latin typeface="Cambria Math" panose="02040503050406030204" pitchFamily="18" charset="0"/>
                              <a:ea typeface="Cambria Math" panose="02040503050406030204" pitchFamily="18" charset="0"/>
                            </a:rPr>
                            <m:t>𝐴𝐵</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𝑛</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𝑑</m:t>
                      </m:r>
                      <m:func>
                        <m:funcPr>
                          <m:ctrlPr>
                            <a:rPr lang="en-US" sz="2800" b="0" i="1" smtClean="0">
                              <a:latin typeface="Cambria Math" panose="02040503050406030204" pitchFamily="18" charset="0"/>
                              <a:ea typeface="Cambria Math" panose="02040503050406030204" pitchFamily="18" charset="0"/>
                            </a:rPr>
                          </m:ctrlPr>
                        </m:funcPr>
                        <m:fName>
                          <m:r>
                            <a:rPr lang="en-GB"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cos</m:t>
                          </m:r>
                        </m:fName>
                        <m:e>
                          <m:r>
                            <a:rPr lang="en-US" sz="2800" b="0" i="1" smtClean="0">
                              <a:latin typeface="Cambria Math" panose="02040503050406030204" pitchFamily="18" charset="0"/>
                              <a:ea typeface="Cambria Math" panose="02040503050406030204" pitchFamily="18" charset="0"/>
                            </a:rPr>
                            <m:t>𝛾</m:t>
                          </m:r>
                        </m:e>
                      </m:func>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𝛿</m:t>
                          </m:r>
                        </m:e>
                        <m:sub>
                          <m:r>
                            <a:rPr lang="en-GB" sz="2800" i="1">
                              <a:latin typeface="Cambria Math" panose="02040503050406030204" pitchFamily="18" charset="0"/>
                              <a:ea typeface="Cambria Math" panose="02040503050406030204" pitchFamily="18" charset="0"/>
                            </a:rPr>
                            <m:t>𝐵</m:t>
                          </m:r>
                          <m:r>
                            <a:rPr lang="en-GB" sz="2800" b="0" i="1" smtClean="0">
                              <a:latin typeface="Cambria Math" panose="02040503050406030204" pitchFamily="18" charset="0"/>
                              <a:ea typeface="Cambria Math" panose="02040503050406030204" pitchFamily="18" charset="0"/>
                            </a:rPr>
                            <m:t>𝐶</m:t>
                          </m:r>
                        </m:sub>
                      </m:sSub>
                    </m:oMath>
                  </m:oMathPara>
                </a14:m>
                <a:endParaRPr lang="en-US" sz="2800" dirty="0"/>
              </a:p>
            </p:txBody>
          </p:sp>
        </mc:Choice>
        <mc:Fallback xmlns="">
          <p:sp>
            <p:nvSpPr>
              <p:cNvPr id="48" name="TextBox 47">
                <a:extLst>
                  <a:ext uri="{FF2B5EF4-FFF2-40B4-BE49-F238E27FC236}">
                    <a16:creationId xmlns:a16="http://schemas.microsoft.com/office/drawing/2014/main" id="{15AAA22D-2936-4B04-AA48-6E69BD118122}"/>
                  </a:ext>
                </a:extLst>
              </p:cNvPr>
              <p:cNvSpPr txBox="1">
                <a:spLocks noRot="1" noChangeAspect="1" noMove="1" noResize="1" noEditPoints="1" noAdjustHandles="1" noChangeArrowheads="1" noChangeShapeType="1" noTextEdit="1"/>
              </p:cNvSpPr>
              <p:nvPr/>
            </p:nvSpPr>
            <p:spPr>
              <a:xfrm>
                <a:off x="1132591" y="6215082"/>
                <a:ext cx="3694666" cy="430887"/>
              </a:xfrm>
              <a:prstGeom prst="rect">
                <a:avLst/>
              </a:prstGeom>
              <a:blipFill>
                <a:blip r:embed="rId24"/>
                <a:stretch>
                  <a:fillRect/>
                </a:stretch>
              </a:blipFill>
            </p:spPr>
            <p:txBody>
              <a:bodyPr/>
              <a:lstStyle/>
              <a:p>
                <a:r>
                  <a:rPr lang="en-US">
                    <a:noFill/>
                  </a:rPr>
                  <a:t> </a:t>
                </a:r>
              </a:p>
            </p:txBody>
          </p:sp>
        </mc:Fallback>
      </mc:AlternateContent>
      <p:sp>
        <p:nvSpPr>
          <p:cNvPr id="50" name="TextBox 49"/>
          <p:cNvSpPr txBox="1"/>
          <p:nvPr/>
        </p:nvSpPr>
        <p:spPr>
          <a:xfrm flipH="1">
            <a:off x="801293" y="5733256"/>
            <a:ext cx="7365376" cy="461665"/>
          </a:xfrm>
          <a:prstGeom prst="rect">
            <a:avLst/>
          </a:prstGeom>
          <a:noFill/>
        </p:spPr>
        <p:txBody>
          <a:bodyPr wrap="square" rtlCol="0">
            <a:spAutoFit/>
          </a:bodyPr>
          <a:lstStyle/>
          <a:p>
            <a:r>
              <a:rPr lang="en-GB" sz="2400" dirty="0"/>
              <a:t>Optical path from A to B, if almost normal incidence:</a:t>
            </a:r>
            <a:endParaRPr lang="en-US" sz="2400" dirty="0"/>
          </a:p>
        </p:txBody>
      </p:sp>
      <p:sp>
        <p:nvSpPr>
          <p:cNvPr id="51" name="Right Arrow 50"/>
          <p:cNvSpPr/>
          <p:nvPr/>
        </p:nvSpPr>
        <p:spPr>
          <a:xfrm>
            <a:off x="4859759" y="6237288"/>
            <a:ext cx="648345" cy="50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56FCC86-4E1E-42C5-A833-AE3CA6529B8C}"/>
                  </a:ext>
                </a:extLst>
              </p:cNvPr>
              <p:cNvSpPr txBox="1"/>
              <p:nvPr/>
            </p:nvSpPr>
            <p:spPr>
              <a:xfrm>
                <a:off x="5514437" y="6194921"/>
                <a:ext cx="2550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2</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𝑛</m:t>
                          </m:r>
                        </m:e>
                        <m:sub>
                          <m:r>
                            <a:rPr lang="en-US" sz="2800" i="1">
                              <a:latin typeface="Cambria Math" panose="02040503050406030204" pitchFamily="18" charset="0"/>
                              <a:ea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𝑑</m:t>
                      </m:r>
                      <m:func>
                        <m:funcPr>
                          <m:ctrlPr>
                            <a:rPr lang="en-US" sz="2800" i="1">
                              <a:latin typeface="Cambria Math" panose="02040503050406030204" pitchFamily="18" charset="0"/>
                              <a:ea typeface="Cambria Math" panose="02040503050406030204" pitchFamily="18" charset="0"/>
                            </a:rPr>
                          </m:ctrlPr>
                        </m:funcPr>
                        <m:fName>
                          <m:r>
                            <a:rPr lang="en-GB" sz="2800" b="0" i="1" smtClean="0">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cos</m:t>
                          </m:r>
                        </m:fName>
                        <m:e>
                          <m:r>
                            <a:rPr lang="en-US" sz="2800" i="1">
                              <a:latin typeface="Cambria Math" panose="02040503050406030204" pitchFamily="18" charset="0"/>
                              <a:ea typeface="Cambria Math" panose="02040503050406030204" pitchFamily="18" charset="0"/>
                            </a:rPr>
                            <m:t>𝛾</m:t>
                          </m:r>
                        </m:e>
                      </m:func>
                    </m:oMath>
                  </m:oMathPara>
                </a14:m>
                <a:endParaRPr lang="en-US" sz="2800" dirty="0"/>
              </a:p>
            </p:txBody>
          </p:sp>
        </mc:Choice>
        <mc:Fallback xmlns="">
          <p:sp>
            <p:nvSpPr>
              <p:cNvPr id="52" name="TextBox 51">
                <a:extLst>
                  <a:ext uri="{FF2B5EF4-FFF2-40B4-BE49-F238E27FC236}">
                    <a16:creationId xmlns:a16="http://schemas.microsoft.com/office/drawing/2014/main" id="{B56FCC86-4E1E-42C5-A833-AE3CA6529B8C}"/>
                  </a:ext>
                </a:extLst>
              </p:cNvPr>
              <p:cNvSpPr txBox="1">
                <a:spLocks noRot="1" noChangeAspect="1" noMove="1" noResize="1" noEditPoints="1" noAdjustHandles="1" noChangeArrowheads="1" noChangeShapeType="1" noTextEdit="1"/>
              </p:cNvSpPr>
              <p:nvPr/>
            </p:nvSpPr>
            <p:spPr>
              <a:xfrm>
                <a:off x="5514437" y="6194921"/>
                <a:ext cx="2550827" cy="430887"/>
              </a:xfrm>
              <a:prstGeom prst="rect">
                <a:avLst/>
              </a:prstGeom>
              <a:blipFill>
                <a:blip r:embed="rId25"/>
                <a:stretch>
                  <a:fillRect/>
                </a:stretch>
              </a:blipFill>
            </p:spPr>
            <p:txBody>
              <a:bodyPr/>
              <a:lstStyle/>
              <a:p>
                <a:r>
                  <a:rPr lang="en-US">
                    <a:noFill/>
                  </a:rPr>
                  <a:t> </a:t>
                </a:r>
              </a:p>
            </p:txBody>
          </p:sp>
        </mc:Fallback>
      </mc:AlternateContent>
      <p:sp>
        <p:nvSpPr>
          <p:cNvPr id="53" name="TextBox 52"/>
          <p:cNvSpPr txBox="1"/>
          <p:nvPr/>
        </p:nvSpPr>
        <p:spPr>
          <a:xfrm>
            <a:off x="6285799" y="867523"/>
            <a:ext cx="1806905" cy="369332"/>
          </a:xfrm>
          <a:prstGeom prst="rect">
            <a:avLst/>
          </a:prstGeom>
          <a:noFill/>
        </p:spPr>
        <p:txBody>
          <a:bodyPr wrap="none" rtlCol="0">
            <a:spAutoFit/>
          </a:bodyPr>
          <a:lstStyle/>
          <a:p>
            <a:r>
              <a:rPr lang="en-GB" dirty="0"/>
              <a:t>Approximations: </a:t>
            </a:r>
            <a:endParaRPr lang="en-US" dirty="0"/>
          </a:p>
        </p:txBody>
      </p:sp>
      <mc:AlternateContent xmlns:mc="http://schemas.openxmlformats.org/markup-compatibility/2006" xmlns:a14="http://schemas.microsoft.com/office/drawing/2010/main">
        <mc:Choice Requires="a14">
          <p:sp>
            <p:nvSpPr>
              <p:cNvPr id="54" name="TextBox 53"/>
              <p:cNvSpPr txBox="1"/>
              <p:nvPr/>
            </p:nvSpPr>
            <p:spPr>
              <a:xfrm>
                <a:off x="6402953" y="2153930"/>
                <a:ext cx="12795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𝐴𝐵</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𝐵𝐶</m:t>
                      </m:r>
                    </m:oMath>
                  </m:oMathPara>
                </a14:m>
                <a:endParaRPr 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6402953" y="2153930"/>
                <a:ext cx="1279581" cy="369332"/>
              </a:xfrm>
              <a:prstGeom prst="rect">
                <a:avLst/>
              </a:prstGeom>
              <a:blipFill>
                <a:blip r:embed="rId26"/>
                <a:stretch>
                  <a:fillRect l="-4762" r="-4286"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6251274" y="3269733"/>
                <a:ext cx="19153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𝐶𝐷</m:t>
                      </m:r>
                      <m:r>
                        <a:rPr lang="en-GB" sz="2400" b="0" i="1" smtClean="0">
                          <a:latin typeface="Cambria Math" panose="02040503050406030204" pitchFamily="18" charset="0"/>
                        </a:rPr>
                        <m:t>≪</m:t>
                      </m:r>
                      <m:r>
                        <a:rPr lang="en-GB" sz="2400" b="0" i="1" smtClean="0">
                          <a:latin typeface="Cambria Math" panose="02040503050406030204" pitchFamily="18" charset="0"/>
                        </a:rPr>
                        <m:t>𝐴𝐵</m:t>
                      </m:r>
                      <m:r>
                        <a:rPr lang="en-GB" sz="2400" b="0" i="1" smtClean="0">
                          <a:latin typeface="Cambria Math" panose="02040503050406030204" pitchFamily="18" charset="0"/>
                        </a:rPr>
                        <m:t>, </m:t>
                      </m:r>
                      <m:r>
                        <a:rPr lang="en-GB" sz="2400" b="0" i="1" smtClean="0">
                          <a:latin typeface="Cambria Math" panose="02040503050406030204" pitchFamily="18" charset="0"/>
                        </a:rPr>
                        <m:t>𝐵𝐶</m:t>
                      </m:r>
                      <m:r>
                        <a:rPr lang="en-GB" sz="2400" b="0" i="1" smtClean="0">
                          <a:latin typeface="Cambria Math" panose="02040503050406030204" pitchFamily="18" charset="0"/>
                        </a:rPr>
                        <m:t> </m:t>
                      </m:r>
                    </m:oMath>
                  </m:oMathPara>
                </a14:m>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6251274" y="3269733"/>
                <a:ext cx="1915396" cy="369332"/>
              </a:xfrm>
              <a:prstGeom prst="rect">
                <a:avLst/>
              </a:prstGeom>
              <a:blipFill>
                <a:blip r:embed="rId27"/>
                <a:stretch>
                  <a:fillRect l="-2857"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5653583" y="1356469"/>
                <a:ext cx="3685502" cy="646331"/>
              </a:xfrm>
              <a:prstGeom prst="rect">
                <a:avLst/>
              </a:prstGeom>
              <a:noFill/>
            </p:spPr>
            <p:txBody>
              <a:bodyPr wrap="square" rtlCol="0">
                <a:spAutoFit/>
              </a:bodyPr>
              <a:lstStyle/>
              <a:p>
                <a:r>
                  <a:rPr lang="en-GB" dirty="0"/>
                  <a:t>The surface separating the media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2</m:t>
                        </m:r>
                      </m:sub>
                    </m:sSub>
                  </m:oMath>
                </a14:m>
                <a:r>
                  <a:rPr lang="en-GB" dirty="0"/>
                  <a:t>) is almost horizontal:</a:t>
                </a:r>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5653583" y="1356469"/>
                <a:ext cx="3685502" cy="646331"/>
              </a:xfrm>
              <a:prstGeom prst="rect">
                <a:avLst/>
              </a:prstGeom>
              <a:blipFill>
                <a:blip r:embed="rId28"/>
                <a:stretch>
                  <a:fillRect l="-1322" t="-5660" b="-14151"/>
                </a:stretch>
              </a:blipFill>
            </p:spPr>
            <p:txBody>
              <a:bodyPr/>
              <a:lstStyle/>
              <a:p>
                <a:r>
                  <a:rPr lang="en-US">
                    <a:noFill/>
                  </a:rPr>
                  <a:t> </a:t>
                </a:r>
              </a:p>
            </p:txBody>
          </p:sp>
        </mc:Fallback>
      </mc:AlternateContent>
      <p:sp>
        <p:nvSpPr>
          <p:cNvPr id="57" name="TextBox 56"/>
          <p:cNvSpPr txBox="1"/>
          <p:nvPr/>
        </p:nvSpPr>
        <p:spPr>
          <a:xfrm>
            <a:off x="5731597" y="2614074"/>
            <a:ext cx="3347864" cy="646331"/>
          </a:xfrm>
          <a:prstGeom prst="rect">
            <a:avLst/>
          </a:prstGeom>
          <a:noFill/>
        </p:spPr>
        <p:txBody>
          <a:bodyPr wrap="square" rtlCol="0">
            <a:spAutoFit/>
          </a:bodyPr>
          <a:lstStyle/>
          <a:p>
            <a:r>
              <a:rPr lang="en-GB" dirty="0"/>
              <a:t>If the incident light have almost normal incidence:</a:t>
            </a:r>
            <a:endParaRPr lang="en-US" dirty="0"/>
          </a:p>
        </p:txBody>
      </p:sp>
      <p:graphicFrame>
        <p:nvGraphicFramePr>
          <p:cNvPr id="60" name="Object 33">
            <a:extLst>
              <a:ext uri="{FF2B5EF4-FFF2-40B4-BE49-F238E27FC236}">
                <a16:creationId xmlns:a16="http://schemas.microsoft.com/office/drawing/2014/main" id="{6F583CFB-2904-B454-5095-124BC5AEA5BF}"/>
              </a:ext>
            </a:extLst>
          </p:cNvPr>
          <p:cNvGraphicFramePr>
            <a:graphicFrameLocks/>
          </p:cNvGraphicFramePr>
          <p:nvPr>
            <p:extLst>
              <p:ext uri="{D42A27DB-BD31-4B8C-83A1-F6EECF244321}">
                <p14:modId xmlns:p14="http://schemas.microsoft.com/office/powerpoint/2010/main" val="268075955"/>
              </p:ext>
            </p:extLst>
          </p:nvPr>
        </p:nvGraphicFramePr>
        <p:xfrm>
          <a:off x="2946822" y="3894931"/>
          <a:ext cx="223838" cy="233362"/>
        </p:xfrm>
        <a:graphic>
          <a:graphicData uri="http://schemas.openxmlformats.org/presentationml/2006/ole">
            <mc:AlternateContent xmlns:mc="http://schemas.openxmlformats.org/markup-compatibility/2006">
              <mc:Choice xmlns:v="urn:schemas-microsoft-com:vml" Requires="v">
                <p:oleObj spid="_x0000_s15842" name="公式" r:id="rId29" imgW="257275" imgH="276117" progId="Equation.3">
                  <p:embed/>
                </p:oleObj>
              </mc:Choice>
              <mc:Fallback>
                <p:oleObj name="公式" r:id="rId29" imgW="257275" imgH="276117" progId="Equation.3">
                  <p:embed/>
                  <p:pic>
                    <p:nvPicPr>
                      <p:cNvPr id="33" name="Object 33">
                        <a:extLst>
                          <a:ext uri="{FF2B5EF4-FFF2-40B4-BE49-F238E27FC236}">
                            <a16:creationId xmlns:a16="http://schemas.microsoft.com/office/drawing/2014/main" id="{691D9070-82B8-4F80-B053-04566BB42C7A}"/>
                          </a:ext>
                        </a:extLst>
                      </p:cNvP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46822" y="3894931"/>
                        <a:ext cx="22383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TextBox 45">
            <a:extLst>
              <a:ext uri="{FF2B5EF4-FFF2-40B4-BE49-F238E27FC236}">
                <a16:creationId xmlns:a16="http://schemas.microsoft.com/office/drawing/2014/main" id="{2F1A3689-4698-5312-7B53-75FCAC1A7D5E}"/>
              </a:ext>
            </a:extLst>
          </p:cNvPr>
          <p:cNvSpPr txBox="1"/>
          <p:nvPr/>
        </p:nvSpPr>
        <p:spPr>
          <a:xfrm>
            <a:off x="962878" y="4589958"/>
            <a:ext cx="8229600" cy="646331"/>
          </a:xfrm>
          <a:prstGeom prst="rect">
            <a:avLst/>
          </a:prstGeom>
          <a:noFill/>
        </p:spPr>
        <p:txBody>
          <a:bodyPr wrap="square" rtlCol="0">
            <a:spAutoFit/>
          </a:bodyPr>
          <a:lstStyle/>
          <a:p>
            <a:r>
              <a:rPr lang="en-US" dirty="0"/>
              <a:t>If we don’t consider possible half-wave loss, the optical path difference between both rays at C is:</a:t>
            </a:r>
          </a:p>
        </p:txBody>
      </p:sp>
    </p:spTree>
    <p:extLst>
      <p:ext uri="{BB962C8B-B14F-4D97-AF65-F5344CB8AC3E}">
        <p14:creationId xmlns:p14="http://schemas.microsoft.com/office/powerpoint/2010/main" val="73987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0" grpId="0"/>
      <p:bldP spid="51" grpId="0" animBg="1"/>
      <p:bldP spid="5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746065" y="616018"/>
            <a:ext cx="4968552" cy="2563239"/>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100</a:t>
            </a:fld>
            <a:endParaRPr lang="en-US" altLang="zh-CN"/>
          </a:p>
        </p:txBody>
      </p:sp>
      <p:sp>
        <p:nvSpPr>
          <p:cNvPr id="3" name="Title 1">
            <a:extLst>
              <a:ext uri="{FF2B5EF4-FFF2-40B4-BE49-F238E27FC236}">
                <a16:creationId xmlns:a16="http://schemas.microsoft.com/office/drawing/2014/main" id="{064BA9D3-D1E9-4437-83B4-41E25FFDDA04}"/>
              </a:ext>
            </a:extLst>
          </p:cNvPr>
          <p:cNvSpPr>
            <a:spLocks noGrp="1"/>
          </p:cNvSpPr>
          <p:nvPr>
            <p:ph type="title"/>
          </p:nvPr>
        </p:nvSpPr>
        <p:spPr>
          <a:xfrm>
            <a:off x="457200" y="-55844"/>
            <a:ext cx="8229600" cy="1143000"/>
          </a:xfrm>
        </p:spPr>
        <p:txBody>
          <a:bodyPr/>
          <a:lstStyle/>
          <a:p>
            <a:r>
              <a:rPr lang="en-GB" sz="3600" dirty="0"/>
              <a:t>Maximum of intensity  </a:t>
            </a:r>
            <a:endParaRPr lang="en-US" sz="3600" dirty="0"/>
          </a:p>
        </p:txBody>
      </p:sp>
      <p:pic>
        <p:nvPicPr>
          <p:cNvPr id="5" name="Picture 17" descr="f3c">
            <a:extLst>
              <a:ext uri="{FF2B5EF4-FFF2-40B4-BE49-F238E27FC236}">
                <a16:creationId xmlns:a16="http://schemas.microsoft.com/office/drawing/2014/main" id="{049A9D12-56EB-4608-AE36-9BDE6330E24A}"/>
              </a:ext>
            </a:extLst>
          </p:cNvPr>
          <p:cNvPicPr>
            <a:picLocks noChangeAspect="1" noChangeArrowheads="1"/>
          </p:cNvPicPr>
          <p:nvPr/>
        </p:nvPicPr>
        <p:blipFill>
          <a:blip r:embed="rId3">
            <a:clrChange>
              <a:clrFrom>
                <a:srgbClr val="326698"/>
              </a:clrFrom>
              <a:clrTo>
                <a:srgbClr val="326698">
                  <a:alpha val="0"/>
                </a:srgbClr>
              </a:clrTo>
            </a:clrChange>
            <a:extLst>
              <a:ext uri="{28A0092B-C50C-407E-A947-70E740481C1C}">
                <a14:useLocalDpi xmlns:a14="http://schemas.microsoft.com/office/drawing/2010/main" val="0"/>
              </a:ext>
            </a:extLst>
          </a:blip>
          <a:srcRect r="18280"/>
          <a:stretch>
            <a:fillRect/>
          </a:stretch>
        </p:blipFill>
        <p:spPr bwMode="auto">
          <a:xfrm>
            <a:off x="1619672" y="944604"/>
            <a:ext cx="4464050"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8">
            <a:extLst>
              <a:ext uri="{FF2B5EF4-FFF2-40B4-BE49-F238E27FC236}">
                <a16:creationId xmlns:a16="http://schemas.microsoft.com/office/drawing/2014/main" id="{CF51B2C7-FC6E-4093-BA5E-ABF904ACEFDF}"/>
              </a:ext>
            </a:extLst>
          </p:cNvPr>
          <p:cNvGrpSpPr>
            <a:grpSpLocks/>
          </p:cNvGrpSpPr>
          <p:nvPr/>
        </p:nvGrpSpPr>
        <p:grpSpPr bwMode="auto">
          <a:xfrm>
            <a:off x="1930822" y="704891"/>
            <a:ext cx="4191000" cy="1916113"/>
            <a:chOff x="2887" y="2644"/>
            <a:chExt cx="2640" cy="1207"/>
          </a:xfrm>
        </p:grpSpPr>
        <p:sp>
          <p:nvSpPr>
            <p:cNvPr id="7" name="Line 19">
              <a:extLst>
                <a:ext uri="{FF2B5EF4-FFF2-40B4-BE49-F238E27FC236}">
                  <a16:creationId xmlns:a16="http://schemas.microsoft.com/office/drawing/2014/main" id="{AC586278-EAFD-477A-BFF0-07E76B742CD7}"/>
                </a:ext>
              </a:extLst>
            </p:cNvPr>
            <p:cNvSpPr>
              <a:spLocks noChangeShapeType="1"/>
            </p:cNvSpPr>
            <p:nvPr/>
          </p:nvSpPr>
          <p:spPr bwMode="auto">
            <a:xfrm>
              <a:off x="2887" y="3635"/>
              <a:ext cx="2640" cy="0"/>
            </a:xfrm>
            <a:prstGeom prst="line">
              <a:avLst/>
            </a:prstGeom>
            <a:noFill/>
            <a:ln w="19050">
              <a:solidFill>
                <a:schemeClr va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8" name="Line 20">
              <a:extLst>
                <a:ext uri="{FF2B5EF4-FFF2-40B4-BE49-F238E27FC236}">
                  <a16:creationId xmlns:a16="http://schemas.microsoft.com/office/drawing/2014/main" id="{DC5ADF29-8807-4DD6-A652-0F087BB4A9B4}"/>
                </a:ext>
              </a:extLst>
            </p:cNvPr>
            <p:cNvSpPr>
              <a:spLocks noChangeShapeType="1"/>
            </p:cNvSpPr>
            <p:nvPr/>
          </p:nvSpPr>
          <p:spPr bwMode="auto">
            <a:xfrm>
              <a:off x="4143" y="2717"/>
              <a:ext cx="0" cy="908"/>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9" name="Line 21">
              <a:extLst>
                <a:ext uri="{FF2B5EF4-FFF2-40B4-BE49-F238E27FC236}">
                  <a16:creationId xmlns:a16="http://schemas.microsoft.com/office/drawing/2014/main" id="{42E76E9B-648F-4293-90D4-7B3620B2E2C1}"/>
                </a:ext>
              </a:extLst>
            </p:cNvPr>
            <p:cNvSpPr>
              <a:spLocks noChangeShapeType="1"/>
            </p:cNvSpPr>
            <p:nvPr/>
          </p:nvSpPr>
          <p:spPr bwMode="auto">
            <a:xfrm>
              <a:off x="2887" y="2950"/>
              <a:ext cx="2640" cy="0"/>
            </a:xfrm>
            <a:prstGeom prst="line">
              <a:avLst/>
            </a:prstGeom>
            <a:noFill/>
            <a:ln w="19050">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0" name="Line 22">
              <a:extLst>
                <a:ext uri="{FF2B5EF4-FFF2-40B4-BE49-F238E27FC236}">
                  <a16:creationId xmlns:a16="http://schemas.microsoft.com/office/drawing/2014/main" id="{87D893EF-8F36-43EA-8AB6-5243149CAABF}"/>
                </a:ext>
              </a:extLst>
            </p:cNvPr>
            <p:cNvSpPr>
              <a:spLocks noChangeShapeType="1"/>
            </p:cNvSpPr>
            <p:nvPr/>
          </p:nvSpPr>
          <p:spPr bwMode="auto">
            <a:xfrm>
              <a:off x="3596" y="3548"/>
              <a:ext cx="0" cy="87"/>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1" name="Line 23">
              <a:extLst>
                <a:ext uri="{FF2B5EF4-FFF2-40B4-BE49-F238E27FC236}">
                  <a16:creationId xmlns:a16="http://schemas.microsoft.com/office/drawing/2014/main" id="{26D999A4-FF1C-4B03-9098-7B4DB1358FE6}"/>
                </a:ext>
              </a:extLst>
            </p:cNvPr>
            <p:cNvSpPr>
              <a:spLocks noChangeShapeType="1"/>
            </p:cNvSpPr>
            <p:nvPr/>
          </p:nvSpPr>
          <p:spPr bwMode="auto">
            <a:xfrm>
              <a:off x="4682" y="3548"/>
              <a:ext cx="0" cy="87"/>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aphicFrame>
          <p:nvGraphicFramePr>
            <p:cNvPr id="12" name="Object 24">
              <a:extLst>
                <a:ext uri="{FF2B5EF4-FFF2-40B4-BE49-F238E27FC236}">
                  <a16:creationId xmlns:a16="http://schemas.microsoft.com/office/drawing/2014/main" id="{58FA2E8F-71F2-4004-8A96-0E07E2669006}"/>
                </a:ext>
              </a:extLst>
            </p:cNvPr>
            <p:cNvGraphicFramePr>
              <a:graphicFrameLocks noChangeAspect="1"/>
            </p:cNvGraphicFramePr>
            <p:nvPr/>
          </p:nvGraphicFramePr>
          <p:xfrm>
            <a:off x="3345" y="3689"/>
            <a:ext cx="440" cy="162"/>
          </p:xfrm>
          <a:graphic>
            <a:graphicData uri="http://schemas.openxmlformats.org/presentationml/2006/ole">
              <mc:AlternateContent xmlns:mc="http://schemas.openxmlformats.org/markup-compatibility/2006">
                <mc:Choice xmlns:v="urn:schemas-microsoft-com:vml" Requires="v">
                  <p:oleObj spid="_x0000_s46082" name="公式" r:id="rId4" imgW="400019" imgH="152224" progId="Equation.3">
                    <p:embed/>
                  </p:oleObj>
                </mc:Choice>
                <mc:Fallback>
                  <p:oleObj name="公式" r:id="rId4" imgW="400019" imgH="152224" progId="Equation.3">
                    <p:embed/>
                    <p:pic>
                      <p:nvPicPr>
                        <p:cNvPr id="12" name="Object 24">
                          <a:extLst>
                            <a:ext uri="{FF2B5EF4-FFF2-40B4-BE49-F238E27FC236}">
                              <a16:creationId xmlns:a16="http://schemas.microsoft.com/office/drawing/2014/main" id="{58FA2E8F-71F2-4004-8A96-0E07E26690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5" y="3689"/>
                          <a:ext cx="440"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25">
              <a:extLst>
                <a:ext uri="{FF2B5EF4-FFF2-40B4-BE49-F238E27FC236}">
                  <a16:creationId xmlns:a16="http://schemas.microsoft.com/office/drawing/2014/main" id="{AFC96718-13D9-4852-B571-D0004A28F38F}"/>
                </a:ext>
              </a:extLst>
            </p:cNvPr>
            <p:cNvGraphicFramePr>
              <a:graphicFrameLocks noChangeAspect="1"/>
            </p:cNvGraphicFramePr>
            <p:nvPr/>
          </p:nvGraphicFramePr>
          <p:xfrm>
            <a:off x="3959" y="3689"/>
            <a:ext cx="363" cy="162"/>
          </p:xfrm>
          <a:graphic>
            <a:graphicData uri="http://schemas.openxmlformats.org/presentationml/2006/ole">
              <mc:AlternateContent xmlns:mc="http://schemas.openxmlformats.org/markup-compatibility/2006">
                <mc:Choice xmlns:v="urn:schemas-microsoft-com:vml" Requires="v">
                  <p:oleObj spid="_x0000_s46083" name="公式" r:id="rId6" imgW="323805" imgH="152224" progId="Equation.3">
                    <p:embed/>
                  </p:oleObj>
                </mc:Choice>
                <mc:Fallback>
                  <p:oleObj name="公式" r:id="rId6" imgW="323805" imgH="152224" progId="Equation.3">
                    <p:embed/>
                    <p:pic>
                      <p:nvPicPr>
                        <p:cNvPr id="13" name="Object 25">
                          <a:extLst>
                            <a:ext uri="{FF2B5EF4-FFF2-40B4-BE49-F238E27FC236}">
                              <a16:creationId xmlns:a16="http://schemas.microsoft.com/office/drawing/2014/main" id="{AFC96718-13D9-4852-B571-D0004A28F3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9" y="3689"/>
                          <a:ext cx="363"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6">
              <a:extLst>
                <a:ext uri="{FF2B5EF4-FFF2-40B4-BE49-F238E27FC236}">
                  <a16:creationId xmlns:a16="http://schemas.microsoft.com/office/drawing/2014/main" id="{D411D3D4-4FA8-4E9D-AF64-0BB341F08BDF}"/>
                </a:ext>
              </a:extLst>
            </p:cNvPr>
            <p:cNvGraphicFramePr>
              <a:graphicFrameLocks noChangeAspect="1"/>
            </p:cNvGraphicFramePr>
            <p:nvPr/>
          </p:nvGraphicFramePr>
          <p:xfrm>
            <a:off x="4548" y="3689"/>
            <a:ext cx="336" cy="162"/>
          </p:xfrm>
          <a:graphic>
            <a:graphicData uri="http://schemas.openxmlformats.org/presentationml/2006/ole">
              <mc:AlternateContent xmlns:mc="http://schemas.openxmlformats.org/markup-compatibility/2006">
                <mc:Choice xmlns:v="urn:schemas-microsoft-com:vml" Requires="v">
                  <p:oleObj spid="_x0000_s46084" name="公式" r:id="rId8" imgW="304857" imgH="152224" progId="Equation.3">
                    <p:embed/>
                  </p:oleObj>
                </mc:Choice>
                <mc:Fallback>
                  <p:oleObj name="公式" r:id="rId8" imgW="304857" imgH="152224" progId="Equation.3">
                    <p:embed/>
                    <p:pic>
                      <p:nvPicPr>
                        <p:cNvPr id="14" name="Object 26">
                          <a:extLst>
                            <a:ext uri="{FF2B5EF4-FFF2-40B4-BE49-F238E27FC236}">
                              <a16:creationId xmlns:a16="http://schemas.microsoft.com/office/drawing/2014/main" id="{D411D3D4-4FA8-4E9D-AF64-0BB341F08B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8" y="3689"/>
                          <a:ext cx="33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28">
              <a:extLst>
                <a:ext uri="{FF2B5EF4-FFF2-40B4-BE49-F238E27FC236}">
                  <a16:creationId xmlns:a16="http://schemas.microsoft.com/office/drawing/2014/main" id="{46186664-FF82-4419-8D42-CBC0BA58E10A}"/>
                </a:ext>
              </a:extLst>
            </p:cNvPr>
            <p:cNvGraphicFramePr>
              <a:graphicFrameLocks/>
            </p:cNvGraphicFramePr>
            <p:nvPr/>
          </p:nvGraphicFramePr>
          <p:xfrm>
            <a:off x="4145" y="2644"/>
            <a:ext cx="129" cy="184"/>
          </p:xfrm>
          <a:graphic>
            <a:graphicData uri="http://schemas.openxmlformats.org/presentationml/2006/ole">
              <mc:AlternateContent xmlns:mc="http://schemas.openxmlformats.org/markup-compatibility/2006">
                <mc:Choice xmlns:v="urn:schemas-microsoft-com:vml" Requires="v">
                  <p:oleObj spid="_x0000_s46085" name="公式" r:id="rId10" imgW="171377" imgH="266815" progId="Equation.3">
                    <p:embed/>
                  </p:oleObj>
                </mc:Choice>
                <mc:Fallback>
                  <p:oleObj name="公式" r:id="rId10" imgW="171377" imgH="266815" progId="Equation.3">
                    <p:embed/>
                    <p:pic>
                      <p:nvPicPr>
                        <p:cNvPr id="15" name="Object 28">
                          <a:extLst>
                            <a:ext uri="{FF2B5EF4-FFF2-40B4-BE49-F238E27FC236}">
                              <a16:creationId xmlns:a16="http://schemas.microsoft.com/office/drawing/2014/main" id="{46186664-FF82-4419-8D42-CBC0BA58E10A}"/>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5" y="2644"/>
                          <a:ext cx="129"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6" name="Object 31">
            <a:extLst>
              <a:ext uri="{FF2B5EF4-FFF2-40B4-BE49-F238E27FC236}">
                <a16:creationId xmlns:a16="http://schemas.microsoft.com/office/drawing/2014/main" id="{0AFFC1B4-5CB2-4346-ACA6-42024EC21243}"/>
              </a:ext>
            </a:extLst>
          </p:cNvPr>
          <p:cNvGraphicFramePr>
            <a:graphicFrameLocks noChangeAspect="1"/>
          </p:cNvGraphicFramePr>
          <p:nvPr/>
        </p:nvGraphicFramePr>
        <p:xfrm>
          <a:off x="2651547" y="2711491"/>
          <a:ext cx="615950" cy="223838"/>
        </p:xfrm>
        <a:graphic>
          <a:graphicData uri="http://schemas.openxmlformats.org/presentationml/2006/ole">
            <mc:AlternateContent xmlns:mc="http://schemas.openxmlformats.org/markup-compatibility/2006">
              <mc:Choice xmlns:v="urn:schemas-microsoft-com:vml" Requires="v">
                <p:oleObj spid="_x0000_s46086" name="公式" r:id="rId12" imgW="838356" imgH="285842" progId="Equation.3">
                  <p:embed/>
                </p:oleObj>
              </mc:Choice>
              <mc:Fallback>
                <p:oleObj name="公式" r:id="rId12" imgW="838356" imgH="285842" progId="Equation.3">
                  <p:embed/>
                  <p:pic>
                    <p:nvPicPr>
                      <p:cNvPr id="16" name="Object 31">
                        <a:extLst>
                          <a:ext uri="{FF2B5EF4-FFF2-40B4-BE49-F238E27FC236}">
                            <a16:creationId xmlns:a16="http://schemas.microsoft.com/office/drawing/2014/main" id="{0AFFC1B4-5CB2-4346-ACA6-42024EC212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51547" y="2711491"/>
                        <a:ext cx="615950"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7" name="Straight Arrow Connector 16">
            <a:extLst>
              <a:ext uri="{FF2B5EF4-FFF2-40B4-BE49-F238E27FC236}">
                <a16:creationId xmlns:a16="http://schemas.microsoft.com/office/drawing/2014/main" id="{50C4A76A-2B73-4797-B348-631A09C96003}"/>
              </a:ext>
            </a:extLst>
          </p:cNvPr>
          <p:cNvCxnSpPr/>
          <p:nvPr/>
        </p:nvCxnSpPr>
        <p:spPr bwMode="auto">
          <a:xfrm flipH="1">
            <a:off x="6384205" y="2316931"/>
            <a:ext cx="50405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054746D7-9ACF-4F6D-88A9-BDF14C5EECEC}"/>
              </a:ext>
            </a:extLst>
          </p:cNvPr>
          <p:cNvSpPr txBox="1"/>
          <p:nvPr/>
        </p:nvSpPr>
        <p:spPr>
          <a:xfrm>
            <a:off x="6861288" y="2139991"/>
            <a:ext cx="2149948" cy="369332"/>
          </a:xfrm>
          <a:prstGeom prst="rect">
            <a:avLst/>
          </a:prstGeom>
          <a:noFill/>
        </p:spPr>
        <p:txBody>
          <a:bodyPr wrap="none" rtlCol="0">
            <a:spAutoFit/>
          </a:bodyPr>
          <a:lstStyle/>
          <a:p>
            <a:r>
              <a:rPr lang="en-GB" dirty="0"/>
              <a:t>Nine slits interference</a:t>
            </a:r>
            <a:endParaRPr lang="en-US" dirty="0"/>
          </a:p>
        </p:txBody>
      </p:sp>
      <p:sp>
        <p:nvSpPr>
          <p:cNvPr id="19" name="TextBox 18">
            <a:extLst>
              <a:ext uri="{FF2B5EF4-FFF2-40B4-BE49-F238E27FC236}">
                <a16:creationId xmlns:a16="http://schemas.microsoft.com/office/drawing/2014/main" id="{7D0E6389-A873-45C3-BD98-78845719777F}"/>
              </a:ext>
            </a:extLst>
          </p:cNvPr>
          <p:cNvSpPr txBox="1"/>
          <p:nvPr/>
        </p:nvSpPr>
        <p:spPr>
          <a:xfrm>
            <a:off x="457200" y="3356992"/>
            <a:ext cx="3466013" cy="369332"/>
          </a:xfrm>
          <a:prstGeom prst="rect">
            <a:avLst/>
          </a:prstGeom>
          <a:noFill/>
        </p:spPr>
        <p:txBody>
          <a:bodyPr wrap="none" rtlCol="0">
            <a:spAutoFit/>
          </a:bodyPr>
          <a:lstStyle/>
          <a:p>
            <a:r>
              <a:rPr lang="en-GB" dirty="0"/>
              <a:t>The intensity of the central peak is:  </a:t>
            </a:r>
            <a:endParaRPr lang="en-US" dirty="0"/>
          </a:p>
        </p:txBody>
      </p:sp>
      <p:sp>
        <p:nvSpPr>
          <p:cNvPr id="20" name="Oval 19">
            <a:extLst>
              <a:ext uri="{FF2B5EF4-FFF2-40B4-BE49-F238E27FC236}">
                <a16:creationId xmlns:a16="http://schemas.microsoft.com/office/drawing/2014/main" id="{FC4BF336-64D1-4834-AAEE-7F97FFF661FB}"/>
              </a:ext>
            </a:extLst>
          </p:cNvPr>
          <p:cNvSpPr/>
          <p:nvPr/>
        </p:nvSpPr>
        <p:spPr bwMode="auto">
          <a:xfrm>
            <a:off x="3056360" y="704891"/>
            <a:ext cx="868361" cy="602274"/>
          </a:xfrm>
          <a:prstGeom prst="ellipse">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481B10-431B-4297-BC60-CE182659204A}"/>
                  </a:ext>
                </a:extLst>
              </p:cNvPr>
              <p:cNvSpPr txBox="1"/>
              <p:nvPr/>
            </p:nvSpPr>
            <p:spPr>
              <a:xfrm>
                <a:off x="3773513" y="3380768"/>
                <a:ext cx="12309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𝐼</m:t>
                      </m:r>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𝑁</m:t>
                          </m:r>
                        </m:e>
                        <m:sup>
                          <m:r>
                            <a:rPr lang="en-GB" sz="2400" b="0" i="1" smtClean="0">
                              <a:latin typeface="Cambria Math" panose="02040503050406030204" pitchFamily="18" charset="0"/>
                            </a:rPr>
                            <m:t>2</m:t>
                          </m:r>
                        </m:sup>
                      </m:sSup>
                      <m:sSub>
                        <m:sSubPr>
                          <m:ctrlPr>
                            <a:rPr lang="el-GR"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𝐼</m:t>
                          </m:r>
                        </m:e>
                        <m:sub>
                          <m:r>
                            <a:rPr lang="en-GB" sz="2400" b="0" i="1" smtClean="0">
                              <a:latin typeface="Cambria Math" panose="02040503050406030204" pitchFamily="18" charset="0"/>
                              <a:ea typeface="Cambria Math" panose="02040503050406030204" pitchFamily="18" charset="0"/>
                            </a:rPr>
                            <m:t>0</m:t>
                          </m:r>
                        </m:sub>
                      </m:sSub>
                    </m:oMath>
                  </m:oMathPara>
                </a14:m>
                <a:endParaRPr lang="en-US" sz="2400" dirty="0"/>
              </a:p>
            </p:txBody>
          </p:sp>
        </mc:Choice>
        <mc:Fallback xmlns="">
          <p:sp>
            <p:nvSpPr>
              <p:cNvPr id="21" name="TextBox 20">
                <a:extLst>
                  <a:ext uri="{FF2B5EF4-FFF2-40B4-BE49-F238E27FC236}">
                    <a16:creationId xmlns:a16="http://schemas.microsoft.com/office/drawing/2014/main" id="{DE481B10-431B-4297-BC60-CE182659204A}"/>
                  </a:ext>
                </a:extLst>
              </p:cNvPr>
              <p:cNvSpPr txBox="1">
                <a:spLocks noRot="1" noChangeAspect="1" noMove="1" noResize="1" noEditPoints="1" noAdjustHandles="1" noChangeArrowheads="1" noChangeShapeType="1" noTextEdit="1"/>
              </p:cNvSpPr>
              <p:nvPr/>
            </p:nvSpPr>
            <p:spPr>
              <a:xfrm>
                <a:off x="3773513" y="3380768"/>
                <a:ext cx="1230914" cy="369332"/>
              </a:xfrm>
              <a:prstGeom prst="rect">
                <a:avLst/>
              </a:prstGeom>
              <a:blipFill>
                <a:blip r:embed="rId14"/>
                <a:stretch>
                  <a:fillRect l="-4950" r="-1485" b="-16667"/>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AEFA9569-7C6C-47AF-9A22-E57E90A33176}"/>
              </a:ext>
            </a:extLst>
          </p:cNvPr>
          <p:cNvCxnSpPr/>
          <p:nvPr/>
        </p:nvCxnSpPr>
        <p:spPr bwMode="auto">
          <a:xfrm flipH="1" flipV="1">
            <a:off x="4908019" y="3791223"/>
            <a:ext cx="193041" cy="576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A04A4154-66C0-4947-9A50-BDAA48087A1C}"/>
              </a:ext>
            </a:extLst>
          </p:cNvPr>
          <p:cNvSpPr txBox="1"/>
          <p:nvPr/>
        </p:nvSpPr>
        <p:spPr>
          <a:xfrm>
            <a:off x="4780385" y="4408410"/>
            <a:ext cx="2467086" cy="369332"/>
          </a:xfrm>
          <a:prstGeom prst="rect">
            <a:avLst/>
          </a:prstGeom>
          <a:noFill/>
        </p:spPr>
        <p:txBody>
          <a:bodyPr wrap="none" rtlCol="0">
            <a:spAutoFit/>
          </a:bodyPr>
          <a:lstStyle/>
          <a:p>
            <a:r>
              <a:rPr lang="en-GB" dirty="0"/>
              <a:t>Intensity of incident light</a:t>
            </a: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15D69A2-64E2-4454-B4EC-EEBD45C3E906}"/>
                  </a:ext>
                </a:extLst>
              </p:cNvPr>
              <p:cNvSpPr txBox="1"/>
              <p:nvPr/>
            </p:nvSpPr>
            <p:spPr>
              <a:xfrm>
                <a:off x="3447610" y="872547"/>
                <a:ext cx="4961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81</m:t>
                          </m:r>
                          <m:r>
                            <a:rPr lang="en-GB" b="0" i="1" smtClean="0">
                              <a:latin typeface="Cambria Math" panose="02040503050406030204" pitchFamily="18" charset="0"/>
                            </a:rPr>
                            <m:t>𝐼</m:t>
                          </m:r>
                        </m:e>
                        <m:sub>
                          <m:r>
                            <a:rPr lang="en-GB" b="0" i="1" smtClean="0">
                              <a:latin typeface="Cambria Math" panose="02040503050406030204" pitchFamily="18" charset="0"/>
                            </a:rPr>
                            <m:t>0</m:t>
                          </m:r>
                        </m:sub>
                      </m:sSub>
                    </m:oMath>
                  </m:oMathPara>
                </a14:m>
                <a:endParaRPr lang="en-US" dirty="0"/>
              </a:p>
            </p:txBody>
          </p:sp>
        </mc:Choice>
        <mc:Fallback xmlns="">
          <p:sp>
            <p:nvSpPr>
              <p:cNvPr id="24" name="TextBox 23">
                <a:extLst>
                  <a:ext uri="{FF2B5EF4-FFF2-40B4-BE49-F238E27FC236}">
                    <a16:creationId xmlns:a16="http://schemas.microsoft.com/office/drawing/2014/main" id="{E15D69A2-64E2-4454-B4EC-EEBD45C3E906}"/>
                  </a:ext>
                </a:extLst>
              </p:cNvPr>
              <p:cNvSpPr txBox="1">
                <a:spLocks noRot="1" noChangeAspect="1" noMove="1" noResize="1" noEditPoints="1" noAdjustHandles="1" noChangeArrowheads="1" noChangeShapeType="1" noTextEdit="1"/>
              </p:cNvSpPr>
              <p:nvPr/>
            </p:nvSpPr>
            <p:spPr>
              <a:xfrm>
                <a:off x="3447610" y="872547"/>
                <a:ext cx="496161" cy="276999"/>
              </a:xfrm>
              <a:prstGeom prst="rect">
                <a:avLst/>
              </a:prstGeom>
              <a:blipFill>
                <a:blip r:embed="rId15"/>
                <a:stretch>
                  <a:fillRect l="-11111" r="-370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87B93D-2C64-45B5-8C6B-E8578E7F68AF}"/>
                  </a:ext>
                </a:extLst>
              </p:cNvPr>
              <p:cNvSpPr txBox="1"/>
              <p:nvPr/>
            </p:nvSpPr>
            <p:spPr>
              <a:xfrm>
                <a:off x="163852" y="4850357"/>
                <a:ext cx="6383094" cy="369332"/>
              </a:xfrm>
              <a:prstGeom prst="rect">
                <a:avLst/>
              </a:prstGeom>
              <a:noFill/>
            </p:spPr>
            <p:txBody>
              <a:bodyPr wrap="none" rtlCol="0">
                <a:spAutoFit/>
              </a:bodyPr>
              <a:lstStyle/>
              <a:p>
                <a:r>
                  <a:rPr lang="en-GB" dirty="0"/>
                  <a:t>Number of minima between two principal peaks (order </a:t>
                </a:r>
                <a14:m>
                  <m:oMath xmlns:m="http://schemas.openxmlformats.org/officeDocument/2006/math">
                    <m:r>
                      <a:rPr lang="en-GB" b="0" i="1" smtClean="0">
                        <a:latin typeface="Cambria Math" panose="02040503050406030204" pitchFamily="18" charset="0"/>
                      </a:rPr>
                      <m:t>𝑘</m:t>
                    </m:r>
                  </m:oMath>
                </a14:m>
                <a:r>
                  <a:rPr lang="en-GB" dirty="0"/>
                  <a:t> and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+1</m:t>
                    </m:r>
                  </m:oMath>
                </a14:m>
                <a:r>
                  <a:rPr lang="en-GB" dirty="0"/>
                  <a:t>):</a:t>
                </a:r>
                <a:endParaRPr lang="en-US" dirty="0"/>
              </a:p>
            </p:txBody>
          </p:sp>
        </mc:Choice>
        <mc:Fallback xmlns="">
          <p:sp>
            <p:nvSpPr>
              <p:cNvPr id="25" name="TextBox 24">
                <a:extLst>
                  <a:ext uri="{FF2B5EF4-FFF2-40B4-BE49-F238E27FC236}">
                    <a16:creationId xmlns:a16="http://schemas.microsoft.com/office/drawing/2014/main" id="{E887B93D-2C64-45B5-8C6B-E8578E7F68AF}"/>
                  </a:ext>
                </a:extLst>
              </p:cNvPr>
              <p:cNvSpPr txBox="1">
                <a:spLocks noRot="1" noChangeAspect="1" noMove="1" noResize="1" noEditPoints="1" noAdjustHandles="1" noChangeArrowheads="1" noChangeShapeType="1" noTextEdit="1"/>
              </p:cNvSpPr>
              <p:nvPr/>
            </p:nvSpPr>
            <p:spPr>
              <a:xfrm>
                <a:off x="163852" y="4850357"/>
                <a:ext cx="6383094" cy="369332"/>
              </a:xfrm>
              <a:prstGeom prst="rect">
                <a:avLst/>
              </a:prstGeom>
              <a:blipFill>
                <a:blip r:embed="rId16"/>
                <a:stretch>
                  <a:fillRect l="-860" t="-10000" r="-286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01D9CE5-ECFF-4194-8D8C-026D13247EAD}"/>
                  </a:ext>
                </a:extLst>
              </p:cNvPr>
              <p:cNvSpPr txBox="1"/>
              <p:nvPr/>
            </p:nvSpPr>
            <p:spPr>
              <a:xfrm>
                <a:off x="6861288" y="4955477"/>
                <a:ext cx="6356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−1</m:t>
                      </m:r>
                    </m:oMath>
                  </m:oMathPara>
                </a14:m>
                <a:endParaRPr lang="en-US" dirty="0"/>
              </a:p>
            </p:txBody>
          </p:sp>
        </mc:Choice>
        <mc:Fallback xmlns="">
          <p:sp>
            <p:nvSpPr>
              <p:cNvPr id="26" name="TextBox 25">
                <a:extLst>
                  <a:ext uri="{FF2B5EF4-FFF2-40B4-BE49-F238E27FC236}">
                    <a16:creationId xmlns:a16="http://schemas.microsoft.com/office/drawing/2014/main" id="{F01D9CE5-ECFF-4194-8D8C-026D13247EAD}"/>
                  </a:ext>
                </a:extLst>
              </p:cNvPr>
              <p:cNvSpPr txBox="1">
                <a:spLocks noRot="1" noChangeAspect="1" noMove="1" noResize="1" noEditPoints="1" noAdjustHandles="1" noChangeArrowheads="1" noChangeShapeType="1" noTextEdit="1"/>
              </p:cNvSpPr>
              <p:nvPr/>
            </p:nvSpPr>
            <p:spPr>
              <a:xfrm>
                <a:off x="6861288" y="4955477"/>
                <a:ext cx="635623" cy="276999"/>
              </a:xfrm>
              <a:prstGeom prst="rect">
                <a:avLst/>
              </a:prstGeom>
              <a:blipFill>
                <a:blip r:embed="rId17"/>
                <a:stretch>
                  <a:fillRect l="-8654" r="-769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9C44FC-2F85-4C98-9443-E85665F44EB9}"/>
                  </a:ext>
                </a:extLst>
              </p:cNvPr>
              <p:cNvSpPr txBox="1"/>
              <p:nvPr/>
            </p:nvSpPr>
            <p:spPr>
              <a:xfrm>
                <a:off x="235089" y="5603845"/>
                <a:ext cx="6795065" cy="369332"/>
              </a:xfrm>
              <a:prstGeom prst="rect">
                <a:avLst/>
              </a:prstGeom>
              <a:noFill/>
            </p:spPr>
            <p:txBody>
              <a:bodyPr wrap="none" rtlCol="0">
                <a:spAutoFit/>
              </a:bodyPr>
              <a:lstStyle/>
              <a:p>
                <a:r>
                  <a:rPr lang="en-GB" dirty="0"/>
                  <a:t>Number of sub-maxima between two principal peaks (order </a:t>
                </a:r>
                <a14:m>
                  <m:oMath xmlns:m="http://schemas.openxmlformats.org/officeDocument/2006/math">
                    <m:r>
                      <a:rPr lang="en-GB" b="0" i="1" smtClean="0">
                        <a:latin typeface="Cambria Math" panose="02040503050406030204" pitchFamily="18" charset="0"/>
                      </a:rPr>
                      <m:t>𝑘</m:t>
                    </m:r>
                  </m:oMath>
                </a14:m>
                <a:r>
                  <a:rPr lang="en-GB" dirty="0"/>
                  <a:t> and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+1</m:t>
                    </m:r>
                  </m:oMath>
                </a14:m>
                <a:r>
                  <a:rPr lang="en-GB" dirty="0"/>
                  <a:t>):</a:t>
                </a:r>
                <a:endParaRPr lang="en-US" dirty="0"/>
              </a:p>
            </p:txBody>
          </p:sp>
        </mc:Choice>
        <mc:Fallback xmlns="">
          <p:sp>
            <p:nvSpPr>
              <p:cNvPr id="27" name="TextBox 26">
                <a:extLst>
                  <a:ext uri="{FF2B5EF4-FFF2-40B4-BE49-F238E27FC236}">
                    <a16:creationId xmlns:a16="http://schemas.microsoft.com/office/drawing/2014/main" id="{CA9C44FC-2F85-4C98-9443-E85665F44EB9}"/>
                  </a:ext>
                </a:extLst>
              </p:cNvPr>
              <p:cNvSpPr txBox="1">
                <a:spLocks noRot="1" noChangeAspect="1" noMove="1" noResize="1" noEditPoints="1" noAdjustHandles="1" noChangeArrowheads="1" noChangeShapeType="1" noTextEdit="1"/>
              </p:cNvSpPr>
              <p:nvPr/>
            </p:nvSpPr>
            <p:spPr>
              <a:xfrm>
                <a:off x="235089" y="5603845"/>
                <a:ext cx="6795065" cy="369332"/>
              </a:xfrm>
              <a:prstGeom prst="rect">
                <a:avLst/>
              </a:prstGeom>
              <a:blipFill>
                <a:blip r:embed="rId18"/>
                <a:stretch>
                  <a:fillRect l="-808" t="-8197" r="-305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AF9F9F0-1FE5-49A0-AE81-87DEE08FDAAF}"/>
                  </a:ext>
                </a:extLst>
              </p:cNvPr>
              <p:cNvSpPr txBox="1"/>
              <p:nvPr/>
            </p:nvSpPr>
            <p:spPr>
              <a:xfrm>
                <a:off x="7051951" y="5666807"/>
                <a:ext cx="6356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1AF9F9F0-1FE5-49A0-AE81-87DEE08FDAAF}"/>
                  </a:ext>
                </a:extLst>
              </p:cNvPr>
              <p:cNvSpPr txBox="1">
                <a:spLocks noRot="1" noChangeAspect="1" noMove="1" noResize="1" noEditPoints="1" noAdjustHandles="1" noChangeArrowheads="1" noChangeShapeType="1" noTextEdit="1"/>
              </p:cNvSpPr>
              <p:nvPr/>
            </p:nvSpPr>
            <p:spPr>
              <a:xfrm>
                <a:off x="7051951" y="5666807"/>
                <a:ext cx="635623" cy="276999"/>
              </a:xfrm>
              <a:prstGeom prst="rect">
                <a:avLst/>
              </a:prstGeom>
              <a:blipFill>
                <a:blip r:embed="rId19"/>
                <a:stretch>
                  <a:fillRect l="-8654" r="-7692" b="-888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90862DD-B27E-474C-B3C3-5E3422EAD73B}"/>
              </a:ext>
            </a:extLst>
          </p:cNvPr>
          <p:cNvSpPr txBox="1"/>
          <p:nvPr/>
        </p:nvSpPr>
        <p:spPr>
          <a:xfrm>
            <a:off x="4834360" y="5961684"/>
            <a:ext cx="3188437" cy="369332"/>
          </a:xfrm>
          <a:prstGeom prst="rect">
            <a:avLst/>
          </a:prstGeom>
          <a:noFill/>
        </p:spPr>
        <p:txBody>
          <a:bodyPr wrap="none" rtlCol="0">
            <a:spAutoFit/>
          </a:bodyPr>
          <a:lstStyle/>
          <a:p>
            <a:r>
              <a:rPr lang="en-GB" dirty="0"/>
              <a:t>Example: 7 sub-maxima if 9 slits </a:t>
            </a:r>
            <a:endParaRPr lang="en-US" dirty="0"/>
          </a:p>
        </p:txBody>
      </p:sp>
      <p:sp>
        <p:nvSpPr>
          <p:cNvPr id="30" name="TextBox 29">
            <a:extLst>
              <a:ext uri="{FF2B5EF4-FFF2-40B4-BE49-F238E27FC236}">
                <a16:creationId xmlns:a16="http://schemas.microsoft.com/office/drawing/2014/main" id="{3986DCAD-C7C8-4708-948C-0DD748016D9D}"/>
              </a:ext>
            </a:extLst>
          </p:cNvPr>
          <p:cNvSpPr txBox="1"/>
          <p:nvPr/>
        </p:nvSpPr>
        <p:spPr>
          <a:xfrm>
            <a:off x="5205006" y="5258582"/>
            <a:ext cx="2827762" cy="369332"/>
          </a:xfrm>
          <a:prstGeom prst="rect">
            <a:avLst/>
          </a:prstGeom>
          <a:noFill/>
        </p:spPr>
        <p:txBody>
          <a:bodyPr wrap="none" rtlCol="0">
            <a:spAutoFit/>
          </a:bodyPr>
          <a:lstStyle/>
          <a:p>
            <a:r>
              <a:rPr lang="en-GB" dirty="0"/>
              <a:t>Example: 8 minima if 9 slits </a:t>
            </a:r>
            <a:endParaRPr lang="en-US" dirty="0"/>
          </a:p>
        </p:txBody>
      </p:sp>
    </p:spTree>
    <p:extLst>
      <p:ext uri="{BB962C8B-B14F-4D97-AF65-F5344CB8AC3E}">
        <p14:creationId xmlns:p14="http://schemas.microsoft.com/office/powerpoint/2010/main" val="62254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5" grpId="0"/>
      <p:bldP spid="26" grpId="0"/>
      <p:bldP spid="27" grpId="0"/>
      <p:bldP spid="28" grpId="0"/>
      <p:bldP spid="29" grpId="0"/>
      <p:bldP spid="30" grpId="0"/>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101</a:t>
            </a:fld>
            <a:endParaRPr lang="en-US" altLang="zh-CN"/>
          </a:p>
        </p:txBody>
      </p:sp>
      <p:sp>
        <p:nvSpPr>
          <p:cNvPr id="3" name="Rectangle: Rounded Corners 13">
            <a:extLst>
              <a:ext uri="{FF2B5EF4-FFF2-40B4-BE49-F238E27FC236}">
                <a16:creationId xmlns:a16="http://schemas.microsoft.com/office/drawing/2014/main" id="{16CEE067-2B3B-40D3-AA20-E33F627EEB2B}"/>
              </a:ext>
            </a:extLst>
          </p:cNvPr>
          <p:cNvSpPr/>
          <p:nvPr/>
        </p:nvSpPr>
        <p:spPr bwMode="auto">
          <a:xfrm>
            <a:off x="4174997" y="977509"/>
            <a:ext cx="1816543" cy="1024979"/>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Title 1">
            <a:extLst>
              <a:ext uri="{FF2B5EF4-FFF2-40B4-BE49-F238E27FC236}">
                <a16:creationId xmlns:a16="http://schemas.microsoft.com/office/drawing/2014/main" id="{43731636-802B-4849-AD2D-AEA1EA27E068}"/>
              </a:ext>
            </a:extLst>
          </p:cNvPr>
          <p:cNvSpPr>
            <a:spLocks noGrp="1"/>
          </p:cNvSpPr>
          <p:nvPr>
            <p:ph type="title"/>
          </p:nvPr>
        </p:nvSpPr>
        <p:spPr>
          <a:xfrm>
            <a:off x="688122" y="-84297"/>
            <a:ext cx="8229600" cy="1143000"/>
          </a:xfrm>
        </p:spPr>
        <p:txBody>
          <a:bodyPr/>
          <a:lstStyle/>
          <a:p>
            <a:r>
              <a:rPr lang="en-GB" dirty="0"/>
              <a:t>Maximum order k</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569A4B-F17E-4A00-AE99-3FD15B4620D3}"/>
                  </a:ext>
                </a:extLst>
              </p:cNvPr>
              <p:cNvSpPr txBox="1"/>
              <p:nvPr/>
            </p:nvSpPr>
            <p:spPr>
              <a:xfrm>
                <a:off x="1403648" y="2076926"/>
                <a:ext cx="2140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dsin</m:t>
                          </m:r>
                        </m:fName>
                        <m:e>
                          <m:r>
                            <a:rPr lang="en-GB" sz="2800" b="0" i="1" smtClean="0">
                              <a:latin typeface="Cambria Math" panose="02040503050406030204" pitchFamily="18" charset="0"/>
                              <a:ea typeface="Cambria Math" panose="02040503050406030204" pitchFamily="18" charset="0"/>
                            </a:rPr>
                            <m:t>𝜃</m:t>
                          </m:r>
                        </m:e>
                      </m:func>
                      <m:r>
                        <a:rPr lang="en-GB" sz="2800" b="0" i="1" smtClean="0">
                          <a:latin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rPr>
                        <m:t>𝑘</m:t>
                      </m:r>
                      <m:r>
                        <a:rPr lang="en-GB" sz="2800" b="0" i="1" smtClean="0">
                          <a:latin typeface="Cambria Math" panose="02040503050406030204" pitchFamily="18" charset="0"/>
                          <a:ea typeface="Cambria Math" panose="02040503050406030204" pitchFamily="18" charset="0"/>
                        </a:rPr>
                        <m:t>𝜆</m:t>
                      </m:r>
                    </m:oMath>
                  </m:oMathPara>
                </a14:m>
                <a:endParaRPr lang="en-US" sz="2800" dirty="0"/>
              </a:p>
            </p:txBody>
          </p:sp>
        </mc:Choice>
        <mc:Fallback xmlns="">
          <p:sp>
            <p:nvSpPr>
              <p:cNvPr id="6" name="TextBox 5">
                <a:extLst>
                  <a:ext uri="{FF2B5EF4-FFF2-40B4-BE49-F238E27FC236}">
                    <a16:creationId xmlns:a16="http://schemas.microsoft.com/office/drawing/2014/main" id="{38569A4B-F17E-4A00-AE99-3FD15B4620D3}"/>
                  </a:ext>
                </a:extLst>
              </p:cNvPr>
              <p:cNvSpPr txBox="1">
                <a:spLocks noRot="1" noChangeAspect="1" noMove="1" noResize="1" noEditPoints="1" noAdjustHandles="1" noChangeArrowheads="1" noChangeShapeType="1" noTextEdit="1"/>
              </p:cNvSpPr>
              <p:nvPr/>
            </p:nvSpPr>
            <p:spPr>
              <a:xfrm>
                <a:off x="1403648" y="2076926"/>
                <a:ext cx="2140330" cy="430887"/>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B145E39-03A9-42DD-9AAC-E8CC261CD5DF}"/>
              </a:ext>
            </a:extLst>
          </p:cNvPr>
          <p:cNvSpPr txBox="1"/>
          <p:nvPr/>
        </p:nvSpPr>
        <p:spPr>
          <a:xfrm>
            <a:off x="107504" y="1430595"/>
            <a:ext cx="8136904" cy="646331"/>
          </a:xfrm>
          <a:prstGeom prst="rect">
            <a:avLst/>
          </a:prstGeom>
          <a:noFill/>
        </p:spPr>
        <p:txBody>
          <a:bodyPr wrap="square" rtlCol="0">
            <a:spAutoFit/>
          </a:bodyPr>
          <a:lstStyle/>
          <a:p>
            <a:r>
              <a:rPr lang="en-GB" dirty="0"/>
              <a:t>Position of maxima corresponding of constructive interferences between waves from all the slits:</a:t>
            </a:r>
            <a:endParaRPr lang="en-US" dirty="0"/>
          </a:p>
        </p:txBody>
      </p:sp>
      <p:sp>
        <p:nvSpPr>
          <p:cNvPr id="8" name="TextBox 7">
            <a:extLst>
              <a:ext uri="{FF2B5EF4-FFF2-40B4-BE49-F238E27FC236}">
                <a16:creationId xmlns:a16="http://schemas.microsoft.com/office/drawing/2014/main" id="{DB77479E-30D6-48C8-9DEB-FCF74B9A771E}"/>
              </a:ext>
            </a:extLst>
          </p:cNvPr>
          <p:cNvSpPr txBox="1"/>
          <p:nvPr/>
        </p:nvSpPr>
        <p:spPr>
          <a:xfrm>
            <a:off x="408073" y="2734513"/>
            <a:ext cx="834524" cy="369332"/>
          </a:xfrm>
          <a:prstGeom prst="rect">
            <a:avLst/>
          </a:prstGeom>
          <a:noFill/>
        </p:spPr>
        <p:txBody>
          <a:bodyPr wrap="none" rtlCol="0">
            <a:spAutoFit/>
          </a:bodyPr>
          <a:lstStyle/>
          <a:p>
            <a:r>
              <a:rPr lang="en-GB" dirty="0"/>
              <a:t>Where </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8899B5-7A36-42C8-80A1-B611322FC27D}"/>
                  </a:ext>
                </a:extLst>
              </p:cNvPr>
              <p:cNvSpPr txBox="1"/>
              <p:nvPr/>
            </p:nvSpPr>
            <p:spPr>
              <a:xfrm>
                <a:off x="1619672" y="2733835"/>
                <a:ext cx="1290994" cy="470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𝜋</m:t>
                          </m:r>
                        </m:num>
                        <m:den>
                          <m:r>
                            <a:rPr lang="en-GB" b="0" i="1" smtClean="0">
                              <a:latin typeface="Cambria Math" panose="02040503050406030204" pitchFamily="18" charset="0"/>
                              <a:ea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&lt;</m:t>
                      </m:r>
                      <m:r>
                        <a:rPr lang="en-US"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&lt;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𝜋</m:t>
                          </m:r>
                        </m:num>
                        <m:den>
                          <m:r>
                            <a:rPr lang="en-GB" i="1">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9" name="TextBox 8">
                <a:extLst>
                  <a:ext uri="{FF2B5EF4-FFF2-40B4-BE49-F238E27FC236}">
                    <a16:creationId xmlns:a16="http://schemas.microsoft.com/office/drawing/2014/main" id="{5E8899B5-7A36-42C8-80A1-B611322FC27D}"/>
                  </a:ext>
                </a:extLst>
              </p:cNvPr>
              <p:cNvSpPr txBox="1">
                <a:spLocks noRot="1" noChangeAspect="1" noMove="1" noResize="1" noEditPoints="1" noAdjustHandles="1" noChangeArrowheads="1" noChangeShapeType="1" noTextEdit="1"/>
              </p:cNvSpPr>
              <p:nvPr/>
            </p:nvSpPr>
            <p:spPr>
              <a:xfrm>
                <a:off x="1619672" y="2733835"/>
                <a:ext cx="1290994" cy="4706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31F676-A762-417A-9607-04ADCA5FC19E}"/>
                  </a:ext>
                </a:extLst>
              </p:cNvPr>
              <p:cNvSpPr txBox="1"/>
              <p:nvPr/>
            </p:nvSpPr>
            <p:spPr>
              <a:xfrm>
                <a:off x="841528" y="976144"/>
                <a:ext cx="2467214" cy="7321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dsin</m:t>
                          </m:r>
                        </m:fName>
                        <m:e>
                          <m:f>
                            <m:fPr>
                              <m:ctrlPr>
                                <a:rPr lang="en-GB" sz="2800" b="0" i="1" smtClean="0">
                                  <a:latin typeface="Cambria Math" panose="02040503050406030204" pitchFamily="18" charset="0"/>
                                </a:rPr>
                              </m:ctrlPr>
                            </m:fPr>
                            <m:num>
                              <m:r>
                                <a:rPr lang="en-GB" sz="2800" b="0" i="1" smtClean="0">
                                  <a:latin typeface="Cambria Math" panose="02040503050406030204" pitchFamily="18" charset="0"/>
                                  <a:ea typeface="Cambria Math" panose="02040503050406030204" pitchFamily="18" charset="0"/>
                                </a:rPr>
                                <m:t>𝜋</m:t>
                              </m:r>
                            </m:num>
                            <m:den>
                              <m:r>
                                <a:rPr lang="en-GB" sz="2800" b="0" i="1" smtClean="0">
                                  <a:latin typeface="Cambria Math" panose="02040503050406030204" pitchFamily="18" charset="0"/>
                                </a:rPr>
                                <m:t>2</m:t>
                              </m:r>
                            </m:den>
                          </m:f>
                        </m:e>
                      </m:func>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𝑘</m:t>
                          </m:r>
                        </m:e>
                        <m:sub>
                          <m:r>
                            <a:rPr lang="en-GB" sz="2800" b="0" i="1" smtClean="0">
                              <a:latin typeface="Cambria Math" panose="02040503050406030204" pitchFamily="18" charset="0"/>
                            </a:rPr>
                            <m:t>𝑚𝑎𝑥</m:t>
                          </m:r>
                        </m:sub>
                      </m:sSub>
                      <m:r>
                        <a:rPr lang="en-GB" sz="2800" b="0" i="1" smtClean="0">
                          <a:latin typeface="Cambria Math" panose="02040503050406030204" pitchFamily="18" charset="0"/>
                          <a:ea typeface="Cambria Math" panose="02040503050406030204" pitchFamily="18" charset="0"/>
                        </a:rPr>
                        <m:t>𝜆</m:t>
                      </m:r>
                    </m:oMath>
                  </m:oMathPara>
                </a14:m>
                <a:endParaRPr lang="en-US" sz="2800" dirty="0"/>
              </a:p>
            </p:txBody>
          </p:sp>
        </mc:Choice>
        <mc:Fallback xmlns="">
          <p:sp>
            <p:nvSpPr>
              <p:cNvPr id="10" name="TextBox 9">
                <a:extLst>
                  <a:ext uri="{FF2B5EF4-FFF2-40B4-BE49-F238E27FC236}">
                    <a16:creationId xmlns:a16="http://schemas.microsoft.com/office/drawing/2014/main" id="{A231F676-A762-417A-9607-04ADCA5FC19E}"/>
                  </a:ext>
                </a:extLst>
              </p:cNvPr>
              <p:cNvSpPr txBox="1">
                <a:spLocks noRot="1" noChangeAspect="1" noMove="1" noResize="1" noEditPoints="1" noAdjustHandles="1" noChangeArrowheads="1" noChangeShapeType="1" noTextEdit="1"/>
              </p:cNvSpPr>
              <p:nvPr/>
            </p:nvSpPr>
            <p:spPr>
              <a:xfrm>
                <a:off x="841528" y="976144"/>
                <a:ext cx="2467214" cy="732123"/>
              </a:xfrm>
              <a:prstGeom prst="rect">
                <a:avLst/>
              </a:prstGeom>
              <a:blipFill>
                <a:blip r:embed="rId4"/>
                <a:stretch>
                  <a:fillRect/>
                </a:stretch>
              </a:blipFill>
            </p:spPr>
            <p:txBody>
              <a:bodyPr/>
              <a:lstStyle/>
              <a:p>
                <a:r>
                  <a:rPr lang="en-US">
                    <a:noFill/>
                  </a:rPr>
                  <a:t> </a:t>
                </a:r>
              </a:p>
            </p:txBody>
          </p:sp>
        </mc:Fallback>
      </mc:AlternateContent>
      <p:sp>
        <p:nvSpPr>
          <p:cNvPr id="11" name="Arrow: Right 10">
            <a:extLst>
              <a:ext uri="{FF2B5EF4-FFF2-40B4-BE49-F238E27FC236}">
                <a16:creationId xmlns:a16="http://schemas.microsoft.com/office/drawing/2014/main" id="{98030A3A-C9B2-4DC3-B88B-C7610EC627C0}"/>
              </a:ext>
            </a:extLst>
          </p:cNvPr>
          <p:cNvSpPr/>
          <p:nvPr/>
        </p:nvSpPr>
        <p:spPr bwMode="auto">
          <a:xfrm>
            <a:off x="114778" y="1133363"/>
            <a:ext cx="432048" cy="5207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2" name="Arrow: Right 11">
            <a:extLst>
              <a:ext uri="{FF2B5EF4-FFF2-40B4-BE49-F238E27FC236}">
                <a16:creationId xmlns:a16="http://schemas.microsoft.com/office/drawing/2014/main" id="{596AFF24-240C-4207-AB65-9D6B9FF910E2}"/>
              </a:ext>
            </a:extLst>
          </p:cNvPr>
          <p:cNvSpPr/>
          <p:nvPr/>
        </p:nvSpPr>
        <p:spPr bwMode="auto">
          <a:xfrm>
            <a:off x="3578292" y="1138392"/>
            <a:ext cx="432048" cy="5207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262B62-1E7C-4A23-AEC8-CBA26A84D26C}"/>
                  </a:ext>
                </a:extLst>
              </p:cNvPr>
              <p:cNvSpPr txBox="1"/>
              <p:nvPr/>
            </p:nvSpPr>
            <p:spPr>
              <a:xfrm>
                <a:off x="4174997" y="989769"/>
                <a:ext cx="1561774"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𝑘</m:t>
                          </m:r>
                        </m:e>
                        <m:sub>
                          <m:r>
                            <a:rPr lang="en-GB" sz="2800" b="0" i="1" smtClean="0">
                              <a:latin typeface="Cambria Math" panose="02040503050406030204" pitchFamily="18" charset="0"/>
                            </a:rPr>
                            <m:t>𝑚𝑎𝑥</m:t>
                          </m:r>
                        </m:sub>
                      </m:sSub>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𝑑</m:t>
                          </m:r>
                        </m:num>
                        <m:den>
                          <m:r>
                            <a:rPr lang="en-GB" sz="2800" b="0" i="1" smtClean="0">
                              <a:latin typeface="Cambria Math" panose="02040503050406030204" pitchFamily="18" charset="0"/>
                              <a:ea typeface="Cambria Math" panose="02040503050406030204" pitchFamily="18" charset="0"/>
                            </a:rPr>
                            <m:t>𝜆</m:t>
                          </m:r>
                        </m:den>
                      </m:f>
                    </m:oMath>
                  </m:oMathPara>
                </a14:m>
                <a:endParaRPr lang="en-US" sz="2800" dirty="0"/>
              </a:p>
            </p:txBody>
          </p:sp>
        </mc:Choice>
        <mc:Fallback xmlns="">
          <p:sp>
            <p:nvSpPr>
              <p:cNvPr id="13" name="TextBox 12">
                <a:extLst>
                  <a:ext uri="{FF2B5EF4-FFF2-40B4-BE49-F238E27FC236}">
                    <a16:creationId xmlns:a16="http://schemas.microsoft.com/office/drawing/2014/main" id="{4B262B62-1E7C-4A23-AEC8-CBA26A84D26C}"/>
                  </a:ext>
                </a:extLst>
              </p:cNvPr>
              <p:cNvSpPr txBox="1">
                <a:spLocks noRot="1" noChangeAspect="1" noMove="1" noResize="1" noEditPoints="1" noAdjustHandles="1" noChangeArrowheads="1" noChangeShapeType="1" noTextEdit="1"/>
              </p:cNvSpPr>
              <p:nvPr/>
            </p:nvSpPr>
            <p:spPr>
              <a:xfrm>
                <a:off x="4174997" y="989769"/>
                <a:ext cx="1561774" cy="8180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028EF7-9941-4F06-95F8-3167AA74B5E1}"/>
                  </a:ext>
                </a:extLst>
              </p:cNvPr>
              <p:cNvSpPr txBox="1"/>
              <p:nvPr/>
            </p:nvSpPr>
            <p:spPr>
              <a:xfrm>
                <a:off x="-87620" y="2478008"/>
                <a:ext cx="8197437" cy="369332"/>
              </a:xfrm>
              <a:prstGeom prst="rect">
                <a:avLst/>
              </a:prstGeom>
              <a:noFill/>
            </p:spPr>
            <p:txBody>
              <a:bodyPr wrap="none" rtlCol="0">
                <a:spAutoFit/>
              </a:bodyPr>
              <a:lstStyle/>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𝑘</m:t>
                        </m:r>
                      </m:e>
                      <m:sub>
                        <m:r>
                          <a:rPr lang="en-GB" i="1">
                            <a:latin typeface="Cambria Math" panose="02040503050406030204" pitchFamily="18" charset="0"/>
                          </a:rPr>
                          <m:t>𝑚𝑎𝑥</m:t>
                        </m:r>
                      </m:sub>
                    </m:sSub>
                  </m:oMath>
                </a14:m>
                <a:r>
                  <a:rPr lang="en-US" dirty="0"/>
                  <a:t> is the maximum interference order between the waves which come from all the slits</a:t>
                </a:r>
              </a:p>
            </p:txBody>
          </p:sp>
        </mc:Choice>
        <mc:Fallback xmlns="">
          <p:sp>
            <p:nvSpPr>
              <p:cNvPr id="14" name="TextBox 13">
                <a:extLst>
                  <a:ext uri="{FF2B5EF4-FFF2-40B4-BE49-F238E27FC236}">
                    <a16:creationId xmlns:a16="http://schemas.microsoft.com/office/drawing/2014/main" id="{E7028EF7-9941-4F06-95F8-3167AA74B5E1}"/>
                  </a:ext>
                </a:extLst>
              </p:cNvPr>
              <p:cNvSpPr txBox="1">
                <a:spLocks noRot="1" noChangeAspect="1" noMove="1" noResize="1" noEditPoints="1" noAdjustHandles="1" noChangeArrowheads="1" noChangeShapeType="1" noTextEdit="1"/>
              </p:cNvSpPr>
              <p:nvPr/>
            </p:nvSpPr>
            <p:spPr>
              <a:xfrm>
                <a:off x="-87620" y="2478008"/>
                <a:ext cx="8197437" cy="369332"/>
              </a:xfrm>
              <a:prstGeom prst="rect">
                <a:avLst/>
              </a:prstGeom>
              <a:blipFill>
                <a:blip r:embed="rId6"/>
                <a:stretch>
                  <a:fillRect t="-8197" r="-3348" b="-2459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F32DA54-BCED-40D3-A1DA-2D5BB579331E}"/>
              </a:ext>
            </a:extLst>
          </p:cNvPr>
          <p:cNvSpPr txBox="1"/>
          <p:nvPr/>
        </p:nvSpPr>
        <p:spPr>
          <a:xfrm>
            <a:off x="408073" y="5651538"/>
            <a:ext cx="3939861" cy="369332"/>
          </a:xfrm>
          <a:prstGeom prst="rect">
            <a:avLst/>
          </a:prstGeom>
          <a:noFill/>
        </p:spPr>
        <p:txBody>
          <a:bodyPr wrap="none" rtlCol="0">
            <a:spAutoFit/>
          </a:bodyPr>
          <a:lstStyle/>
          <a:p>
            <a:r>
              <a:rPr lang="en-GB" dirty="0"/>
              <a:t>Number of corresponding bright fringes: </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BCAA02B-97F0-41E7-A858-57FE2D4732E1}"/>
                  </a:ext>
                </a:extLst>
              </p:cNvPr>
              <p:cNvSpPr txBox="1"/>
              <p:nvPr/>
            </p:nvSpPr>
            <p:spPr>
              <a:xfrm>
                <a:off x="4114799" y="5855350"/>
                <a:ext cx="2718436"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=2</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𝑘</m:t>
                          </m:r>
                        </m:e>
                        <m:sub>
                          <m:r>
                            <a:rPr lang="en-GB" b="0" i="1" smtClean="0">
                              <a:latin typeface="Cambria Math" panose="02040503050406030204" pitchFamily="18" charset="0"/>
                              <a:ea typeface="Cambria Math" panose="02040503050406030204" pitchFamily="18" charset="0"/>
                            </a:rPr>
                            <m:t>𝑚𝑎𝑥</m:t>
                          </m:r>
                        </m:sub>
                      </m:sSub>
                      <m:r>
                        <a:rPr lang="en-GB" b="0" i="1" smtClean="0">
                          <a:latin typeface="Cambria Math" panose="02040503050406030204" pitchFamily="18" charset="0"/>
                          <a:ea typeface="Cambria Math" panose="02040503050406030204" pitchFamily="18" charset="0"/>
                        </a:rPr>
                        <m:t>+1=2</m:t>
                      </m:r>
                      <m:f>
                        <m:fPr>
                          <m:ctrlPr>
                            <a:rPr lang="en-GB" i="1">
                              <a:latin typeface="Cambria Math" panose="02040503050406030204" pitchFamily="18" charset="0"/>
                            </a:rPr>
                          </m:ctrlPr>
                        </m:fPr>
                        <m:num>
                          <m:r>
                            <a:rPr lang="en-GB" i="1">
                              <a:latin typeface="Cambria Math" panose="02040503050406030204" pitchFamily="18" charset="0"/>
                            </a:rPr>
                            <m:t>𝑑</m:t>
                          </m:r>
                        </m:num>
                        <m:den>
                          <m:r>
                            <a:rPr lang="en-GB" i="1">
                              <a:latin typeface="Cambria Math" panose="02040503050406030204" pitchFamily="18" charset="0"/>
                              <a:ea typeface="Cambria Math" panose="02040503050406030204" pitchFamily="18" charset="0"/>
                            </a:rPr>
                            <m:t>𝜆</m:t>
                          </m:r>
                        </m:den>
                      </m:f>
                      <m:r>
                        <a:rPr lang="en-GB"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1BCAA02B-97F0-41E7-A858-57FE2D4732E1}"/>
                  </a:ext>
                </a:extLst>
              </p:cNvPr>
              <p:cNvSpPr txBox="1">
                <a:spLocks noRot="1" noChangeAspect="1" noMove="1" noResize="1" noEditPoints="1" noAdjustHandles="1" noChangeArrowheads="1" noChangeShapeType="1" noTextEdit="1"/>
              </p:cNvSpPr>
              <p:nvPr/>
            </p:nvSpPr>
            <p:spPr>
              <a:xfrm>
                <a:off x="4114799" y="5855350"/>
                <a:ext cx="2718436" cy="525978"/>
              </a:xfrm>
              <a:prstGeom prst="rect">
                <a:avLst/>
              </a:prstGeom>
              <a:blipFill>
                <a:blip r:embed="rId7"/>
                <a:stretch>
                  <a:fillRect/>
                </a:stretch>
              </a:blipFill>
            </p:spPr>
            <p:txBody>
              <a:bodyPr/>
              <a:lstStyle/>
              <a:p>
                <a:r>
                  <a:rPr lang="en-US">
                    <a:noFill/>
                  </a:rPr>
                  <a:t> </a:t>
                </a:r>
              </a:p>
            </p:txBody>
          </p:sp>
        </mc:Fallback>
      </mc:AlternateContent>
      <p:sp>
        <p:nvSpPr>
          <p:cNvPr id="17" name="Rounded Rectangle 16"/>
          <p:cNvSpPr/>
          <p:nvPr/>
        </p:nvSpPr>
        <p:spPr>
          <a:xfrm>
            <a:off x="-429003" y="676739"/>
            <a:ext cx="9550772" cy="2170601"/>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07484" y="989769"/>
            <a:ext cx="8037241" cy="1569660"/>
          </a:xfrm>
          <a:prstGeom prst="rect">
            <a:avLst/>
          </a:prstGeom>
          <a:noFill/>
        </p:spPr>
        <p:txBody>
          <a:bodyPr wrap="square" rtlCol="0">
            <a:spAutoFit/>
          </a:bodyPr>
          <a:lstStyle/>
          <a:p>
            <a:r>
              <a:rPr lang="en-GB" sz="3200" dirty="0">
                <a:solidFill>
                  <a:srgbClr val="FF0000"/>
                </a:solidFill>
              </a:rPr>
              <a:t>HIDE SLIDE pour cette </a:t>
            </a:r>
            <a:r>
              <a:rPr lang="en-GB" sz="3200" dirty="0" err="1">
                <a:solidFill>
                  <a:srgbClr val="FF0000"/>
                </a:solidFill>
              </a:rPr>
              <a:t>annee</a:t>
            </a:r>
            <a:r>
              <a:rPr lang="en-GB" sz="3200" dirty="0">
                <a:solidFill>
                  <a:srgbClr val="FF0000"/>
                </a:solidFill>
              </a:rPr>
              <a:t> (pas </a:t>
            </a:r>
            <a:r>
              <a:rPr lang="en-GB" sz="3200" dirty="0" err="1">
                <a:solidFill>
                  <a:srgbClr val="FF0000"/>
                </a:solidFill>
              </a:rPr>
              <a:t>tres</a:t>
            </a:r>
            <a:r>
              <a:rPr lang="en-GB" sz="3200" dirty="0">
                <a:solidFill>
                  <a:srgbClr val="FF0000"/>
                </a:solidFill>
              </a:rPr>
              <a:t> important, et pas ), RAJOUTER EN EXO HOMEWORK SI NON VU.</a:t>
            </a:r>
            <a:endParaRPr lang="en-US" sz="3200" dirty="0">
              <a:solidFill>
                <a:srgbClr val="FF0000"/>
              </a:solidFill>
            </a:endParaRPr>
          </a:p>
        </p:txBody>
      </p:sp>
      <p:sp>
        <p:nvSpPr>
          <p:cNvPr id="18" name="Rectangle: Rounded Corners 13">
            <a:extLst>
              <a:ext uri="{FF2B5EF4-FFF2-40B4-BE49-F238E27FC236}">
                <a16:creationId xmlns:a16="http://schemas.microsoft.com/office/drawing/2014/main" id="{16CEE067-2B3B-40D3-AA20-E33F627EEB2B}"/>
              </a:ext>
            </a:extLst>
          </p:cNvPr>
          <p:cNvSpPr/>
          <p:nvPr/>
        </p:nvSpPr>
        <p:spPr bwMode="auto">
          <a:xfrm>
            <a:off x="5214189" y="3503886"/>
            <a:ext cx="1816543" cy="1024979"/>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31F676-A762-417A-9607-04ADCA5FC19E}"/>
                  </a:ext>
                </a:extLst>
              </p:cNvPr>
              <p:cNvSpPr txBox="1"/>
              <p:nvPr/>
            </p:nvSpPr>
            <p:spPr>
              <a:xfrm>
                <a:off x="1880720" y="3502521"/>
                <a:ext cx="2467214" cy="7321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dsin</m:t>
                          </m:r>
                        </m:fName>
                        <m:e>
                          <m:f>
                            <m:fPr>
                              <m:ctrlPr>
                                <a:rPr lang="en-GB" sz="2800" b="0" i="1" smtClean="0">
                                  <a:latin typeface="Cambria Math" panose="02040503050406030204" pitchFamily="18" charset="0"/>
                                </a:rPr>
                              </m:ctrlPr>
                            </m:fPr>
                            <m:num>
                              <m:r>
                                <a:rPr lang="en-GB" sz="2800" b="0" i="1" smtClean="0">
                                  <a:latin typeface="Cambria Math" panose="02040503050406030204" pitchFamily="18" charset="0"/>
                                  <a:ea typeface="Cambria Math" panose="02040503050406030204" pitchFamily="18" charset="0"/>
                                </a:rPr>
                                <m:t>𝜋</m:t>
                              </m:r>
                            </m:num>
                            <m:den>
                              <m:r>
                                <a:rPr lang="en-GB" sz="2800" b="0" i="1" smtClean="0">
                                  <a:latin typeface="Cambria Math" panose="02040503050406030204" pitchFamily="18" charset="0"/>
                                </a:rPr>
                                <m:t>2</m:t>
                              </m:r>
                            </m:den>
                          </m:f>
                        </m:e>
                      </m:func>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𝑘</m:t>
                          </m:r>
                        </m:e>
                        <m:sub>
                          <m:r>
                            <a:rPr lang="en-GB" sz="2800" b="0" i="1" smtClean="0">
                              <a:latin typeface="Cambria Math" panose="02040503050406030204" pitchFamily="18" charset="0"/>
                            </a:rPr>
                            <m:t>𝑚𝑎𝑥</m:t>
                          </m:r>
                        </m:sub>
                      </m:sSub>
                      <m:r>
                        <a:rPr lang="en-GB" sz="2800" b="0" i="1" smtClean="0">
                          <a:latin typeface="Cambria Math" panose="02040503050406030204" pitchFamily="18" charset="0"/>
                          <a:ea typeface="Cambria Math" panose="02040503050406030204" pitchFamily="18" charset="0"/>
                        </a:rPr>
                        <m:t>𝜆</m:t>
                      </m:r>
                    </m:oMath>
                  </m:oMathPara>
                </a14:m>
                <a:endParaRPr lang="en-US" sz="2800" dirty="0"/>
              </a:p>
            </p:txBody>
          </p:sp>
        </mc:Choice>
        <mc:Fallback xmlns="">
          <p:sp>
            <p:nvSpPr>
              <p:cNvPr id="19" name="TextBox 18">
                <a:extLst>
                  <a:ext uri="{FF2B5EF4-FFF2-40B4-BE49-F238E27FC236}">
                    <a16:creationId xmlns:a16="http://schemas.microsoft.com/office/drawing/2014/main" id="{A231F676-A762-417A-9607-04ADCA5FC19E}"/>
                  </a:ext>
                </a:extLst>
              </p:cNvPr>
              <p:cNvSpPr txBox="1">
                <a:spLocks noRot="1" noChangeAspect="1" noMove="1" noResize="1" noEditPoints="1" noAdjustHandles="1" noChangeArrowheads="1" noChangeShapeType="1" noTextEdit="1"/>
              </p:cNvSpPr>
              <p:nvPr/>
            </p:nvSpPr>
            <p:spPr>
              <a:xfrm>
                <a:off x="1880720" y="3502521"/>
                <a:ext cx="2467214" cy="732123"/>
              </a:xfrm>
              <a:prstGeom prst="rect">
                <a:avLst/>
              </a:prstGeom>
              <a:blipFill>
                <a:blip r:embed="rId8"/>
                <a:stretch>
                  <a:fillRect/>
                </a:stretch>
              </a:blipFill>
            </p:spPr>
            <p:txBody>
              <a:bodyPr/>
              <a:lstStyle/>
              <a:p>
                <a:r>
                  <a:rPr lang="en-US">
                    <a:noFill/>
                  </a:rPr>
                  <a:t> </a:t>
                </a:r>
              </a:p>
            </p:txBody>
          </p:sp>
        </mc:Fallback>
      </mc:AlternateContent>
      <p:sp>
        <p:nvSpPr>
          <p:cNvPr id="20" name="Arrow: Right 10">
            <a:extLst>
              <a:ext uri="{FF2B5EF4-FFF2-40B4-BE49-F238E27FC236}">
                <a16:creationId xmlns:a16="http://schemas.microsoft.com/office/drawing/2014/main" id="{98030A3A-C9B2-4DC3-B88B-C7610EC627C0}"/>
              </a:ext>
            </a:extLst>
          </p:cNvPr>
          <p:cNvSpPr/>
          <p:nvPr/>
        </p:nvSpPr>
        <p:spPr bwMode="auto">
          <a:xfrm>
            <a:off x="1153970" y="3659740"/>
            <a:ext cx="432048" cy="5207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1" name="Arrow: Right 11">
            <a:extLst>
              <a:ext uri="{FF2B5EF4-FFF2-40B4-BE49-F238E27FC236}">
                <a16:creationId xmlns:a16="http://schemas.microsoft.com/office/drawing/2014/main" id="{596AFF24-240C-4207-AB65-9D6B9FF910E2}"/>
              </a:ext>
            </a:extLst>
          </p:cNvPr>
          <p:cNvSpPr/>
          <p:nvPr/>
        </p:nvSpPr>
        <p:spPr bwMode="auto">
          <a:xfrm>
            <a:off x="4617484" y="3664769"/>
            <a:ext cx="432048" cy="5207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B262B62-1E7C-4A23-AEC8-CBA26A84D26C}"/>
                  </a:ext>
                </a:extLst>
              </p:cNvPr>
              <p:cNvSpPr txBox="1"/>
              <p:nvPr/>
            </p:nvSpPr>
            <p:spPr>
              <a:xfrm>
                <a:off x="5214189" y="3516146"/>
                <a:ext cx="1561774"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𝑘</m:t>
                          </m:r>
                        </m:e>
                        <m:sub>
                          <m:r>
                            <a:rPr lang="en-GB" sz="2800" b="0" i="1" smtClean="0">
                              <a:latin typeface="Cambria Math" panose="02040503050406030204" pitchFamily="18" charset="0"/>
                            </a:rPr>
                            <m:t>𝑚𝑎𝑥</m:t>
                          </m:r>
                        </m:sub>
                      </m:sSub>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𝑑</m:t>
                          </m:r>
                        </m:num>
                        <m:den>
                          <m:r>
                            <a:rPr lang="en-GB" sz="2800" b="0" i="1" smtClean="0">
                              <a:latin typeface="Cambria Math" panose="02040503050406030204" pitchFamily="18" charset="0"/>
                              <a:ea typeface="Cambria Math" panose="02040503050406030204" pitchFamily="18" charset="0"/>
                            </a:rPr>
                            <m:t>𝜆</m:t>
                          </m:r>
                        </m:den>
                      </m:f>
                    </m:oMath>
                  </m:oMathPara>
                </a14:m>
                <a:endParaRPr lang="en-US" sz="2800" dirty="0"/>
              </a:p>
            </p:txBody>
          </p:sp>
        </mc:Choice>
        <mc:Fallback xmlns="">
          <p:sp>
            <p:nvSpPr>
              <p:cNvPr id="22" name="TextBox 21">
                <a:extLst>
                  <a:ext uri="{FF2B5EF4-FFF2-40B4-BE49-F238E27FC236}">
                    <a16:creationId xmlns:a16="http://schemas.microsoft.com/office/drawing/2014/main" id="{4B262B62-1E7C-4A23-AEC8-CBA26A84D26C}"/>
                  </a:ext>
                </a:extLst>
              </p:cNvPr>
              <p:cNvSpPr txBox="1">
                <a:spLocks noRot="1" noChangeAspect="1" noMove="1" noResize="1" noEditPoints="1" noAdjustHandles="1" noChangeArrowheads="1" noChangeShapeType="1" noTextEdit="1"/>
              </p:cNvSpPr>
              <p:nvPr/>
            </p:nvSpPr>
            <p:spPr>
              <a:xfrm>
                <a:off x="5214189" y="3516146"/>
                <a:ext cx="1561774" cy="8180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7028EF7-9941-4F06-95F8-3167AA74B5E1}"/>
                  </a:ext>
                </a:extLst>
              </p:cNvPr>
              <p:cNvSpPr txBox="1"/>
              <p:nvPr/>
            </p:nvSpPr>
            <p:spPr>
              <a:xfrm>
                <a:off x="664523" y="5018931"/>
                <a:ext cx="8197437" cy="369332"/>
              </a:xfrm>
              <a:prstGeom prst="rect">
                <a:avLst/>
              </a:prstGeom>
              <a:noFill/>
            </p:spPr>
            <p:txBody>
              <a:bodyPr wrap="none" rtlCol="0">
                <a:spAutoFit/>
              </a:bodyPr>
              <a:lstStyle/>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𝑘</m:t>
                        </m:r>
                      </m:e>
                      <m:sub>
                        <m:r>
                          <a:rPr lang="en-GB" i="1">
                            <a:latin typeface="Cambria Math" panose="02040503050406030204" pitchFamily="18" charset="0"/>
                          </a:rPr>
                          <m:t>𝑚𝑎𝑥</m:t>
                        </m:r>
                      </m:sub>
                    </m:sSub>
                  </m:oMath>
                </a14:m>
                <a:r>
                  <a:rPr lang="en-US" dirty="0"/>
                  <a:t> is the maximum interference order between the waves which come from all the slits</a:t>
                </a:r>
              </a:p>
            </p:txBody>
          </p:sp>
        </mc:Choice>
        <mc:Fallback xmlns="">
          <p:sp>
            <p:nvSpPr>
              <p:cNvPr id="23" name="TextBox 22">
                <a:extLst>
                  <a:ext uri="{FF2B5EF4-FFF2-40B4-BE49-F238E27FC236}">
                    <a16:creationId xmlns:a16="http://schemas.microsoft.com/office/drawing/2014/main" id="{E7028EF7-9941-4F06-95F8-3167AA74B5E1}"/>
                  </a:ext>
                </a:extLst>
              </p:cNvPr>
              <p:cNvSpPr txBox="1">
                <a:spLocks noRot="1" noChangeAspect="1" noMove="1" noResize="1" noEditPoints="1" noAdjustHandles="1" noChangeArrowheads="1" noChangeShapeType="1" noTextEdit="1"/>
              </p:cNvSpPr>
              <p:nvPr/>
            </p:nvSpPr>
            <p:spPr>
              <a:xfrm>
                <a:off x="664523" y="5018931"/>
                <a:ext cx="8197437" cy="369332"/>
              </a:xfrm>
              <a:prstGeom prst="rect">
                <a:avLst/>
              </a:prstGeom>
              <a:blipFill>
                <a:blip r:embed="rId10"/>
                <a:stretch>
                  <a:fillRect t="-8197" r="-3346" b="-24590"/>
                </a:stretch>
              </a:blipFill>
            </p:spPr>
            <p:txBody>
              <a:bodyPr/>
              <a:lstStyle/>
              <a:p>
                <a:r>
                  <a:rPr lang="en-US">
                    <a:noFill/>
                  </a:rPr>
                  <a:t> </a:t>
                </a:r>
              </a:p>
            </p:txBody>
          </p:sp>
        </mc:Fallback>
      </mc:AlternateContent>
    </p:spTree>
    <p:extLst>
      <p:ext uri="{BB962C8B-B14F-4D97-AF65-F5344CB8AC3E}">
        <p14:creationId xmlns:p14="http://schemas.microsoft.com/office/powerpoint/2010/main" val="300523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P spid="10" grpId="0"/>
      <p:bldP spid="11" grpId="0" animBg="1"/>
      <p:bldP spid="12" grpId="0" animBg="1"/>
      <p:bldP spid="13" grpId="0"/>
      <p:bldP spid="14" grpId="0"/>
      <p:bldP spid="15" grpId="0"/>
      <p:bldP spid="16" grpId="0"/>
      <p:bldP spid="18" grpId="0" animBg="1"/>
      <p:bldP spid="19" grpId="0"/>
      <p:bldP spid="20" grpId="0" animBg="1"/>
      <p:bldP spid="22" grpId="0"/>
      <p:bldP spid="2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102</a:t>
            </a:fld>
            <a:endParaRPr lang="en-US" altLang="zh-CN"/>
          </a:p>
        </p:txBody>
      </p:sp>
      <p:sp>
        <p:nvSpPr>
          <p:cNvPr id="2" name="TextBox 1"/>
          <p:cNvSpPr txBox="1"/>
          <p:nvPr/>
        </p:nvSpPr>
        <p:spPr>
          <a:xfrm>
            <a:off x="251520" y="2492896"/>
            <a:ext cx="9097683" cy="707886"/>
          </a:xfrm>
          <a:prstGeom prst="rect">
            <a:avLst/>
          </a:prstGeom>
          <a:noFill/>
        </p:spPr>
        <p:txBody>
          <a:bodyPr wrap="none" rtlCol="0">
            <a:spAutoFit/>
          </a:bodyPr>
          <a:lstStyle/>
          <a:p>
            <a:r>
              <a:rPr lang="en-GB" sz="4000" dirty="0"/>
              <a:t>4. </a:t>
            </a:r>
            <a:r>
              <a:rPr lang="en-GB" sz="4000" dirty="0" err="1"/>
              <a:t>Fraunhofer</a:t>
            </a:r>
            <a:r>
              <a:rPr lang="en-GB" sz="4000" dirty="0"/>
              <a:t> diffraction by a circular hole </a:t>
            </a:r>
            <a:endParaRPr lang="en-US" sz="4000" dirty="0"/>
          </a:p>
        </p:txBody>
      </p:sp>
    </p:spTree>
    <p:extLst>
      <p:ext uri="{BB962C8B-B14F-4D97-AF65-F5344CB8AC3E}">
        <p14:creationId xmlns:p14="http://schemas.microsoft.com/office/powerpoint/2010/main" val="10898131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a:xfrm>
            <a:off x="1324668" y="1813466"/>
            <a:ext cx="7632848" cy="318271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103</a:t>
            </a:fld>
            <a:endParaRPr lang="en-US" altLang="zh-CN"/>
          </a:p>
        </p:txBody>
      </p:sp>
      <p:sp>
        <p:nvSpPr>
          <p:cNvPr id="5" name="Rectangle: Rounded Corners 47">
            <a:extLst>
              <a:ext uri="{FF2B5EF4-FFF2-40B4-BE49-F238E27FC236}">
                <a16:creationId xmlns:a16="http://schemas.microsoft.com/office/drawing/2014/main" id="{E04441AD-BAE4-4B1B-8B7E-A8CA057F9D35}"/>
              </a:ext>
            </a:extLst>
          </p:cNvPr>
          <p:cNvSpPr/>
          <p:nvPr/>
        </p:nvSpPr>
        <p:spPr bwMode="auto">
          <a:xfrm>
            <a:off x="6228184" y="5085083"/>
            <a:ext cx="2081558" cy="100821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6" name="Title 1">
            <a:extLst>
              <a:ext uri="{FF2B5EF4-FFF2-40B4-BE49-F238E27FC236}">
                <a16:creationId xmlns:a16="http://schemas.microsoft.com/office/drawing/2014/main" id="{BD16014E-28C3-4E34-BA98-4032A0A60357}"/>
              </a:ext>
            </a:extLst>
          </p:cNvPr>
          <p:cNvSpPr>
            <a:spLocks noGrp="1"/>
          </p:cNvSpPr>
          <p:nvPr>
            <p:ph type="title"/>
          </p:nvPr>
        </p:nvSpPr>
        <p:spPr>
          <a:xfrm>
            <a:off x="927277" y="-75381"/>
            <a:ext cx="8229600" cy="1143000"/>
          </a:xfrm>
        </p:spPr>
        <p:txBody>
          <a:bodyPr/>
          <a:lstStyle/>
          <a:p>
            <a:r>
              <a:rPr lang="en-GB" sz="4000" dirty="0"/>
              <a:t>Fraunhofer diffraction by a circular hole</a:t>
            </a:r>
            <a:endParaRPr lang="en-US" sz="4000" dirty="0"/>
          </a:p>
        </p:txBody>
      </p:sp>
      <p:pic>
        <p:nvPicPr>
          <p:cNvPr id="7" name="Picture 2" descr="14">
            <a:extLst>
              <a:ext uri="{FF2B5EF4-FFF2-40B4-BE49-F238E27FC236}">
                <a16:creationId xmlns:a16="http://schemas.microsoft.com/office/drawing/2014/main" id="{D42FA734-8891-49F4-8FAC-CE90FF2A6978}"/>
              </a:ext>
            </a:extLst>
          </p:cNvPr>
          <p:cNvPicPr>
            <a:picLocks noChangeAspect="1" noChangeArrowheads="1"/>
          </p:cNvPicPr>
          <p:nvPr/>
        </p:nvPicPr>
        <p:blipFill>
          <a:blip r:embed="rId3">
            <a:clrChange>
              <a:clrFrom>
                <a:srgbClr val="326698"/>
              </a:clrFrom>
              <a:clrTo>
                <a:srgbClr val="326698">
                  <a:alpha val="0"/>
                </a:srgbClr>
              </a:clrTo>
            </a:clrChange>
            <a:extLst>
              <a:ext uri="{28A0092B-C50C-407E-A947-70E740481C1C}">
                <a14:useLocalDpi xmlns:a14="http://schemas.microsoft.com/office/drawing/2010/main" val="0"/>
              </a:ext>
            </a:extLst>
          </a:blip>
          <a:srcRect r="1720"/>
          <a:stretch>
            <a:fillRect/>
          </a:stretch>
        </p:blipFill>
        <p:spPr bwMode="auto">
          <a:xfrm>
            <a:off x="4494979" y="1971995"/>
            <a:ext cx="3168650"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rc 3">
            <a:extLst>
              <a:ext uri="{FF2B5EF4-FFF2-40B4-BE49-F238E27FC236}">
                <a16:creationId xmlns:a16="http://schemas.microsoft.com/office/drawing/2014/main" id="{838F7A8D-F83B-4595-AF71-31149935D4E0}"/>
              </a:ext>
            </a:extLst>
          </p:cNvPr>
          <p:cNvSpPr>
            <a:spLocks/>
          </p:cNvSpPr>
          <p:nvPr/>
        </p:nvSpPr>
        <p:spPr bwMode="auto">
          <a:xfrm>
            <a:off x="4825179" y="3732533"/>
            <a:ext cx="152400" cy="155575"/>
          </a:xfrm>
          <a:custGeom>
            <a:avLst/>
            <a:gdLst>
              <a:gd name="T0" fmla="*/ 5036679 w 21600"/>
              <a:gd name="T1" fmla="*/ 0 h 21999"/>
              <a:gd name="T2" fmla="*/ 7303502 w 21600"/>
              <a:gd name="T3" fmla="*/ 7780610 h 21999"/>
              <a:gd name="T4" fmla="*/ 0 w 21600"/>
              <a:gd name="T5" fmla="*/ 5713016 h 21999"/>
              <a:gd name="T6" fmla="*/ 0 60000 65536"/>
              <a:gd name="T7" fmla="*/ 0 60000 65536"/>
              <a:gd name="T8" fmla="*/ 0 60000 65536"/>
            </a:gdLst>
            <a:ahLst/>
            <a:cxnLst>
              <a:cxn ang="T6">
                <a:pos x="T0" y="T1"/>
              </a:cxn>
              <a:cxn ang="T7">
                <a:pos x="T2" y="T3"/>
              </a:cxn>
              <a:cxn ang="T8">
                <a:pos x="T4" y="T5"/>
              </a:cxn>
            </a:cxnLst>
            <a:rect l="0" t="0" r="r" b="b"/>
            <a:pathLst>
              <a:path w="21600" h="21999" fill="none" extrusionOk="0">
                <a:moveTo>
                  <a:pt x="14340" y="-1"/>
                </a:moveTo>
                <a:cubicBezTo>
                  <a:pt x="18957" y="4099"/>
                  <a:pt x="21600" y="9978"/>
                  <a:pt x="21600" y="16153"/>
                </a:cubicBezTo>
                <a:cubicBezTo>
                  <a:pt x="21600" y="18129"/>
                  <a:pt x="21328" y="20096"/>
                  <a:pt x="20793" y="21998"/>
                </a:cubicBezTo>
              </a:path>
              <a:path w="21600" h="21999" stroke="0" extrusionOk="0">
                <a:moveTo>
                  <a:pt x="14340" y="-1"/>
                </a:moveTo>
                <a:cubicBezTo>
                  <a:pt x="18957" y="4099"/>
                  <a:pt x="21600" y="9978"/>
                  <a:pt x="21600" y="16153"/>
                </a:cubicBezTo>
                <a:cubicBezTo>
                  <a:pt x="21600" y="18129"/>
                  <a:pt x="21328" y="20096"/>
                  <a:pt x="20793" y="21998"/>
                </a:cubicBezTo>
                <a:lnTo>
                  <a:pt x="0" y="16153"/>
                </a:lnTo>
                <a:lnTo>
                  <a:pt x="14340" y="-1"/>
                </a:lnTo>
                <a:close/>
              </a:path>
            </a:pathLst>
          </a:cu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pic>
        <p:nvPicPr>
          <p:cNvPr id="9" name="Picture 4" descr="f14">
            <a:extLst>
              <a:ext uri="{FF2B5EF4-FFF2-40B4-BE49-F238E27FC236}">
                <a16:creationId xmlns:a16="http://schemas.microsoft.com/office/drawing/2014/main" id="{A160B3BE-319E-49E1-A3A1-48F9C7EAF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3667" y="3189608"/>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
            <a:extLst>
              <a:ext uri="{FF2B5EF4-FFF2-40B4-BE49-F238E27FC236}">
                <a16:creationId xmlns:a16="http://schemas.microsoft.com/office/drawing/2014/main" id="{E31358CA-2D05-46F8-BF13-DCAFD8173778}"/>
              </a:ext>
            </a:extLst>
          </p:cNvPr>
          <p:cNvSpPr>
            <a:spLocks noChangeArrowheads="1"/>
          </p:cNvSpPr>
          <p:nvPr/>
        </p:nvSpPr>
        <p:spPr bwMode="auto">
          <a:xfrm>
            <a:off x="2351854" y="4616770"/>
            <a:ext cx="1223963"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zh-CN" altLang="en-US" sz="2000">
                <a:latin typeface="楷体_GB2312" pitchFamily="49" charset="-122"/>
                <a:ea typeface="楷体_GB2312" pitchFamily="49" charset="-122"/>
              </a:rPr>
              <a:t>孔径为</a:t>
            </a:r>
            <a:r>
              <a:rPr kumimoji="1" lang="en-US" altLang="zh-CN" sz="2000" i="1">
                <a:solidFill>
                  <a:srgbClr val="66FFFF"/>
                </a:solidFill>
                <a:latin typeface="Times New Roman" panose="02020603050405020304" pitchFamily="18" charset="0"/>
              </a:rPr>
              <a:t>D</a:t>
            </a:r>
            <a:endParaRPr kumimoji="1" lang="en-US" altLang="zh-CN" sz="2000">
              <a:solidFill>
                <a:srgbClr val="66FFFF"/>
              </a:solidFill>
              <a:latin typeface="Times New Roman" panose="02020603050405020304" pitchFamily="18" charset="0"/>
            </a:endParaRPr>
          </a:p>
        </p:txBody>
      </p:sp>
      <p:sp>
        <p:nvSpPr>
          <p:cNvPr id="11" name="Rectangle 8">
            <a:extLst>
              <a:ext uri="{FF2B5EF4-FFF2-40B4-BE49-F238E27FC236}">
                <a16:creationId xmlns:a16="http://schemas.microsoft.com/office/drawing/2014/main" id="{086962DA-BE02-40BA-ADA8-FDEDCE6090A4}"/>
              </a:ext>
            </a:extLst>
          </p:cNvPr>
          <p:cNvSpPr>
            <a:spLocks noChangeArrowheads="1"/>
          </p:cNvSpPr>
          <p:nvPr/>
        </p:nvSpPr>
        <p:spPr bwMode="auto">
          <a:xfrm>
            <a:off x="2443929" y="2918145"/>
            <a:ext cx="952500"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zh-CN" altLang="en-US" sz="2000">
                <a:latin typeface="楷体_GB2312" pitchFamily="49" charset="-122"/>
                <a:ea typeface="楷体_GB2312" pitchFamily="49" charset="-122"/>
              </a:rPr>
              <a:t>衍射屏</a:t>
            </a:r>
          </a:p>
        </p:txBody>
      </p:sp>
      <p:sp>
        <p:nvSpPr>
          <p:cNvPr id="12" name="Line 10">
            <a:extLst>
              <a:ext uri="{FF2B5EF4-FFF2-40B4-BE49-F238E27FC236}">
                <a16:creationId xmlns:a16="http://schemas.microsoft.com/office/drawing/2014/main" id="{91226B1E-5BFE-48C0-9C73-87C526DE616B}"/>
              </a:ext>
            </a:extLst>
          </p:cNvPr>
          <p:cNvSpPr>
            <a:spLocks noChangeShapeType="1"/>
          </p:cNvSpPr>
          <p:nvPr/>
        </p:nvSpPr>
        <p:spPr bwMode="auto">
          <a:xfrm>
            <a:off x="3799654" y="4742183"/>
            <a:ext cx="0" cy="139700"/>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1">
            <a:extLst>
              <a:ext uri="{FF2B5EF4-FFF2-40B4-BE49-F238E27FC236}">
                <a16:creationId xmlns:a16="http://schemas.microsoft.com/office/drawing/2014/main" id="{E6B9A6C2-1115-4432-B8AA-EE9D075FABD7}"/>
              </a:ext>
            </a:extLst>
          </p:cNvPr>
          <p:cNvSpPr>
            <a:spLocks noChangeShapeType="1"/>
          </p:cNvSpPr>
          <p:nvPr/>
        </p:nvSpPr>
        <p:spPr bwMode="auto">
          <a:xfrm>
            <a:off x="6130104" y="4621533"/>
            <a:ext cx="0" cy="330200"/>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2">
            <a:extLst>
              <a:ext uri="{FF2B5EF4-FFF2-40B4-BE49-F238E27FC236}">
                <a16:creationId xmlns:a16="http://schemas.microsoft.com/office/drawing/2014/main" id="{5D4FC923-772C-4AA6-94C1-D41944D2E34D}"/>
              </a:ext>
            </a:extLst>
          </p:cNvPr>
          <p:cNvSpPr>
            <a:spLocks noChangeShapeType="1"/>
          </p:cNvSpPr>
          <p:nvPr/>
        </p:nvSpPr>
        <p:spPr bwMode="auto">
          <a:xfrm>
            <a:off x="5141092" y="4804095"/>
            <a:ext cx="974725"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Rectangle 17">
            <a:extLst>
              <a:ext uri="{FF2B5EF4-FFF2-40B4-BE49-F238E27FC236}">
                <a16:creationId xmlns:a16="http://schemas.microsoft.com/office/drawing/2014/main" id="{81F2B6E4-7168-4824-8DF2-C5F7D4C21CCE}"/>
              </a:ext>
            </a:extLst>
          </p:cNvPr>
          <p:cNvSpPr>
            <a:spLocks noChangeArrowheads="1"/>
          </p:cNvSpPr>
          <p:nvPr/>
        </p:nvSpPr>
        <p:spPr bwMode="auto">
          <a:xfrm>
            <a:off x="6557142" y="2600645"/>
            <a:ext cx="17526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zh-CN" altLang="en-US" sz="2000">
                <a:latin typeface="楷体_GB2312" pitchFamily="49" charset="-122"/>
                <a:ea typeface="楷体_GB2312" pitchFamily="49" charset="-122"/>
              </a:rPr>
              <a:t>相对光强曲线</a:t>
            </a:r>
            <a:endParaRPr kumimoji="1" lang="zh-CN" altLang="en-US" sz="2000" b="0">
              <a:latin typeface="楷体_GB2312" pitchFamily="49" charset="-122"/>
              <a:ea typeface="楷体_GB2312" pitchFamily="49" charset="-122"/>
            </a:endParaRPr>
          </a:p>
        </p:txBody>
      </p:sp>
      <p:sp>
        <p:nvSpPr>
          <p:cNvPr id="17" name="AutoShape 18">
            <a:extLst>
              <a:ext uri="{FF2B5EF4-FFF2-40B4-BE49-F238E27FC236}">
                <a16:creationId xmlns:a16="http://schemas.microsoft.com/office/drawing/2014/main" id="{29D77911-E719-4370-85F1-CC4284D4709B}"/>
              </a:ext>
            </a:extLst>
          </p:cNvPr>
          <p:cNvSpPr>
            <a:spLocks noChangeArrowheads="1"/>
          </p:cNvSpPr>
          <p:nvPr/>
        </p:nvSpPr>
        <p:spPr bwMode="auto">
          <a:xfrm rot="16226291">
            <a:off x="2140717" y="3670620"/>
            <a:ext cx="1447800" cy="536575"/>
          </a:xfrm>
          <a:prstGeom prst="parallelogram">
            <a:avLst>
              <a:gd name="adj" fmla="val 67456"/>
            </a:avLst>
          </a:prstGeom>
          <a:solidFill>
            <a:srgbClr val="99CCFF">
              <a:alpha val="50195"/>
            </a:srgbClr>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19">
            <a:extLst>
              <a:ext uri="{FF2B5EF4-FFF2-40B4-BE49-F238E27FC236}">
                <a16:creationId xmlns:a16="http://schemas.microsoft.com/office/drawing/2014/main" id="{4ED89891-5ED3-4AF2-B868-BE29E29363A3}"/>
              </a:ext>
            </a:extLst>
          </p:cNvPr>
          <p:cNvSpPr>
            <a:spLocks noChangeArrowheads="1"/>
          </p:cNvSpPr>
          <p:nvPr/>
        </p:nvSpPr>
        <p:spPr bwMode="auto">
          <a:xfrm>
            <a:off x="2748729" y="3851595"/>
            <a:ext cx="152400" cy="152400"/>
          </a:xfrm>
          <a:prstGeom prst="ellipse">
            <a:avLst/>
          </a:prstGeom>
          <a:solidFill>
            <a:srgbClr val="336699"/>
          </a:solidFill>
          <a:ln w="9525">
            <a:solidFill>
              <a:srgbClr val="33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Line 20">
            <a:extLst>
              <a:ext uri="{FF2B5EF4-FFF2-40B4-BE49-F238E27FC236}">
                <a16:creationId xmlns:a16="http://schemas.microsoft.com/office/drawing/2014/main" id="{CDE18881-D016-4680-B14C-6A67FBC532F8}"/>
              </a:ext>
            </a:extLst>
          </p:cNvPr>
          <p:cNvSpPr>
            <a:spLocks noChangeShapeType="1"/>
          </p:cNvSpPr>
          <p:nvPr/>
        </p:nvSpPr>
        <p:spPr bwMode="auto">
          <a:xfrm>
            <a:off x="3171004" y="3908745"/>
            <a:ext cx="584200" cy="0"/>
          </a:xfrm>
          <a:prstGeom prst="line">
            <a:avLst/>
          </a:prstGeom>
          <a:noFill/>
          <a:ln w="19050">
            <a:solidFill>
              <a:srgbClr val="00FF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21">
            <a:extLst>
              <a:ext uri="{FF2B5EF4-FFF2-40B4-BE49-F238E27FC236}">
                <a16:creationId xmlns:a16="http://schemas.microsoft.com/office/drawing/2014/main" id="{748C8FF5-ACE5-4C48-A810-9537FA17A456}"/>
              </a:ext>
            </a:extLst>
          </p:cNvPr>
          <p:cNvSpPr>
            <a:spLocks noChangeShapeType="1"/>
          </p:cNvSpPr>
          <p:nvPr/>
        </p:nvSpPr>
        <p:spPr bwMode="auto">
          <a:xfrm>
            <a:off x="6455542" y="3081658"/>
            <a:ext cx="0" cy="1050925"/>
          </a:xfrm>
          <a:prstGeom prst="line">
            <a:avLst/>
          </a:prstGeom>
          <a:noFill/>
          <a:ln w="19050">
            <a:solidFill>
              <a:schemeClr val="bg1"/>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Line 22">
            <a:extLst>
              <a:ext uri="{FF2B5EF4-FFF2-40B4-BE49-F238E27FC236}">
                <a16:creationId xmlns:a16="http://schemas.microsoft.com/office/drawing/2014/main" id="{7FD462C4-380D-41CF-803A-CAFAD865EDF3}"/>
              </a:ext>
            </a:extLst>
          </p:cNvPr>
          <p:cNvSpPr>
            <a:spLocks noChangeShapeType="1"/>
          </p:cNvSpPr>
          <p:nvPr/>
        </p:nvSpPr>
        <p:spPr bwMode="auto">
          <a:xfrm>
            <a:off x="5787204" y="3094358"/>
            <a:ext cx="0" cy="1090612"/>
          </a:xfrm>
          <a:prstGeom prst="line">
            <a:avLst/>
          </a:prstGeom>
          <a:noFill/>
          <a:ln w="19050">
            <a:solidFill>
              <a:schemeClr val="bg1"/>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22" name="Object 23">
            <a:extLst>
              <a:ext uri="{FF2B5EF4-FFF2-40B4-BE49-F238E27FC236}">
                <a16:creationId xmlns:a16="http://schemas.microsoft.com/office/drawing/2014/main" id="{2CD7C286-2A39-4906-ACB5-A045FCE0CC97}"/>
              </a:ext>
            </a:extLst>
          </p:cNvPr>
          <p:cNvGraphicFramePr>
            <a:graphicFrameLocks/>
          </p:cNvGraphicFramePr>
          <p:nvPr/>
        </p:nvGraphicFramePr>
        <p:xfrm>
          <a:off x="5087117" y="3626170"/>
          <a:ext cx="244475" cy="298450"/>
        </p:xfrm>
        <a:graphic>
          <a:graphicData uri="http://schemas.openxmlformats.org/presentationml/2006/ole">
            <mc:AlternateContent xmlns:mc="http://schemas.openxmlformats.org/markup-compatibility/2006">
              <mc:Choice xmlns:v="urn:schemas-microsoft-com:vml" Requires="v">
                <p:oleObj spid="_x0000_s47106" name="公式" r:id="rId5" imgW="323805" imgH="400010" progId="Equation.3">
                  <p:embed/>
                </p:oleObj>
              </mc:Choice>
              <mc:Fallback>
                <p:oleObj name="公式" r:id="rId5" imgW="323805" imgH="400010" progId="Equation.3">
                  <p:embed/>
                  <p:pic>
                    <p:nvPicPr>
                      <p:cNvPr id="22" name="Object 23">
                        <a:extLst>
                          <a:ext uri="{FF2B5EF4-FFF2-40B4-BE49-F238E27FC236}">
                            <a16:creationId xmlns:a16="http://schemas.microsoft.com/office/drawing/2014/main" id="{2CD7C286-2A39-4906-ACB5-A045FCE0CC9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117" y="3626170"/>
                        <a:ext cx="244475"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24">
            <a:extLst>
              <a:ext uri="{FF2B5EF4-FFF2-40B4-BE49-F238E27FC236}">
                <a16:creationId xmlns:a16="http://schemas.microsoft.com/office/drawing/2014/main" id="{9A634ACA-7979-44E8-A7F9-82B041848835}"/>
              </a:ext>
            </a:extLst>
          </p:cNvPr>
          <p:cNvSpPr>
            <a:spLocks noChangeShapeType="1"/>
          </p:cNvSpPr>
          <p:nvPr/>
        </p:nvSpPr>
        <p:spPr bwMode="auto">
          <a:xfrm flipV="1">
            <a:off x="3786954" y="3524570"/>
            <a:ext cx="2344738" cy="381000"/>
          </a:xfrm>
          <a:prstGeom prst="line">
            <a:avLst/>
          </a:prstGeom>
          <a:noFill/>
          <a:ln w="1905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4" name="Line 25">
            <a:extLst>
              <a:ext uri="{FF2B5EF4-FFF2-40B4-BE49-F238E27FC236}">
                <a16:creationId xmlns:a16="http://schemas.microsoft.com/office/drawing/2014/main" id="{EDA1A473-1D8B-4BF4-9D13-C634F2BCFB3E}"/>
              </a:ext>
            </a:extLst>
          </p:cNvPr>
          <p:cNvSpPr>
            <a:spLocks noChangeShapeType="1"/>
          </p:cNvSpPr>
          <p:nvPr/>
        </p:nvSpPr>
        <p:spPr bwMode="auto">
          <a:xfrm flipV="1">
            <a:off x="3720279" y="3880170"/>
            <a:ext cx="2409825" cy="28575"/>
          </a:xfrm>
          <a:prstGeom prst="line">
            <a:avLst/>
          </a:prstGeom>
          <a:noFill/>
          <a:ln w="1905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aphicFrame>
        <p:nvGraphicFramePr>
          <p:cNvPr id="25" name="Object 26">
            <a:extLst>
              <a:ext uri="{FF2B5EF4-FFF2-40B4-BE49-F238E27FC236}">
                <a16:creationId xmlns:a16="http://schemas.microsoft.com/office/drawing/2014/main" id="{49CEFE75-86DD-43F6-AC19-B9767A9C0699}"/>
              </a:ext>
            </a:extLst>
          </p:cNvPr>
          <p:cNvGraphicFramePr>
            <a:graphicFrameLocks noChangeAspect="1"/>
          </p:cNvGraphicFramePr>
          <p:nvPr/>
        </p:nvGraphicFramePr>
        <p:xfrm>
          <a:off x="3769492" y="2813370"/>
          <a:ext cx="201612" cy="233363"/>
        </p:xfrm>
        <a:graphic>
          <a:graphicData uri="http://schemas.openxmlformats.org/presentationml/2006/ole">
            <mc:AlternateContent xmlns:mc="http://schemas.openxmlformats.org/markup-compatibility/2006">
              <mc:Choice xmlns:v="urn:schemas-microsoft-com:vml" Requires="v">
                <p:oleObj spid="_x0000_s47107" name="公式" r:id="rId7" imgW="228643" imgH="266815" progId="Equation.3">
                  <p:embed/>
                </p:oleObj>
              </mc:Choice>
              <mc:Fallback>
                <p:oleObj name="公式" r:id="rId7" imgW="228643" imgH="266815" progId="Equation.3">
                  <p:embed/>
                  <p:pic>
                    <p:nvPicPr>
                      <p:cNvPr id="25" name="Object 26">
                        <a:extLst>
                          <a:ext uri="{FF2B5EF4-FFF2-40B4-BE49-F238E27FC236}">
                            <a16:creationId xmlns:a16="http://schemas.microsoft.com/office/drawing/2014/main" id="{49CEFE75-86DD-43F6-AC19-B9767A9C06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9492" y="2813370"/>
                        <a:ext cx="201612"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27">
            <a:extLst>
              <a:ext uri="{FF2B5EF4-FFF2-40B4-BE49-F238E27FC236}">
                <a16:creationId xmlns:a16="http://schemas.microsoft.com/office/drawing/2014/main" id="{7A9AB708-BCC5-480C-AA4F-A28CF7F9FEC0}"/>
              </a:ext>
            </a:extLst>
          </p:cNvPr>
          <p:cNvGrpSpPr>
            <a:grpSpLocks/>
          </p:cNvGrpSpPr>
          <p:nvPr/>
        </p:nvGrpSpPr>
        <p:grpSpPr bwMode="auto">
          <a:xfrm>
            <a:off x="2189929" y="3648395"/>
            <a:ext cx="635000" cy="508000"/>
            <a:chOff x="0" y="113"/>
            <a:chExt cx="20000" cy="19774"/>
          </a:xfrm>
        </p:grpSpPr>
        <p:sp>
          <p:nvSpPr>
            <p:cNvPr id="27" name="Line 28">
              <a:extLst>
                <a:ext uri="{FF2B5EF4-FFF2-40B4-BE49-F238E27FC236}">
                  <a16:creationId xmlns:a16="http://schemas.microsoft.com/office/drawing/2014/main" id="{70C08230-124F-4986-BAC0-39F1DCABA300}"/>
                </a:ext>
              </a:extLst>
            </p:cNvPr>
            <p:cNvSpPr>
              <a:spLocks noChangeShapeType="1"/>
            </p:cNvSpPr>
            <p:nvPr/>
          </p:nvSpPr>
          <p:spPr bwMode="auto">
            <a:xfrm>
              <a:off x="0" y="10003"/>
              <a:ext cx="20000" cy="27"/>
            </a:xfrm>
            <a:prstGeom prst="line">
              <a:avLst/>
            </a:prstGeom>
            <a:noFill/>
            <a:ln w="19050">
              <a:solidFill>
                <a:srgbClr val="00FF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Line 29">
              <a:extLst>
                <a:ext uri="{FF2B5EF4-FFF2-40B4-BE49-F238E27FC236}">
                  <a16:creationId xmlns:a16="http://schemas.microsoft.com/office/drawing/2014/main" id="{0A7E6C0A-F36A-4629-80FF-B891DEF7E61B}"/>
                </a:ext>
              </a:extLst>
            </p:cNvPr>
            <p:cNvSpPr>
              <a:spLocks noChangeShapeType="1"/>
            </p:cNvSpPr>
            <p:nvPr/>
          </p:nvSpPr>
          <p:spPr bwMode="auto">
            <a:xfrm>
              <a:off x="0" y="19864"/>
              <a:ext cx="20000" cy="23"/>
            </a:xfrm>
            <a:prstGeom prst="line">
              <a:avLst/>
            </a:prstGeom>
            <a:noFill/>
            <a:ln w="19050">
              <a:solidFill>
                <a:srgbClr val="00FF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 name="Line 30">
              <a:extLst>
                <a:ext uri="{FF2B5EF4-FFF2-40B4-BE49-F238E27FC236}">
                  <a16:creationId xmlns:a16="http://schemas.microsoft.com/office/drawing/2014/main" id="{EDA51042-3F86-4F3C-9AE8-6D7D44861340}"/>
                </a:ext>
              </a:extLst>
            </p:cNvPr>
            <p:cNvSpPr>
              <a:spLocks noChangeShapeType="1"/>
            </p:cNvSpPr>
            <p:nvPr/>
          </p:nvSpPr>
          <p:spPr bwMode="auto">
            <a:xfrm>
              <a:off x="0" y="113"/>
              <a:ext cx="20000" cy="29"/>
            </a:xfrm>
            <a:prstGeom prst="line">
              <a:avLst/>
            </a:prstGeom>
            <a:noFill/>
            <a:ln w="19050">
              <a:solidFill>
                <a:srgbClr val="00FF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aphicFrame>
        <p:nvGraphicFramePr>
          <p:cNvPr id="30" name="Object 31">
            <a:extLst>
              <a:ext uri="{FF2B5EF4-FFF2-40B4-BE49-F238E27FC236}">
                <a16:creationId xmlns:a16="http://schemas.microsoft.com/office/drawing/2014/main" id="{7407CCE1-9FCF-4126-B6F1-839EE843C85A}"/>
              </a:ext>
            </a:extLst>
          </p:cNvPr>
          <p:cNvGraphicFramePr>
            <a:graphicFrameLocks noChangeAspect="1"/>
          </p:cNvGraphicFramePr>
          <p:nvPr/>
        </p:nvGraphicFramePr>
        <p:xfrm>
          <a:off x="2194692" y="3249933"/>
          <a:ext cx="201612" cy="254000"/>
        </p:xfrm>
        <a:graphic>
          <a:graphicData uri="http://schemas.openxmlformats.org/presentationml/2006/ole">
            <mc:AlternateContent xmlns:mc="http://schemas.openxmlformats.org/markup-compatibility/2006">
              <mc:Choice xmlns:v="urn:schemas-microsoft-com:vml" Requires="v">
                <p:oleObj spid="_x0000_s47108" name="公式" r:id="rId9" imgW="228643" imgH="285842" progId="Equation.3">
                  <p:embed/>
                </p:oleObj>
              </mc:Choice>
              <mc:Fallback>
                <p:oleObj name="公式" r:id="rId9" imgW="228643" imgH="285842" progId="Equation.3">
                  <p:embed/>
                  <p:pic>
                    <p:nvPicPr>
                      <p:cNvPr id="30" name="Object 31">
                        <a:extLst>
                          <a:ext uri="{FF2B5EF4-FFF2-40B4-BE49-F238E27FC236}">
                            <a16:creationId xmlns:a16="http://schemas.microsoft.com/office/drawing/2014/main" id="{7407CCE1-9FCF-4126-B6F1-839EE843C8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4692" y="3249933"/>
                        <a:ext cx="201612"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32">
            <a:extLst>
              <a:ext uri="{FF2B5EF4-FFF2-40B4-BE49-F238E27FC236}">
                <a16:creationId xmlns:a16="http://schemas.microsoft.com/office/drawing/2014/main" id="{C89C505F-FD79-4A3E-99D5-AE0450695776}"/>
              </a:ext>
            </a:extLst>
          </p:cNvPr>
          <p:cNvSpPr>
            <a:spLocks noChangeShapeType="1"/>
          </p:cNvSpPr>
          <p:nvPr/>
        </p:nvSpPr>
        <p:spPr bwMode="auto">
          <a:xfrm>
            <a:off x="3806004" y="4805683"/>
            <a:ext cx="1054100" cy="0"/>
          </a:xfrm>
          <a:prstGeom prst="line">
            <a:avLst/>
          </a:prstGeom>
          <a:noFill/>
          <a:ln w="9525">
            <a:solidFill>
              <a:schemeClr val="bg1"/>
            </a:solidFill>
            <a:round/>
            <a:headEnd type="triangle" w="med" len="me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32" name="Object 33">
            <a:extLst>
              <a:ext uri="{FF2B5EF4-FFF2-40B4-BE49-F238E27FC236}">
                <a16:creationId xmlns:a16="http://schemas.microsoft.com/office/drawing/2014/main" id="{BE4AE115-01A1-4676-8F74-7C0D49283043}"/>
              </a:ext>
            </a:extLst>
          </p:cNvPr>
          <p:cNvGraphicFramePr>
            <a:graphicFrameLocks noChangeAspect="1"/>
          </p:cNvGraphicFramePr>
          <p:nvPr/>
        </p:nvGraphicFramePr>
        <p:xfrm>
          <a:off x="4885504" y="4642170"/>
          <a:ext cx="249238" cy="354013"/>
        </p:xfrm>
        <a:graphic>
          <a:graphicData uri="http://schemas.openxmlformats.org/presentationml/2006/ole">
            <mc:AlternateContent xmlns:mc="http://schemas.openxmlformats.org/markup-compatibility/2006">
              <mc:Choice xmlns:v="urn:schemas-microsoft-com:vml" Requires="v">
                <p:oleObj spid="_x0000_s47109" name="公式" r:id="rId11" imgW="247591" imgH="361954" progId="Equation.3">
                  <p:embed/>
                </p:oleObj>
              </mc:Choice>
              <mc:Fallback>
                <p:oleObj name="公式" r:id="rId11" imgW="247591" imgH="361954" progId="Equation.3">
                  <p:embed/>
                  <p:pic>
                    <p:nvPicPr>
                      <p:cNvPr id="32" name="Object 33">
                        <a:extLst>
                          <a:ext uri="{FF2B5EF4-FFF2-40B4-BE49-F238E27FC236}">
                            <a16:creationId xmlns:a16="http://schemas.microsoft.com/office/drawing/2014/main" id="{BE4AE115-01A1-4676-8F74-7C0D492830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5504" y="4642170"/>
                        <a:ext cx="249238"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 name="Group 34">
            <a:extLst>
              <a:ext uri="{FF2B5EF4-FFF2-40B4-BE49-F238E27FC236}">
                <a16:creationId xmlns:a16="http://schemas.microsoft.com/office/drawing/2014/main" id="{959F2DF1-61CA-4033-85BF-E07F6C3EEBB8}"/>
              </a:ext>
            </a:extLst>
          </p:cNvPr>
          <p:cNvGrpSpPr>
            <a:grpSpLocks/>
          </p:cNvGrpSpPr>
          <p:nvPr/>
        </p:nvGrpSpPr>
        <p:grpSpPr bwMode="auto">
          <a:xfrm>
            <a:off x="3691704" y="3038795"/>
            <a:ext cx="215900" cy="1801813"/>
            <a:chOff x="3969" y="2432"/>
            <a:chExt cx="84" cy="1271"/>
          </a:xfrm>
        </p:grpSpPr>
        <p:sp>
          <p:nvSpPr>
            <p:cNvPr id="34" name="Freeform 35">
              <a:extLst>
                <a:ext uri="{FF2B5EF4-FFF2-40B4-BE49-F238E27FC236}">
                  <a16:creationId xmlns:a16="http://schemas.microsoft.com/office/drawing/2014/main" id="{964F94B9-7C4A-43DA-AA43-DE8093BDF61F}"/>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35" name="Freeform 36">
              <a:extLst>
                <a:ext uri="{FF2B5EF4-FFF2-40B4-BE49-F238E27FC236}">
                  <a16:creationId xmlns:a16="http://schemas.microsoft.com/office/drawing/2014/main" id="{795B3349-FDE2-46AA-9866-0EE1D81D4443}"/>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sp>
        <p:nvSpPr>
          <p:cNvPr id="36" name="Rectangle 46">
            <a:extLst>
              <a:ext uri="{FF2B5EF4-FFF2-40B4-BE49-F238E27FC236}">
                <a16:creationId xmlns:a16="http://schemas.microsoft.com/office/drawing/2014/main" id="{3288CBB8-82F5-4652-8F50-40C5E1D2CF9F}"/>
              </a:ext>
            </a:extLst>
          </p:cNvPr>
          <p:cNvSpPr>
            <a:spLocks noChangeArrowheads="1"/>
          </p:cNvSpPr>
          <p:nvPr/>
        </p:nvSpPr>
        <p:spPr bwMode="auto">
          <a:xfrm>
            <a:off x="1608904" y="5729608"/>
            <a:ext cx="295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zh-CN" altLang="en-US" dirty="0"/>
              <a:t>爱里斑的半角宽度为</a:t>
            </a:r>
          </a:p>
        </p:txBody>
      </p:sp>
      <p:sp>
        <p:nvSpPr>
          <p:cNvPr id="37" name="TextBox 2">
            <a:extLst>
              <a:ext uri="{FF2B5EF4-FFF2-40B4-BE49-F238E27FC236}">
                <a16:creationId xmlns:a16="http://schemas.microsoft.com/office/drawing/2014/main" id="{6A9E2F46-CCDD-48CE-A899-61F294601A6F}"/>
              </a:ext>
            </a:extLst>
          </p:cNvPr>
          <p:cNvSpPr txBox="1">
            <a:spLocks noChangeArrowheads="1"/>
          </p:cNvSpPr>
          <p:nvPr/>
        </p:nvSpPr>
        <p:spPr bwMode="auto">
          <a:xfrm>
            <a:off x="821504" y="278955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endParaRPr lang="en-US" altLang="en-US"/>
          </a:p>
        </p:txBody>
      </p:sp>
      <p:sp>
        <p:nvSpPr>
          <p:cNvPr id="38" name="TextBox 5">
            <a:extLst>
              <a:ext uri="{FF2B5EF4-FFF2-40B4-BE49-F238E27FC236}">
                <a16:creationId xmlns:a16="http://schemas.microsoft.com/office/drawing/2014/main" id="{BD15859B-1747-4604-AB43-98B78C12B8D0}"/>
              </a:ext>
            </a:extLst>
          </p:cNvPr>
          <p:cNvSpPr txBox="1">
            <a:spLocks noChangeArrowheads="1"/>
          </p:cNvSpPr>
          <p:nvPr/>
        </p:nvSpPr>
        <p:spPr bwMode="auto">
          <a:xfrm>
            <a:off x="1904108" y="5279179"/>
            <a:ext cx="44377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en-US" altLang="en-US" sz="1400" b="0" dirty="0">
                <a:solidFill>
                  <a:schemeClr val="tx1"/>
                </a:solidFill>
              </a:rPr>
              <a:t>The half-angle width of corresponding to the main spot (Airy disk) is </a:t>
            </a:r>
          </a:p>
        </p:txBody>
      </p:sp>
      <p:sp>
        <p:nvSpPr>
          <p:cNvPr id="39" name="TextBox 38">
            <a:extLst>
              <a:ext uri="{FF2B5EF4-FFF2-40B4-BE49-F238E27FC236}">
                <a16:creationId xmlns:a16="http://schemas.microsoft.com/office/drawing/2014/main" id="{055CCB7E-B7DE-4131-AAFA-B2AE283C771F}"/>
              </a:ext>
            </a:extLst>
          </p:cNvPr>
          <p:cNvSpPr txBox="1"/>
          <p:nvPr/>
        </p:nvSpPr>
        <p:spPr>
          <a:xfrm>
            <a:off x="562917" y="1352575"/>
            <a:ext cx="3666773" cy="369332"/>
          </a:xfrm>
          <a:prstGeom prst="rect">
            <a:avLst/>
          </a:prstGeom>
          <a:noFill/>
        </p:spPr>
        <p:txBody>
          <a:bodyPr wrap="none" rtlCol="0">
            <a:spAutoFit/>
          </a:bodyPr>
          <a:lstStyle/>
          <a:p>
            <a:r>
              <a:rPr lang="en-GB" dirty="0"/>
              <a:t>Fraunhofer diffraction by a single hole:</a:t>
            </a:r>
            <a:endParaRPr lang="en-US" dirty="0"/>
          </a:p>
        </p:txBody>
      </p:sp>
      <mc:AlternateContent xmlns:mc="http://schemas.openxmlformats.org/markup-compatibility/2006" xmlns:a14="http://schemas.microsoft.com/office/drawing/2010/main">
        <mc:Choice Requires="a14">
          <p:sp>
            <p:nvSpPr>
              <p:cNvPr id="42" name="TextBox 41"/>
              <p:cNvSpPr txBox="1"/>
              <p:nvPr/>
            </p:nvSpPr>
            <p:spPr>
              <a:xfrm>
                <a:off x="6455542" y="5317961"/>
                <a:ext cx="1303177" cy="542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𝜑</m:t>
                          </m:r>
                        </m:e>
                        <m:sub>
                          <m:r>
                            <a:rPr lang="en-GB" b="0" i="1" smtClean="0">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1.22</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𝜆</m:t>
                          </m:r>
                        </m:num>
                        <m:den>
                          <m:r>
                            <a:rPr lang="en-GB" b="0" i="1" smtClean="0">
                              <a:latin typeface="Cambria Math" panose="02040503050406030204" pitchFamily="18" charset="0"/>
                              <a:ea typeface="Cambria Math" panose="02040503050406030204" pitchFamily="18" charset="0"/>
                            </a:rPr>
                            <m:t>𝐷</m:t>
                          </m:r>
                        </m:den>
                      </m:f>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455542" y="5317961"/>
                <a:ext cx="1303177" cy="542456"/>
              </a:xfrm>
              <a:prstGeom prst="rect">
                <a:avLst/>
              </a:prstGeom>
              <a:blipFill>
                <a:blip r:embed="rId13"/>
                <a:stretch>
                  <a:fillRect/>
                </a:stretch>
              </a:blipFill>
            </p:spPr>
            <p:txBody>
              <a:bodyPr/>
              <a:lstStyle/>
              <a:p>
                <a:r>
                  <a:rPr lang="en-US">
                    <a:noFill/>
                  </a:rPr>
                  <a:t> </a:t>
                </a:r>
              </a:p>
            </p:txBody>
          </p:sp>
        </mc:Fallback>
      </mc:AlternateContent>
      <p:sp>
        <p:nvSpPr>
          <p:cNvPr id="43" name="TextBox 42"/>
          <p:cNvSpPr txBox="1"/>
          <p:nvPr/>
        </p:nvSpPr>
        <p:spPr>
          <a:xfrm>
            <a:off x="562917" y="6258997"/>
            <a:ext cx="8761611" cy="646331"/>
          </a:xfrm>
          <a:prstGeom prst="rect">
            <a:avLst/>
          </a:prstGeom>
          <a:noFill/>
        </p:spPr>
        <p:txBody>
          <a:bodyPr wrap="square" rtlCol="0">
            <a:spAutoFit/>
          </a:bodyPr>
          <a:lstStyle/>
          <a:p>
            <a:r>
              <a:rPr lang="en-GB" dirty="0">
                <a:solidFill>
                  <a:srgbClr val="FF0000"/>
                </a:solidFill>
              </a:rPr>
              <a:t>I just give you this result, without demonstrate because a bit too complicated, but please to remember it.</a:t>
            </a:r>
            <a:endParaRPr lang="en-US" dirty="0">
              <a:solidFill>
                <a:srgbClr val="FF0000"/>
              </a:solidFill>
            </a:endParaRPr>
          </a:p>
        </p:txBody>
      </p:sp>
    </p:spTree>
    <p:extLst>
      <p:ext uri="{BB962C8B-B14F-4D97-AF65-F5344CB8AC3E}">
        <p14:creationId xmlns:p14="http://schemas.microsoft.com/office/powerpoint/2010/main" val="142570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p:bldP spid="3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104</a:t>
            </a:fld>
            <a:endParaRPr lang="en-US" altLang="zh-CN"/>
          </a:p>
        </p:txBody>
      </p:sp>
      <p:sp>
        <p:nvSpPr>
          <p:cNvPr id="5" name="Title 1"/>
          <p:cNvSpPr>
            <a:spLocks noGrp="1"/>
          </p:cNvSpPr>
          <p:nvPr>
            <p:ph type="title"/>
          </p:nvPr>
        </p:nvSpPr>
        <p:spPr>
          <a:xfrm>
            <a:off x="971600" y="93104"/>
            <a:ext cx="7801493" cy="1143000"/>
          </a:xfrm>
        </p:spPr>
        <p:txBody>
          <a:bodyPr/>
          <a:lstStyle/>
          <a:p>
            <a:r>
              <a:rPr lang="en-US" sz="2400" dirty="0">
                <a:solidFill>
                  <a:schemeClr val="tx1"/>
                </a:solidFill>
              </a:rPr>
              <a:t>Limit of resolution of an optical instrument because of diffraction</a:t>
            </a:r>
          </a:p>
        </p:txBody>
      </p:sp>
      <p:pic>
        <p:nvPicPr>
          <p:cNvPr id="7" name="Picture 6"/>
          <p:cNvPicPr>
            <a:picLocks noChangeAspect="1"/>
          </p:cNvPicPr>
          <p:nvPr/>
        </p:nvPicPr>
        <p:blipFill>
          <a:blip r:embed="rId2"/>
          <a:stretch>
            <a:fillRect/>
          </a:stretch>
        </p:blipFill>
        <p:spPr>
          <a:xfrm>
            <a:off x="321456" y="2646202"/>
            <a:ext cx="5148064" cy="3570786"/>
          </a:xfrm>
          <a:prstGeom prst="rect">
            <a:avLst/>
          </a:prstGeom>
        </p:spPr>
      </p:pic>
      <p:sp>
        <p:nvSpPr>
          <p:cNvPr id="8" name="Oval 7"/>
          <p:cNvSpPr/>
          <p:nvPr/>
        </p:nvSpPr>
        <p:spPr>
          <a:xfrm>
            <a:off x="4644008" y="4293096"/>
            <a:ext cx="64807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5539455" y="4154596"/>
                <a:ext cx="3658053" cy="405496"/>
              </a:xfrm>
              <a:prstGeom prst="rect">
                <a:avLst/>
              </a:prstGeom>
              <a:noFill/>
            </p:spPr>
            <p:txBody>
              <a:bodyPr wrap="none" lIns="0" tIns="0" rIns="0" bIns="0" rtlCol="0">
                <a:spAutoFit/>
              </a:bodyPr>
              <a:lstStyle/>
              <a:p>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1.22</m:t>
                        </m:r>
                        <m:r>
                          <a:rPr lang="en-US" i="1">
                            <a:latin typeface="Cambria Math" panose="02040503050406030204" pitchFamily="18" charset="0"/>
                            <a:ea typeface="Cambria Math" panose="02040503050406030204" pitchFamily="18" charset="0"/>
                          </a:rPr>
                          <m:t>𝜆</m:t>
                        </m:r>
                        <m:r>
                          <m:rPr>
                            <m:nor/>
                          </m:rPr>
                          <a:rPr lang="en-US" dirty="0"/>
                          <m:t> </m:t>
                        </m:r>
                      </m:num>
                      <m:den>
                        <m:r>
                          <m:rPr>
                            <m:sty m:val="p"/>
                          </m:rPr>
                          <a:rPr lang="el-GR" b="0" i="1" smtClean="0">
                            <a:latin typeface="Cambria Math" panose="02040503050406030204" pitchFamily="18" charset="0"/>
                            <a:ea typeface="Cambria Math" panose="02040503050406030204" pitchFamily="18" charset="0"/>
                          </a:rPr>
                          <m:t>Δ</m:t>
                        </m:r>
                      </m:den>
                    </m:f>
                  </m:oMath>
                </a14:m>
                <a:r>
                  <a:rPr lang="en-US" dirty="0"/>
                  <a:t>: resolution limit of the instrument</a:t>
                </a:r>
              </a:p>
            </p:txBody>
          </p:sp>
        </mc:Choice>
        <mc:Fallback xmlns="">
          <p:sp>
            <p:nvSpPr>
              <p:cNvPr id="9" name="TextBox 8"/>
              <p:cNvSpPr txBox="1">
                <a:spLocks noRot="1" noChangeAspect="1" noMove="1" noResize="1" noEditPoints="1" noAdjustHandles="1" noChangeArrowheads="1" noChangeShapeType="1" noTextEdit="1"/>
              </p:cNvSpPr>
              <p:nvPr/>
            </p:nvSpPr>
            <p:spPr>
              <a:xfrm>
                <a:off x="5539455" y="4154596"/>
                <a:ext cx="3658053" cy="405496"/>
              </a:xfrm>
              <a:prstGeom prst="rect">
                <a:avLst/>
              </a:prstGeom>
              <a:blipFill>
                <a:blip r:embed="rId3"/>
                <a:stretch>
                  <a:fillRect l="-1667" t="-3030" r="-3500" b="-19697"/>
                </a:stretch>
              </a:blipFill>
            </p:spPr>
            <p:txBody>
              <a:bodyPr/>
              <a:lstStyle/>
              <a:p>
                <a:r>
                  <a:rPr lang="en-US">
                    <a:noFill/>
                  </a:rPr>
                  <a:t> </a:t>
                </a:r>
              </a:p>
            </p:txBody>
          </p:sp>
        </mc:Fallback>
      </mc:AlternateContent>
      <p:sp>
        <p:nvSpPr>
          <p:cNvPr id="10" name="Content Placeholder 2"/>
          <p:cNvSpPr>
            <a:spLocks noGrp="1"/>
          </p:cNvSpPr>
          <p:nvPr>
            <p:ph idx="1"/>
          </p:nvPr>
        </p:nvSpPr>
        <p:spPr>
          <a:xfrm>
            <a:off x="251520" y="980728"/>
            <a:ext cx="8229600" cy="4525963"/>
          </a:xfrm>
        </p:spPr>
        <p:txBody>
          <a:bodyPr/>
          <a:lstStyle/>
          <a:p>
            <a:r>
              <a:rPr lang="en-US" sz="2400" dirty="0"/>
              <a:t>The Airy disk appears in optical instrument because of their aperture. The resolution of the optical instruments is limited by the diffraction phenomenon (see Rayleigh criterion).</a:t>
            </a:r>
          </a:p>
        </p:txBody>
      </p:sp>
      <p:cxnSp>
        <p:nvCxnSpPr>
          <p:cNvPr id="11" name="Straight Arrow Connector 10"/>
          <p:cNvCxnSpPr/>
          <p:nvPr/>
        </p:nvCxnSpPr>
        <p:spPr>
          <a:xfrm flipH="1" flipV="1">
            <a:off x="5868144" y="4582434"/>
            <a:ext cx="360040"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95574" y="4882181"/>
            <a:ext cx="1944216" cy="923330"/>
          </a:xfrm>
          <a:prstGeom prst="rect">
            <a:avLst/>
          </a:prstGeom>
          <a:noFill/>
        </p:spPr>
        <p:txBody>
          <a:bodyPr wrap="square" rtlCol="0">
            <a:spAutoFit/>
          </a:bodyPr>
          <a:lstStyle/>
          <a:p>
            <a:r>
              <a:rPr lang="en-US" dirty="0"/>
              <a:t>Diameter of the diaphragm of the objective</a:t>
            </a:r>
          </a:p>
        </p:txBody>
      </p:sp>
    </p:spTree>
    <p:extLst>
      <p:ext uri="{BB962C8B-B14F-4D97-AF65-F5344CB8AC3E}">
        <p14:creationId xmlns:p14="http://schemas.microsoft.com/office/powerpoint/2010/main" val="114738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build="p"/>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249" y="14282"/>
            <a:ext cx="8229600" cy="1143000"/>
          </a:xfrm>
        </p:spPr>
        <p:txBody>
          <a:bodyPr/>
          <a:lstStyle/>
          <a:p>
            <a:r>
              <a:rPr lang="en-GB" sz="3200" dirty="0"/>
              <a:t>Summary: About what is important to remember about the diffraction</a:t>
            </a:r>
            <a:endParaRPr lang="en-US" sz="3200" dirty="0"/>
          </a:p>
        </p:txBody>
      </p:sp>
      <p:sp>
        <p:nvSpPr>
          <p:cNvPr id="3" name="Content Placeholder 2"/>
          <p:cNvSpPr>
            <a:spLocks noGrp="1"/>
          </p:cNvSpPr>
          <p:nvPr>
            <p:ph idx="1"/>
          </p:nvPr>
        </p:nvSpPr>
        <p:spPr>
          <a:xfrm>
            <a:off x="395536" y="1157282"/>
            <a:ext cx="8229600" cy="4525963"/>
          </a:xfrm>
        </p:spPr>
        <p:txBody>
          <a:bodyPr/>
          <a:lstStyle/>
          <a:p>
            <a:r>
              <a:rPr lang="en-GB" sz="2000" dirty="0"/>
              <a:t>The description optical path difference between two waves which come from two source points of an aperture.</a:t>
            </a:r>
          </a:p>
          <a:p>
            <a:r>
              <a:rPr lang="en-GB" sz="2000" dirty="0"/>
              <a:t>For which condition there are constructive or destructive interferences between these waves.</a:t>
            </a:r>
          </a:p>
          <a:p>
            <a:r>
              <a:rPr lang="en-GB" sz="2000" dirty="0"/>
              <a:t>You must be able to describe the diffraction pattern for a single slit.</a:t>
            </a:r>
          </a:p>
          <a:p>
            <a:r>
              <a:rPr lang="en-GB" sz="2000" dirty="0"/>
              <a:t>You must to be able to find the main properties of the diffraction pattern of a diffraction grating, you must to know what is the diffraction order.</a:t>
            </a:r>
          </a:p>
          <a:p>
            <a:r>
              <a:rPr lang="en-GB" sz="2000" dirty="0"/>
              <a:t>You must to know the angular half-width of the airy disk for the diffraction by a circular hole and why this limit the resolution of an optical instrument.</a:t>
            </a:r>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105</a:t>
            </a:fld>
            <a:endParaRPr lang="en-US" altLang="zh-CN"/>
          </a:p>
        </p:txBody>
      </p:sp>
    </p:spTree>
    <p:extLst>
      <p:ext uri="{BB962C8B-B14F-4D97-AF65-F5344CB8AC3E}">
        <p14:creationId xmlns:p14="http://schemas.microsoft.com/office/powerpoint/2010/main" val="271570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GB" dirty="0"/>
              <a:t>End of wave optics, lesson 2</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106</a:t>
            </a:fld>
            <a:endParaRPr lang="en-US" altLang="zh-CN"/>
          </a:p>
        </p:txBody>
      </p:sp>
    </p:spTree>
    <p:extLst>
      <p:ext uri="{BB962C8B-B14F-4D97-AF65-F5344CB8AC3E}">
        <p14:creationId xmlns:p14="http://schemas.microsoft.com/office/powerpoint/2010/main" val="1455307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467545" y="3717032"/>
            <a:ext cx="4170686" cy="3083466"/>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11</a:t>
            </a:fld>
            <a:endParaRPr lang="en-US" altLang="zh-CN"/>
          </a:p>
        </p:txBody>
      </p:sp>
      <p:sp>
        <p:nvSpPr>
          <p:cNvPr id="3" name="AutoShape 6">
            <a:extLst>
              <a:ext uri="{FF2B5EF4-FFF2-40B4-BE49-F238E27FC236}">
                <a16:creationId xmlns:a16="http://schemas.microsoft.com/office/drawing/2014/main" id="{C5800D32-B766-43BC-B1B3-4C5733350B76}"/>
              </a:ext>
            </a:extLst>
          </p:cNvPr>
          <p:cNvSpPr>
            <a:spLocks/>
          </p:cNvSpPr>
          <p:nvPr/>
        </p:nvSpPr>
        <p:spPr bwMode="auto">
          <a:xfrm flipH="1">
            <a:off x="2581996" y="1795043"/>
            <a:ext cx="144462" cy="1008062"/>
          </a:xfrm>
          <a:prstGeom prst="leftBrace">
            <a:avLst>
              <a:gd name="adj1" fmla="val 58150"/>
              <a:gd name="adj2" fmla="val 50000"/>
            </a:avLst>
          </a:prstGeom>
          <a:solidFill>
            <a:schemeClr val="bg1"/>
          </a:solidFill>
          <a:ln w="19050">
            <a:solidFill>
              <a:schemeClr val="tx1"/>
            </a:solidFill>
            <a:round/>
            <a:headEnd/>
            <a:tailEnd/>
          </a:ln>
          <a:effec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 name="Group 12">
            <a:extLst>
              <a:ext uri="{FF2B5EF4-FFF2-40B4-BE49-F238E27FC236}">
                <a16:creationId xmlns:a16="http://schemas.microsoft.com/office/drawing/2014/main" id="{2FD868BE-E550-4DB1-BA21-0F1FDD2B3DBF}"/>
              </a:ext>
            </a:extLst>
          </p:cNvPr>
          <p:cNvGrpSpPr>
            <a:grpSpLocks/>
          </p:cNvGrpSpPr>
          <p:nvPr/>
        </p:nvGrpSpPr>
        <p:grpSpPr bwMode="auto">
          <a:xfrm>
            <a:off x="827088" y="3653533"/>
            <a:ext cx="5624511" cy="3111501"/>
            <a:chOff x="528" y="2235"/>
            <a:chExt cx="3543" cy="1960"/>
          </a:xfrm>
        </p:grpSpPr>
        <p:sp>
          <p:nvSpPr>
            <p:cNvPr id="7" name="AutoShape 13">
              <a:extLst>
                <a:ext uri="{FF2B5EF4-FFF2-40B4-BE49-F238E27FC236}">
                  <a16:creationId xmlns:a16="http://schemas.microsoft.com/office/drawing/2014/main" id="{1FB7DBA3-2243-4D77-A0FE-B67CEE329BA0}"/>
                </a:ext>
              </a:extLst>
            </p:cNvPr>
            <p:cNvSpPr>
              <a:spLocks noChangeArrowheads="1"/>
            </p:cNvSpPr>
            <p:nvPr/>
          </p:nvSpPr>
          <p:spPr bwMode="auto">
            <a:xfrm>
              <a:off x="528" y="3309"/>
              <a:ext cx="2041" cy="545"/>
            </a:xfrm>
            <a:prstGeom prst="flowChartManualInput">
              <a:avLst/>
            </a:prstGeom>
            <a:solidFill>
              <a:srgbClr val="00CC99">
                <a:alpha val="39999"/>
              </a:srgbClr>
            </a:solidFill>
            <a:ln>
              <a:noFill/>
            </a:ln>
            <a:effectLst/>
            <a:extLst>
              <a:ext uri="{91240B29-F687-4F45-9708-019B960494DF}">
                <a14:hiddenLine xmlns:a14="http://schemas.microsoft.com/office/drawing/2010/main" w="38100">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14">
              <a:extLst>
                <a:ext uri="{FF2B5EF4-FFF2-40B4-BE49-F238E27FC236}">
                  <a16:creationId xmlns:a16="http://schemas.microsoft.com/office/drawing/2014/main" id="{8ADDE83F-46DC-4D0F-9015-183D66CEAE02}"/>
                </a:ext>
              </a:extLst>
            </p:cNvPr>
            <p:cNvSpPr>
              <a:spLocks noChangeShapeType="1"/>
            </p:cNvSpPr>
            <p:nvPr/>
          </p:nvSpPr>
          <p:spPr bwMode="auto">
            <a:xfrm flipH="1">
              <a:off x="1435" y="3367"/>
              <a:ext cx="15" cy="510"/>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17">
              <a:extLst>
                <a:ext uri="{FF2B5EF4-FFF2-40B4-BE49-F238E27FC236}">
                  <a16:creationId xmlns:a16="http://schemas.microsoft.com/office/drawing/2014/main" id="{C42A6502-141B-45C3-9528-C606BFB66462}"/>
                </a:ext>
              </a:extLst>
            </p:cNvPr>
            <p:cNvSpPr>
              <a:spLocks noChangeShapeType="1"/>
            </p:cNvSpPr>
            <p:nvPr/>
          </p:nvSpPr>
          <p:spPr bwMode="auto">
            <a:xfrm>
              <a:off x="1460" y="3377"/>
              <a:ext cx="698" cy="2"/>
            </a:xfrm>
            <a:prstGeom prst="line">
              <a:avLst/>
            </a:prstGeom>
            <a:noFill/>
            <a:ln w="19050">
              <a:solidFill>
                <a:schemeClr val="hlink"/>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18">
              <a:extLst>
                <a:ext uri="{FF2B5EF4-FFF2-40B4-BE49-F238E27FC236}">
                  <a16:creationId xmlns:a16="http://schemas.microsoft.com/office/drawing/2014/main" id="{ADF2F3B6-95D2-445C-AA61-3221EB06FD1A}"/>
                </a:ext>
              </a:extLst>
            </p:cNvPr>
            <p:cNvSpPr>
              <a:spLocks noChangeShapeType="1"/>
            </p:cNvSpPr>
            <p:nvPr/>
          </p:nvSpPr>
          <p:spPr bwMode="auto">
            <a:xfrm flipH="1">
              <a:off x="1888" y="3377"/>
              <a:ext cx="11" cy="478"/>
            </a:xfrm>
            <a:prstGeom prst="line">
              <a:avLst/>
            </a:prstGeom>
            <a:noFill/>
            <a:ln w="19050">
              <a:solidFill>
                <a:schemeClr val="hlink"/>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Rectangle 19">
              <a:extLst>
                <a:ext uri="{FF2B5EF4-FFF2-40B4-BE49-F238E27FC236}">
                  <a16:creationId xmlns:a16="http://schemas.microsoft.com/office/drawing/2014/main" id="{EAEAF2EC-8405-4F18-A595-EF7598BB5613}"/>
                </a:ext>
              </a:extLst>
            </p:cNvPr>
            <p:cNvSpPr>
              <a:spLocks noChangeArrowheads="1"/>
            </p:cNvSpPr>
            <p:nvPr/>
          </p:nvSpPr>
          <p:spPr bwMode="auto">
            <a:xfrm>
              <a:off x="3247" y="2235"/>
              <a:ext cx="824"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dirty="0">
                  <a:latin typeface="楷体_GB2312" pitchFamily="49" charset="-122"/>
                  <a:ea typeface="楷体_GB2312" pitchFamily="49" charset="-122"/>
                </a:rPr>
                <a:t>2</a:t>
              </a:r>
              <a:endParaRPr kumimoji="1" lang="en-US" altLang="zh-CN" sz="2000" b="0" dirty="0">
                <a:latin typeface="楷体_GB2312" pitchFamily="49" charset="-122"/>
                <a:ea typeface="楷体_GB2312" pitchFamily="49" charset="-122"/>
              </a:endParaRPr>
            </a:p>
          </p:txBody>
        </p:sp>
        <p:sp>
          <p:nvSpPr>
            <p:cNvPr id="14" name="Line 20">
              <a:extLst>
                <a:ext uri="{FF2B5EF4-FFF2-40B4-BE49-F238E27FC236}">
                  <a16:creationId xmlns:a16="http://schemas.microsoft.com/office/drawing/2014/main" id="{DFB7E06C-E49E-47D0-8C42-9DBFF20EFEB1}"/>
                </a:ext>
              </a:extLst>
            </p:cNvPr>
            <p:cNvSpPr>
              <a:spLocks noChangeShapeType="1"/>
            </p:cNvSpPr>
            <p:nvPr/>
          </p:nvSpPr>
          <p:spPr bwMode="auto">
            <a:xfrm>
              <a:off x="846" y="2533"/>
              <a:ext cx="466" cy="875"/>
            </a:xfrm>
            <a:prstGeom prst="line">
              <a:avLst/>
            </a:prstGeom>
            <a:noFill/>
            <a:ln w="19050">
              <a:solidFill>
                <a:srgbClr val="FFCC99"/>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21">
              <a:extLst>
                <a:ext uri="{FF2B5EF4-FFF2-40B4-BE49-F238E27FC236}">
                  <a16:creationId xmlns:a16="http://schemas.microsoft.com/office/drawing/2014/main" id="{22AF22CC-D900-43C3-AF7F-8AE160AA5BBE}"/>
                </a:ext>
              </a:extLst>
            </p:cNvPr>
            <p:cNvSpPr>
              <a:spLocks noChangeShapeType="1"/>
            </p:cNvSpPr>
            <p:nvPr/>
          </p:nvSpPr>
          <p:spPr bwMode="auto">
            <a:xfrm>
              <a:off x="1302" y="3076"/>
              <a:ext cx="0" cy="710"/>
            </a:xfrm>
            <a:prstGeom prst="line">
              <a:avLst/>
            </a:prstGeom>
            <a:noFill/>
            <a:ln w="9525">
              <a:solidFill>
                <a:srgbClr val="00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22">
              <a:extLst>
                <a:ext uri="{FF2B5EF4-FFF2-40B4-BE49-F238E27FC236}">
                  <a16:creationId xmlns:a16="http://schemas.microsoft.com/office/drawing/2014/main" id="{5B11A0A0-0DEE-4387-B232-D82D83EF8959}"/>
                </a:ext>
              </a:extLst>
            </p:cNvPr>
            <p:cNvSpPr>
              <a:spLocks noChangeShapeType="1"/>
            </p:cNvSpPr>
            <p:nvPr/>
          </p:nvSpPr>
          <p:spPr bwMode="auto">
            <a:xfrm>
              <a:off x="1072" y="2379"/>
              <a:ext cx="491" cy="979"/>
            </a:xfrm>
            <a:prstGeom prst="line">
              <a:avLst/>
            </a:prstGeom>
            <a:noFill/>
            <a:ln w="19050">
              <a:solidFill>
                <a:srgbClr val="FFCC99"/>
              </a:solidFill>
              <a:round/>
              <a:headEn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23">
              <a:extLst>
                <a:ext uri="{FF2B5EF4-FFF2-40B4-BE49-F238E27FC236}">
                  <a16:creationId xmlns:a16="http://schemas.microsoft.com/office/drawing/2014/main" id="{7A2E8F15-C71B-4A63-AE37-2A4EDEFEAF13}"/>
                </a:ext>
              </a:extLst>
            </p:cNvPr>
            <p:cNvSpPr>
              <a:spLocks noChangeShapeType="1"/>
            </p:cNvSpPr>
            <p:nvPr/>
          </p:nvSpPr>
          <p:spPr bwMode="auto">
            <a:xfrm>
              <a:off x="1033" y="2879"/>
              <a:ext cx="90" cy="182"/>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24">
              <a:extLst>
                <a:ext uri="{FF2B5EF4-FFF2-40B4-BE49-F238E27FC236}">
                  <a16:creationId xmlns:a16="http://schemas.microsoft.com/office/drawing/2014/main" id="{2B03BE1E-972B-4D62-A4E6-A7C99856E94F}"/>
                </a:ext>
              </a:extLst>
            </p:cNvPr>
            <p:cNvSpPr>
              <a:spLocks noChangeShapeType="1"/>
            </p:cNvSpPr>
            <p:nvPr/>
          </p:nvSpPr>
          <p:spPr bwMode="auto">
            <a:xfrm>
              <a:off x="1244" y="2725"/>
              <a:ext cx="103" cy="200"/>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Text Box 25">
              <a:extLst>
                <a:ext uri="{FF2B5EF4-FFF2-40B4-BE49-F238E27FC236}">
                  <a16:creationId xmlns:a16="http://schemas.microsoft.com/office/drawing/2014/main" id="{885397F1-3A75-4C4E-99AA-AACEBB8FA5BA}"/>
                </a:ext>
              </a:extLst>
            </p:cNvPr>
            <p:cNvSpPr txBox="1">
              <a:spLocks noChangeArrowheads="1"/>
            </p:cNvSpPr>
            <p:nvPr/>
          </p:nvSpPr>
          <p:spPr bwMode="auto">
            <a:xfrm>
              <a:off x="878" y="2911"/>
              <a:ext cx="289"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1</a:t>
              </a:r>
            </a:p>
          </p:txBody>
        </p:sp>
        <p:sp>
          <p:nvSpPr>
            <p:cNvPr id="20" name="Text Box 26">
              <a:extLst>
                <a:ext uri="{FF2B5EF4-FFF2-40B4-BE49-F238E27FC236}">
                  <a16:creationId xmlns:a16="http://schemas.microsoft.com/office/drawing/2014/main" id="{99559F7B-9CC5-490C-87F5-29AD098C9494}"/>
                </a:ext>
              </a:extLst>
            </p:cNvPr>
            <p:cNvSpPr txBox="1">
              <a:spLocks noChangeArrowheads="1"/>
            </p:cNvSpPr>
            <p:nvPr/>
          </p:nvSpPr>
          <p:spPr bwMode="auto">
            <a:xfrm>
              <a:off x="1312" y="2725"/>
              <a:ext cx="394"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2</a:t>
              </a:r>
            </a:p>
          </p:txBody>
        </p:sp>
        <p:graphicFrame>
          <p:nvGraphicFramePr>
            <p:cNvPr id="21" name="Object 27">
              <a:extLst>
                <a:ext uri="{FF2B5EF4-FFF2-40B4-BE49-F238E27FC236}">
                  <a16:creationId xmlns:a16="http://schemas.microsoft.com/office/drawing/2014/main" id="{D7D275FD-9522-4B6C-8594-2E0E936D5D17}"/>
                </a:ext>
              </a:extLst>
            </p:cNvPr>
            <p:cNvGraphicFramePr>
              <a:graphicFrameLocks/>
            </p:cNvGraphicFramePr>
            <p:nvPr/>
          </p:nvGraphicFramePr>
          <p:xfrm>
            <a:off x="709" y="3070"/>
            <a:ext cx="190" cy="263"/>
          </p:xfrm>
          <a:graphic>
            <a:graphicData uri="http://schemas.openxmlformats.org/presentationml/2006/ole">
              <mc:AlternateContent xmlns:mc="http://schemas.openxmlformats.org/markup-compatibility/2006">
                <mc:Choice xmlns:v="urn:schemas-microsoft-com:vml" Requires="v">
                  <p:oleObj spid="_x0000_s5752" name="公式" r:id="rId3" imgW="285908" imgH="400010" progId="Equation.3">
                    <p:embed/>
                  </p:oleObj>
                </mc:Choice>
                <mc:Fallback>
                  <p:oleObj name="公式" r:id="rId3" imgW="285908" imgH="400010" progId="Equation.3">
                    <p:embed/>
                    <p:pic>
                      <p:nvPicPr>
                        <p:cNvPr id="14369" name="Object 27">
                          <a:extLst>
                            <a:ext uri="{FF2B5EF4-FFF2-40B4-BE49-F238E27FC236}">
                              <a16:creationId xmlns:a16="http://schemas.microsoft.com/office/drawing/2014/main" id="{D7D275FD-9522-4B6C-8594-2E0E936D5D1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 y="3070"/>
                          <a:ext cx="19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8">
              <a:extLst>
                <a:ext uri="{FF2B5EF4-FFF2-40B4-BE49-F238E27FC236}">
                  <a16:creationId xmlns:a16="http://schemas.microsoft.com/office/drawing/2014/main" id="{54556586-EE10-4ECF-A07B-A0CA72328DE4}"/>
                </a:ext>
              </a:extLst>
            </p:cNvPr>
            <p:cNvGraphicFramePr>
              <a:graphicFrameLocks/>
            </p:cNvGraphicFramePr>
            <p:nvPr/>
          </p:nvGraphicFramePr>
          <p:xfrm>
            <a:off x="717" y="3466"/>
            <a:ext cx="199" cy="263"/>
          </p:xfrm>
          <a:graphic>
            <a:graphicData uri="http://schemas.openxmlformats.org/presentationml/2006/ole">
              <mc:AlternateContent xmlns:mc="http://schemas.openxmlformats.org/markup-compatibility/2006">
                <mc:Choice xmlns:v="urn:schemas-microsoft-com:vml" Requires="v">
                  <p:oleObj spid="_x0000_s5753" name="公式" r:id="rId5" imgW="295172" imgH="400010" progId="Equation.3">
                    <p:embed/>
                  </p:oleObj>
                </mc:Choice>
                <mc:Fallback>
                  <p:oleObj name="公式" r:id="rId5" imgW="295172" imgH="400010" progId="Equation.3">
                    <p:embed/>
                    <p:pic>
                      <p:nvPicPr>
                        <p:cNvPr id="14370" name="Object 28">
                          <a:extLst>
                            <a:ext uri="{FF2B5EF4-FFF2-40B4-BE49-F238E27FC236}">
                              <a16:creationId xmlns:a16="http://schemas.microsoft.com/office/drawing/2014/main" id="{54556586-EE10-4ECF-A07B-A0CA72328DE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 y="3466"/>
                          <a:ext cx="199"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9">
              <a:extLst>
                <a:ext uri="{FF2B5EF4-FFF2-40B4-BE49-F238E27FC236}">
                  <a16:creationId xmlns:a16="http://schemas.microsoft.com/office/drawing/2014/main" id="{40ED09EF-6AE6-4F18-843D-E49CE7EA3C86}"/>
                </a:ext>
              </a:extLst>
            </p:cNvPr>
            <p:cNvGraphicFramePr>
              <a:graphicFrameLocks/>
            </p:cNvGraphicFramePr>
            <p:nvPr/>
          </p:nvGraphicFramePr>
          <p:xfrm>
            <a:off x="2011" y="3497"/>
            <a:ext cx="159" cy="199"/>
          </p:xfrm>
          <a:graphic>
            <a:graphicData uri="http://schemas.openxmlformats.org/presentationml/2006/ole">
              <mc:AlternateContent xmlns:mc="http://schemas.openxmlformats.org/markup-compatibility/2006">
                <mc:Choice xmlns:v="urn:schemas-microsoft-com:vml" Requires="v">
                  <p:oleObj spid="_x0000_s5754" name="公式" r:id="rId7" imgW="238327" imgH="295145" progId="Equation.3">
                    <p:embed/>
                  </p:oleObj>
                </mc:Choice>
                <mc:Fallback>
                  <p:oleObj name="公式" r:id="rId7" imgW="238327" imgH="295145" progId="Equation.3">
                    <p:embed/>
                    <p:pic>
                      <p:nvPicPr>
                        <p:cNvPr id="14371" name="Object 29">
                          <a:extLst>
                            <a:ext uri="{FF2B5EF4-FFF2-40B4-BE49-F238E27FC236}">
                              <a16:creationId xmlns:a16="http://schemas.microsoft.com/office/drawing/2014/main" id="{40ED09EF-6AE6-4F18-843D-E49CE7EA3C8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1" y="3497"/>
                          <a:ext cx="15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30">
              <a:extLst>
                <a:ext uri="{FF2B5EF4-FFF2-40B4-BE49-F238E27FC236}">
                  <a16:creationId xmlns:a16="http://schemas.microsoft.com/office/drawing/2014/main" id="{ADD0D55E-E3F0-4B7A-8DB1-68CEFA03FB3A}"/>
                </a:ext>
              </a:extLst>
            </p:cNvPr>
            <p:cNvGraphicFramePr>
              <a:graphicFrameLocks/>
            </p:cNvGraphicFramePr>
            <p:nvPr/>
          </p:nvGraphicFramePr>
          <p:xfrm>
            <a:off x="1211" y="2925"/>
            <a:ext cx="88" cy="184"/>
          </p:xfrm>
          <a:graphic>
            <a:graphicData uri="http://schemas.openxmlformats.org/presentationml/2006/ole">
              <mc:AlternateContent xmlns:mc="http://schemas.openxmlformats.org/markup-compatibility/2006">
                <mc:Choice xmlns:v="urn:schemas-microsoft-com:vml" Requires="v">
                  <p:oleObj spid="_x0000_s5755" name="公式" r:id="rId9" imgW="123795" imgH="276117" progId="Equation.3">
                    <p:embed/>
                  </p:oleObj>
                </mc:Choice>
                <mc:Fallback>
                  <p:oleObj name="公式" r:id="rId9" imgW="123795" imgH="276117" progId="Equation.3">
                    <p:embed/>
                    <p:pic>
                      <p:nvPicPr>
                        <p:cNvPr id="14372" name="Object 30">
                          <a:extLst>
                            <a:ext uri="{FF2B5EF4-FFF2-40B4-BE49-F238E27FC236}">
                              <a16:creationId xmlns:a16="http://schemas.microsoft.com/office/drawing/2014/main" id="{ADD0D55E-E3F0-4B7A-8DB1-68CEFA03FB3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1" y="2925"/>
                          <a:ext cx="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31">
              <a:extLst>
                <a:ext uri="{FF2B5EF4-FFF2-40B4-BE49-F238E27FC236}">
                  <a16:creationId xmlns:a16="http://schemas.microsoft.com/office/drawing/2014/main" id="{B9B28CE1-DCA9-4525-A187-D19E8D70610A}"/>
                </a:ext>
              </a:extLst>
            </p:cNvPr>
            <p:cNvGraphicFramePr>
              <a:graphicFrameLocks/>
            </p:cNvGraphicFramePr>
            <p:nvPr/>
          </p:nvGraphicFramePr>
          <p:xfrm>
            <a:off x="1299" y="3671"/>
            <a:ext cx="116" cy="152"/>
          </p:xfrm>
          <a:graphic>
            <a:graphicData uri="http://schemas.openxmlformats.org/presentationml/2006/ole">
              <mc:AlternateContent xmlns:mc="http://schemas.openxmlformats.org/markup-compatibility/2006">
                <mc:Choice xmlns:v="urn:schemas-microsoft-com:vml" Requires="v">
                  <p:oleObj spid="_x0000_s5756" name="公式" r:id="rId11" imgW="209694" imgH="285842" progId="Equation.3">
                    <p:embed/>
                  </p:oleObj>
                </mc:Choice>
                <mc:Fallback>
                  <p:oleObj name="公式" r:id="rId11" imgW="209694" imgH="285842" progId="Equation.3">
                    <p:embed/>
                    <p:pic>
                      <p:nvPicPr>
                        <p:cNvPr id="14373" name="Object 31">
                          <a:extLst>
                            <a:ext uri="{FF2B5EF4-FFF2-40B4-BE49-F238E27FC236}">
                              <a16:creationId xmlns:a16="http://schemas.microsoft.com/office/drawing/2014/main" id="{B9B28CE1-DCA9-4525-A187-D19E8D70610A}"/>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9" y="3671"/>
                          <a:ext cx="11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Line 32">
              <a:extLst>
                <a:ext uri="{FF2B5EF4-FFF2-40B4-BE49-F238E27FC236}">
                  <a16:creationId xmlns:a16="http://schemas.microsoft.com/office/drawing/2014/main" id="{A3486BA5-9B21-463E-9282-02C3B26FC750}"/>
                </a:ext>
              </a:extLst>
            </p:cNvPr>
            <p:cNvSpPr>
              <a:spLocks noChangeShapeType="1"/>
            </p:cNvSpPr>
            <p:nvPr/>
          </p:nvSpPr>
          <p:spPr bwMode="auto">
            <a:xfrm flipV="1">
              <a:off x="1300" y="3254"/>
              <a:ext cx="214" cy="12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7" name="Object 33">
              <a:extLst>
                <a:ext uri="{FF2B5EF4-FFF2-40B4-BE49-F238E27FC236}">
                  <a16:creationId xmlns:a16="http://schemas.microsoft.com/office/drawing/2014/main" id="{8AD7507A-DC55-4A2F-9FB2-006649AF4B9B}"/>
                </a:ext>
              </a:extLst>
            </p:cNvPr>
            <p:cNvGraphicFramePr>
              <a:graphicFrameLocks/>
            </p:cNvGraphicFramePr>
            <p:nvPr/>
          </p:nvGraphicFramePr>
          <p:xfrm>
            <a:off x="1158" y="3378"/>
            <a:ext cx="141" cy="154"/>
          </p:xfrm>
          <a:graphic>
            <a:graphicData uri="http://schemas.openxmlformats.org/presentationml/2006/ole">
              <mc:AlternateContent xmlns:mc="http://schemas.openxmlformats.org/markup-compatibility/2006">
                <mc:Choice xmlns:v="urn:schemas-microsoft-com:vml" Requires="v">
                  <p:oleObj spid="_x0000_s5757" name="公式" r:id="rId13" imgW="257275" imgH="285842" progId="Equation.3">
                    <p:embed/>
                  </p:oleObj>
                </mc:Choice>
                <mc:Fallback>
                  <p:oleObj name="公式" r:id="rId13" imgW="257275" imgH="285842" progId="Equation.3">
                    <p:embed/>
                    <p:pic>
                      <p:nvPicPr>
                        <p:cNvPr id="14375" name="Object 33">
                          <a:extLst>
                            <a:ext uri="{FF2B5EF4-FFF2-40B4-BE49-F238E27FC236}">
                              <a16:creationId xmlns:a16="http://schemas.microsoft.com/office/drawing/2014/main" id="{8AD7507A-DC55-4A2F-9FB2-006649AF4B9B}"/>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8" y="3378"/>
                          <a:ext cx="14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34">
              <a:extLst>
                <a:ext uri="{FF2B5EF4-FFF2-40B4-BE49-F238E27FC236}">
                  <a16:creationId xmlns:a16="http://schemas.microsoft.com/office/drawing/2014/main" id="{441409D8-7A2D-4CF2-A5C0-5F32C39C3498}"/>
                </a:ext>
              </a:extLst>
            </p:cNvPr>
            <p:cNvGraphicFramePr>
              <a:graphicFrameLocks/>
            </p:cNvGraphicFramePr>
            <p:nvPr/>
          </p:nvGraphicFramePr>
          <p:xfrm>
            <a:off x="1364" y="3875"/>
            <a:ext cx="141" cy="147"/>
          </p:xfrm>
          <a:graphic>
            <a:graphicData uri="http://schemas.openxmlformats.org/presentationml/2006/ole">
              <mc:AlternateContent xmlns:mc="http://schemas.openxmlformats.org/markup-compatibility/2006">
                <mc:Choice xmlns:v="urn:schemas-microsoft-com:vml" Requires="v">
                  <p:oleObj spid="_x0000_s5758" name="公式" r:id="rId15" imgW="257275" imgH="276117" progId="Equation.3">
                    <p:embed/>
                  </p:oleObj>
                </mc:Choice>
                <mc:Fallback>
                  <p:oleObj name="公式" r:id="rId15" imgW="257275" imgH="276117" progId="Equation.3">
                    <p:embed/>
                    <p:pic>
                      <p:nvPicPr>
                        <p:cNvPr id="14376" name="Object 34">
                          <a:extLst>
                            <a:ext uri="{FF2B5EF4-FFF2-40B4-BE49-F238E27FC236}">
                              <a16:creationId xmlns:a16="http://schemas.microsoft.com/office/drawing/2014/main" id="{441409D8-7A2D-4CF2-A5C0-5F32C39C3498}"/>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64" y="3875"/>
                          <a:ext cx="1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5">
              <a:extLst>
                <a:ext uri="{FF2B5EF4-FFF2-40B4-BE49-F238E27FC236}">
                  <a16:creationId xmlns:a16="http://schemas.microsoft.com/office/drawing/2014/main" id="{08D5169B-D65C-41B8-A753-8DA970D886F7}"/>
                </a:ext>
              </a:extLst>
            </p:cNvPr>
            <p:cNvGraphicFramePr>
              <a:graphicFrameLocks/>
            </p:cNvGraphicFramePr>
            <p:nvPr/>
          </p:nvGraphicFramePr>
          <p:xfrm>
            <a:off x="1580" y="3368"/>
            <a:ext cx="141" cy="159"/>
          </p:xfrm>
          <a:graphic>
            <a:graphicData uri="http://schemas.openxmlformats.org/presentationml/2006/ole">
              <mc:AlternateContent xmlns:mc="http://schemas.openxmlformats.org/markup-compatibility/2006">
                <mc:Choice xmlns:v="urn:schemas-microsoft-com:vml" Requires="v">
                  <p:oleObj spid="_x0000_s5759" name="公式" r:id="rId17" imgW="257275" imgH="295145" progId="Equation.3">
                    <p:embed/>
                  </p:oleObj>
                </mc:Choice>
                <mc:Fallback>
                  <p:oleObj name="公式" r:id="rId17" imgW="257275" imgH="295145" progId="Equation.3">
                    <p:embed/>
                    <p:pic>
                      <p:nvPicPr>
                        <p:cNvPr id="14377" name="Object 35">
                          <a:extLst>
                            <a:ext uri="{FF2B5EF4-FFF2-40B4-BE49-F238E27FC236}">
                              <a16:creationId xmlns:a16="http://schemas.microsoft.com/office/drawing/2014/main" id="{08D5169B-D65C-41B8-A753-8DA970D886F7}"/>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0" y="3368"/>
                          <a:ext cx="14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6">
              <a:extLst>
                <a:ext uri="{FF2B5EF4-FFF2-40B4-BE49-F238E27FC236}">
                  <a16:creationId xmlns:a16="http://schemas.microsoft.com/office/drawing/2014/main" id="{57782974-523F-41E7-8325-89A97608A963}"/>
                </a:ext>
              </a:extLst>
            </p:cNvPr>
            <p:cNvGraphicFramePr>
              <a:graphicFrameLocks/>
            </p:cNvGraphicFramePr>
            <p:nvPr/>
          </p:nvGraphicFramePr>
          <p:xfrm>
            <a:off x="1480" y="3084"/>
            <a:ext cx="161" cy="147"/>
          </p:xfrm>
          <a:graphic>
            <a:graphicData uri="http://schemas.openxmlformats.org/presentationml/2006/ole">
              <mc:AlternateContent xmlns:mc="http://schemas.openxmlformats.org/markup-compatibility/2006">
                <mc:Choice xmlns:v="urn:schemas-microsoft-com:vml" Requires="v">
                  <p:oleObj spid="_x0000_s5760" name="公式" r:id="rId19" imgW="295172" imgH="276117" progId="Equation.3">
                    <p:embed/>
                  </p:oleObj>
                </mc:Choice>
                <mc:Fallback>
                  <p:oleObj name="公式" r:id="rId19" imgW="295172" imgH="276117" progId="Equation.3">
                    <p:embed/>
                    <p:pic>
                      <p:nvPicPr>
                        <p:cNvPr id="14378" name="Object 36">
                          <a:extLst>
                            <a:ext uri="{FF2B5EF4-FFF2-40B4-BE49-F238E27FC236}">
                              <a16:creationId xmlns:a16="http://schemas.microsoft.com/office/drawing/2014/main" id="{57782974-523F-41E7-8325-89A97608A963}"/>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80" y="3084"/>
                          <a:ext cx="16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Line 37">
              <a:extLst>
                <a:ext uri="{FF2B5EF4-FFF2-40B4-BE49-F238E27FC236}">
                  <a16:creationId xmlns:a16="http://schemas.microsoft.com/office/drawing/2014/main" id="{4FD70F17-5D1D-4267-9556-7485115F2D59}"/>
                </a:ext>
              </a:extLst>
            </p:cNvPr>
            <p:cNvSpPr>
              <a:spLocks noChangeShapeType="1"/>
            </p:cNvSpPr>
            <p:nvPr/>
          </p:nvSpPr>
          <p:spPr bwMode="auto">
            <a:xfrm>
              <a:off x="1299" y="3378"/>
              <a:ext cx="136" cy="454"/>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8">
              <a:extLst>
                <a:ext uri="{FF2B5EF4-FFF2-40B4-BE49-F238E27FC236}">
                  <a16:creationId xmlns:a16="http://schemas.microsoft.com/office/drawing/2014/main" id="{CFB9A83D-9588-4DFF-9C65-B4C6B3EA5E2F}"/>
                </a:ext>
              </a:extLst>
            </p:cNvPr>
            <p:cNvSpPr>
              <a:spLocks noChangeShapeType="1"/>
            </p:cNvSpPr>
            <p:nvPr/>
          </p:nvSpPr>
          <p:spPr bwMode="auto">
            <a:xfrm flipV="1">
              <a:off x="528" y="3321"/>
              <a:ext cx="2041" cy="91"/>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9">
              <a:extLst>
                <a:ext uri="{FF2B5EF4-FFF2-40B4-BE49-F238E27FC236}">
                  <a16:creationId xmlns:a16="http://schemas.microsoft.com/office/drawing/2014/main" id="{23E1E4D9-B055-4E44-8016-8B6466672D94}"/>
                </a:ext>
              </a:extLst>
            </p:cNvPr>
            <p:cNvSpPr>
              <a:spLocks noChangeShapeType="1"/>
            </p:cNvSpPr>
            <p:nvPr/>
          </p:nvSpPr>
          <p:spPr bwMode="auto">
            <a:xfrm>
              <a:off x="528" y="3832"/>
              <a:ext cx="2041" cy="0"/>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40">
              <a:extLst>
                <a:ext uri="{FF2B5EF4-FFF2-40B4-BE49-F238E27FC236}">
                  <a16:creationId xmlns:a16="http://schemas.microsoft.com/office/drawing/2014/main" id="{A7C49D00-30FC-440F-8E88-68D4360E1637}"/>
                </a:ext>
              </a:extLst>
            </p:cNvPr>
            <p:cNvSpPr>
              <a:spLocks noChangeShapeType="1"/>
            </p:cNvSpPr>
            <p:nvPr/>
          </p:nvSpPr>
          <p:spPr bwMode="auto">
            <a:xfrm flipV="1">
              <a:off x="1441" y="3354"/>
              <a:ext cx="118" cy="478"/>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Freeform 41">
              <a:extLst>
                <a:ext uri="{FF2B5EF4-FFF2-40B4-BE49-F238E27FC236}">
                  <a16:creationId xmlns:a16="http://schemas.microsoft.com/office/drawing/2014/main" id="{9ACB300E-DDB1-4C83-BE15-3494611A9D3A}"/>
                </a:ext>
              </a:extLst>
            </p:cNvPr>
            <p:cNvSpPr>
              <a:spLocks/>
            </p:cNvSpPr>
            <p:nvPr/>
          </p:nvSpPr>
          <p:spPr bwMode="auto">
            <a:xfrm rot="-7261805">
              <a:off x="1381" y="3172"/>
              <a:ext cx="112" cy="113"/>
            </a:xfrm>
            <a:custGeom>
              <a:avLst/>
              <a:gdLst>
                <a:gd name="T0" fmla="*/ 0 w 232"/>
                <a:gd name="T1" fmla="*/ 7 h 232"/>
                <a:gd name="T2" fmla="*/ 50 w 232"/>
                <a:gd name="T3" fmla="*/ 7 h 232"/>
                <a:gd name="T4" fmla="*/ 53 w 232"/>
                <a:gd name="T5" fmla="*/ 55 h 232"/>
                <a:gd name="T6" fmla="*/ 0 60000 65536"/>
                <a:gd name="T7" fmla="*/ 0 60000 65536"/>
                <a:gd name="T8" fmla="*/ 0 60000 65536"/>
              </a:gdLst>
              <a:ahLst/>
              <a:cxnLst>
                <a:cxn ang="T6">
                  <a:pos x="T0" y="T1"/>
                </a:cxn>
                <a:cxn ang="T7">
                  <a:pos x="T2" y="T3"/>
                </a:cxn>
                <a:cxn ang="T8">
                  <a:pos x="T4" y="T5"/>
                </a:cxn>
              </a:cxnLst>
              <a:rect l="0" t="0" r="r" b="b"/>
              <a:pathLst>
                <a:path w="232" h="232">
                  <a:moveTo>
                    <a:pt x="0" y="28"/>
                  </a:moveTo>
                  <a:cubicBezTo>
                    <a:pt x="14" y="27"/>
                    <a:pt x="191" y="0"/>
                    <a:pt x="216" y="28"/>
                  </a:cubicBezTo>
                  <a:cubicBezTo>
                    <a:pt x="232" y="45"/>
                    <a:pt x="228" y="208"/>
                    <a:pt x="228" y="232"/>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Freeform 42">
              <a:extLst>
                <a:ext uri="{FF2B5EF4-FFF2-40B4-BE49-F238E27FC236}">
                  <a16:creationId xmlns:a16="http://schemas.microsoft.com/office/drawing/2014/main" id="{675358CF-AD10-4070-BDFF-3C1FB17760B6}"/>
                </a:ext>
              </a:extLst>
            </p:cNvPr>
            <p:cNvSpPr>
              <a:spLocks/>
            </p:cNvSpPr>
            <p:nvPr/>
          </p:nvSpPr>
          <p:spPr bwMode="auto">
            <a:xfrm>
              <a:off x="1202" y="3159"/>
              <a:ext cx="91" cy="13"/>
            </a:xfrm>
            <a:custGeom>
              <a:avLst/>
              <a:gdLst>
                <a:gd name="T0" fmla="*/ 0 w 91"/>
                <a:gd name="T1" fmla="*/ 13 h 13"/>
                <a:gd name="T2" fmla="*/ 42 w 91"/>
                <a:gd name="T3" fmla="*/ 0 h 13"/>
                <a:gd name="T4" fmla="*/ 91 w 91"/>
                <a:gd name="T5" fmla="*/ 13 h 13"/>
                <a:gd name="T6" fmla="*/ 0 60000 65536"/>
                <a:gd name="T7" fmla="*/ 0 60000 65536"/>
                <a:gd name="T8" fmla="*/ 0 60000 65536"/>
              </a:gdLst>
              <a:ahLst/>
              <a:cxnLst>
                <a:cxn ang="T6">
                  <a:pos x="T0" y="T1"/>
                </a:cxn>
                <a:cxn ang="T7">
                  <a:pos x="T2" y="T3"/>
                </a:cxn>
                <a:cxn ang="T8">
                  <a:pos x="T4" y="T5"/>
                </a:cxn>
              </a:cxnLst>
              <a:rect l="0" t="0" r="r" b="b"/>
              <a:pathLst>
                <a:path w="91" h="13">
                  <a:moveTo>
                    <a:pt x="0" y="13"/>
                  </a:moveTo>
                  <a:cubicBezTo>
                    <a:pt x="7" y="11"/>
                    <a:pt x="27" y="0"/>
                    <a:pt x="42" y="0"/>
                  </a:cubicBezTo>
                  <a:cubicBezTo>
                    <a:pt x="57" y="0"/>
                    <a:pt x="81" y="10"/>
                    <a:pt x="91" y="13"/>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Freeform 43">
              <a:extLst>
                <a:ext uri="{FF2B5EF4-FFF2-40B4-BE49-F238E27FC236}">
                  <a16:creationId xmlns:a16="http://schemas.microsoft.com/office/drawing/2014/main" id="{9FB165B7-1927-46C3-B393-9E34C122039C}"/>
                </a:ext>
              </a:extLst>
            </p:cNvPr>
            <p:cNvSpPr>
              <a:spLocks/>
            </p:cNvSpPr>
            <p:nvPr/>
          </p:nvSpPr>
          <p:spPr bwMode="auto">
            <a:xfrm>
              <a:off x="1307" y="3627"/>
              <a:ext cx="66" cy="15"/>
            </a:xfrm>
            <a:custGeom>
              <a:avLst/>
              <a:gdLst>
                <a:gd name="T0" fmla="*/ 0 w 66"/>
                <a:gd name="T1" fmla="*/ 3 h 15"/>
                <a:gd name="T2" fmla="*/ 30 w 66"/>
                <a:gd name="T3" fmla="*/ 15 h 15"/>
                <a:gd name="T4" fmla="*/ 66 w 66"/>
                <a:gd name="T5" fmla="*/ 0 h 15"/>
                <a:gd name="T6" fmla="*/ 0 60000 65536"/>
                <a:gd name="T7" fmla="*/ 0 60000 65536"/>
                <a:gd name="T8" fmla="*/ 0 60000 65536"/>
              </a:gdLst>
              <a:ahLst/>
              <a:cxnLst>
                <a:cxn ang="T6">
                  <a:pos x="T0" y="T1"/>
                </a:cxn>
                <a:cxn ang="T7">
                  <a:pos x="T2" y="T3"/>
                </a:cxn>
                <a:cxn ang="T8">
                  <a:pos x="T4" y="T5"/>
                </a:cxn>
              </a:cxnLst>
              <a:rect l="0" t="0" r="r" b="b"/>
              <a:pathLst>
                <a:path w="66" h="15">
                  <a:moveTo>
                    <a:pt x="0" y="3"/>
                  </a:moveTo>
                  <a:cubicBezTo>
                    <a:pt x="5" y="5"/>
                    <a:pt x="19" y="15"/>
                    <a:pt x="30" y="15"/>
                  </a:cubicBezTo>
                  <a:cubicBezTo>
                    <a:pt x="41" y="15"/>
                    <a:pt x="59" y="3"/>
                    <a:pt x="66" y="0"/>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8" name="Object 44">
              <a:extLst>
                <a:ext uri="{FF2B5EF4-FFF2-40B4-BE49-F238E27FC236}">
                  <a16:creationId xmlns:a16="http://schemas.microsoft.com/office/drawing/2014/main" id="{1202C391-B6D9-40BB-8F8A-7BC5D929D9B1}"/>
                </a:ext>
              </a:extLst>
            </p:cNvPr>
            <p:cNvGraphicFramePr>
              <a:graphicFrameLocks/>
            </p:cNvGraphicFramePr>
            <p:nvPr/>
          </p:nvGraphicFramePr>
          <p:xfrm>
            <a:off x="709" y="3877"/>
            <a:ext cx="250" cy="318"/>
          </p:xfrm>
          <a:graphic>
            <a:graphicData uri="http://schemas.openxmlformats.org/presentationml/2006/ole">
              <mc:AlternateContent xmlns:mc="http://schemas.openxmlformats.org/markup-compatibility/2006">
                <mc:Choice xmlns:v="urn:schemas-microsoft-com:vml" Requires="v">
                  <p:oleObj spid="_x0000_s5761" name="公式" r:id="rId21" imgW="162113" imgH="209731" progId="Equation.3">
                    <p:embed/>
                  </p:oleObj>
                </mc:Choice>
                <mc:Fallback>
                  <p:oleObj name="公式" r:id="rId21" imgW="162113" imgH="209731" progId="Equation.3">
                    <p:embed/>
                    <p:pic>
                      <p:nvPicPr>
                        <p:cNvPr id="14386" name="Object 44">
                          <a:extLst>
                            <a:ext uri="{FF2B5EF4-FFF2-40B4-BE49-F238E27FC236}">
                              <a16:creationId xmlns:a16="http://schemas.microsoft.com/office/drawing/2014/main" id="{1202C391-B6D9-40BB-8F8A-7BC5D929D9B1}"/>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9" y="3877"/>
                          <a:ext cx="25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9" name="TextBox 1">
            <a:extLst>
              <a:ext uri="{FF2B5EF4-FFF2-40B4-BE49-F238E27FC236}">
                <a16:creationId xmlns:a16="http://schemas.microsoft.com/office/drawing/2014/main" id="{D7953308-6125-4F12-889B-3E5C8ECEE1A3}"/>
              </a:ext>
            </a:extLst>
          </p:cNvPr>
          <p:cNvSpPr txBox="1">
            <a:spLocks noChangeArrowheads="1"/>
          </p:cNvSpPr>
          <p:nvPr/>
        </p:nvSpPr>
        <p:spPr bwMode="auto">
          <a:xfrm>
            <a:off x="735138" y="821675"/>
            <a:ext cx="27842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en-US" altLang="en-US" sz="1600" b="0" dirty="0">
                <a:solidFill>
                  <a:schemeClr val="tx1"/>
                </a:solidFill>
              </a:rPr>
              <a:t>Optical path difference at C: </a:t>
            </a:r>
          </a:p>
        </p:txBody>
      </p:sp>
      <p:sp>
        <p:nvSpPr>
          <p:cNvPr id="40" name="TextBox 2">
            <a:extLst>
              <a:ext uri="{FF2B5EF4-FFF2-40B4-BE49-F238E27FC236}">
                <a16:creationId xmlns:a16="http://schemas.microsoft.com/office/drawing/2014/main" id="{85DFA4A9-50F5-435B-814F-D3C6DB690B5E}"/>
              </a:ext>
            </a:extLst>
          </p:cNvPr>
          <p:cNvSpPr txBox="1">
            <a:spLocks noChangeArrowheads="1"/>
          </p:cNvSpPr>
          <p:nvPr/>
        </p:nvSpPr>
        <p:spPr bwMode="auto">
          <a:xfrm>
            <a:off x="2581996" y="2489573"/>
            <a:ext cx="22272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en-US" altLang="en-US" sz="1600" dirty="0"/>
              <a:t>Extra path difference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D90118B-80B2-46F2-B624-5EF4B2B8E3DB}"/>
                  </a:ext>
                </a:extLst>
              </p:cNvPr>
              <p:cNvSpPr txBox="1"/>
              <p:nvPr/>
            </p:nvSpPr>
            <p:spPr>
              <a:xfrm>
                <a:off x="1897063" y="1239604"/>
                <a:ext cx="62785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𝑒𝑥𝑡𝑟𝑎</m:t>
                      </m:r>
                      <m:r>
                        <a:rPr lang="en-US" b="0" i="1" smtClean="0">
                          <a:latin typeface="Cambria Math" panose="02040503050406030204" pitchFamily="18" charset="0"/>
                        </a:rPr>
                        <m:t> </m:t>
                      </m:r>
                      <m:r>
                        <a:rPr lang="en-US" b="0" i="1" smtClean="0">
                          <a:latin typeface="Cambria Math" panose="02040503050406030204" pitchFamily="18" charset="0"/>
                        </a:rPr>
                        <m:t>𝑜𝑝𝑡𝑖𝑐𝑎𝑙</m:t>
                      </m:r>
                      <m:r>
                        <a:rPr lang="en-US" b="0" i="1" smtClean="0">
                          <a:latin typeface="Cambria Math" panose="02040503050406030204" pitchFamily="18" charset="0"/>
                        </a:rPr>
                        <m:t> </m:t>
                      </m:r>
                      <m:r>
                        <a:rPr lang="en-US" b="0" i="1" smtClean="0">
                          <a:latin typeface="Cambria Math" panose="02040503050406030204" pitchFamily="18" charset="0"/>
                        </a:rPr>
                        <m:t>𝑝𝑎𝑡h</m:t>
                      </m:r>
                      <m:r>
                        <a:rPr lang="en-US" b="0" i="1" smtClean="0">
                          <a:latin typeface="Cambria Math" panose="02040503050406030204" pitchFamily="18" charset="0"/>
                        </a:rPr>
                        <m:t> </m:t>
                      </m:r>
                      <m:r>
                        <a:rPr lang="en-GB" b="0" i="1" smtClean="0">
                          <a:latin typeface="Cambria Math" panose="02040503050406030204" pitchFamily="18" charset="0"/>
                        </a:rPr>
                        <m:t>𝑑𝑖𝑓𝑓𝑒𝑟𝑒𝑛𝑐𝑒</m:t>
                      </m:r>
                      <m:r>
                        <a:rPr lang="en-GB" b="0" i="1" smtClean="0">
                          <a:latin typeface="Cambria Math" panose="02040503050406030204" pitchFamily="18" charset="0"/>
                        </a:rPr>
                        <m:t> </m:t>
                      </m:r>
                      <m:r>
                        <a:rPr lang="en-US" b="0" i="1" smtClean="0">
                          <a:latin typeface="Cambria Math" panose="02040503050406030204" pitchFamily="18" charset="0"/>
                        </a:rPr>
                        <m:t>𝑑𝑢𝑒</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𝑟𝑒𝑓𝑙𝑒𝑐𝑡𝑖𝑜𝑛</m:t>
                      </m:r>
                    </m:oMath>
                  </m:oMathPara>
                </a14:m>
                <a:endParaRPr lang="en-US" b="1" dirty="0"/>
              </a:p>
            </p:txBody>
          </p:sp>
        </mc:Choice>
        <mc:Fallback xmlns="">
          <p:sp>
            <p:nvSpPr>
              <p:cNvPr id="42" name="TextBox 41">
                <a:extLst>
                  <a:ext uri="{FF2B5EF4-FFF2-40B4-BE49-F238E27FC236}">
                    <a16:creationId xmlns:a16="http://schemas.microsoft.com/office/drawing/2014/main" id="{AD90118B-80B2-46F2-B624-5EF4B2B8E3DB}"/>
                  </a:ext>
                </a:extLst>
              </p:cNvPr>
              <p:cNvSpPr txBox="1">
                <a:spLocks noRot="1" noChangeAspect="1" noMove="1" noResize="1" noEditPoints="1" noAdjustHandles="1" noChangeArrowheads="1" noChangeShapeType="1" noTextEdit="1"/>
              </p:cNvSpPr>
              <p:nvPr/>
            </p:nvSpPr>
            <p:spPr>
              <a:xfrm>
                <a:off x="1897063" y="1239604"/>
                <a:ext cx="6278514" cy="276999"/>
              </a:xfrm>
              <a:prstGeom prst="rect">
                <a:avLst/>
              </a:prstGeom>
              <a:blipFill>
                <a:blip r:embed="rId23"/>
                <a:stretch>
                  <a:fillRect l="-388" r="-874" b="-34783"/>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933F16C8-FDAE-4A21-BA67-4AF8072C94C9}"/>
              </a:ext>
            </a:extLst>
          </p:cNvPr>
          <p:cNvSpPr txBox="1"/>
          <p:nvPr/>
        </p:nvSpPr>
        <p:spPr>
          <a:xfrm>
            <a:off x="2785175" y="2751084"/>
            <a:ext cx="6272502" cy="276999"/>
          </a:xfrm>
          <a:prstGeom prst="rect">
            <a:avLst/>
          </a:prstGeom>
          <a:noFill/>
        </p:spPr>
        <p:txBody>
          <a:bodyPr wrap="square" lIns="0" tIns="0" rIns="0" bIns="0" rtlCol="0">
            <a:spAutoFit/>
          </a:bodyPr>
          <a:lstStyle/>
          <a:p>
            <a:r>
              <a:rPr lang="en-GB" dirty="0"/>
              <a:t>(same half wave loss at B and C, or no half wave loss at B and C)</a:t>
            </a:r>
            <a:endParaRPr lang="en-US" dirty="0"/>
          </a:p>
        </p:txBody>
      </p:sp>
      <p:sp>
        <p:nvSpPr>
          <p:cNvPr id="45" name="Title 1">
            <a:extLst>
              <a:ext uri="{FF2B5EF4-FFF2-40B4-BE49-F238E27FC236}">
                <a16:creationId xmlns:a16="http://schemas.microsoft.com/office/drawing/2014/main" id="{936823B6-3EA7-436C-9542-6768FCDA8A6E}"/>
              </a:ext>
            </a:extLst>
          </p:cNvPr>
          <p:cNvSpPr txBox="1">
            <a:spLocks/>
          </p:cNvSpPr>
          <p:nvPr/>
        </p:nvSpPr>
        <p:spPr>
          <a:xfrm>
            <a:off x="868613" y="-27221"/>
            <a:ext cx="8229600" cy="1143000"/>
          </a:xfrm>
          <a:prstGeom prst="rect">
            <a:avLst/>
          </a:prstGeom>
        </p:spPr>
        <p:txBody>
          <a:bodyPr/>
          <a:lstStyle>
            <a:lvl1pPr algn="ctr" rtl="0" eaLnBrk="0" fontAlgn="base" hangingPunct="0">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r>
              <a:rPr lang="en-US" sz="3600" b="0" dirty="0">
                <a:effectLst/>
              </a:rPr>
              <a:t>half-wave loss in thin film interferences</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8D57CE9-E9B5-421E-8F5E-EFBE5612A56E}"/>
                  </a:ext>
                </a:extLst>
              </p:cNvPr>
              <p:cNvSpPr txBox="1"/>
              <p:nvPr/>
            </p:nvSpPr>
            <p:spPr>
              <a:xfrm>
                <a:off x="323528" y="1709260"/>
                <a:ext cx="21410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&lt;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&lt;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3</m:t>
                          </m:r>
                        </m:sub>
                      </m:sSub>
                    </m:oMath>
                  </m:oMathPara>
                </a14:m>
                <a:endParaRPr lang="en-US" sz="2800" dirty="0"/>
              </a:p>
            </p:txBody>
          </p:sp>
        </mc:Choice>
        <mc:Fallback xmlns="">
          <p:sp>
            <p:nvSpPr>
              <p:cNvPr id="46" name="TextBox 45">
                <a:extLst>
                  <a:ext uri="{FF2B5EF4-FFF2-40B4-BE49-F238E27FC236}">
                    <a16:creationId xmlns:a16="http://schemas.microsoft.com/office/drawing/2014/main" id="{58D57CE9-E9B5-421E-8F5E-EFBE5612A56E}"/>
                  </a:ext>
                </a:extLst>
              </p:cNvPr>
              <p:cNvSpPr txBox="1">
                <a:spLocks noRot="1" noChangeAspect="1" noMove="1" noResize="1" noEditPoints="1" noAdjustHandles="1" noChangeArrowheads="1" noChangeShapeType="1" noTextEdit="1"/>
              </p:cNvSpPr>
              <p:nvPr/>
            </p:nvSpPr>
            <p:spPr>
              <a:xfrm>
                <a:off x="323528" y="1709260"/>
                <a:ext cx="2141035" cy="43088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BD21D6C-F604-4901-B566-1A98749F3DD4}"/>
                  </a:ext>
                </a:extLst>
              </p:cNvPr>
              <p:cNvSpPr txBox="1"/>
              <p:nvPr/>
            </p:nvSpPr>
            <p:spPr>
              <a:xfrm>
                <a:off x="382244" y="2508448"/>
                <a:ext cx="21410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&gt;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&gt;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3</m:t>
                          </m:r>
                        </m:sub>
                      </m:sSub>
                    </m:oMath>
                  </m:oMathPara>
                </a14:m>
                <a:endParaRPr lang="en-US" sz="2800" dirty="0"/>
              </a:p>
            </p:txBody>
          </p:sp>
        </mc:Choice>
        <mc:Fallback xmlns="">
          <p:sp>
            <p:nvSpPr>
              <p:cNvPr id="47" name="TextBox 46">
                <a:extLst>
                  <a:ext uri="{FF2B5EF4-FFF2-40B4-BE49-F238E27FC236}">
                    <a16:creationId xmlns:a16="http://schemas.microsoft.com/office/drawing/2014/main" id="{2BD21D6C-F604-4901-B566-1A98749F3DD4}"/>
                  </a:ext>
                </a:extLst>
              </p:cNvPr>
              <p:cNvSpPr txBox="1">
                <a:spLocks noRot="1" noChangeAspect="1" noMove="1" noResize="1" noEditPoints="1" noAdjustHandles="1" noChangeArrowheads="1" noChangeShapeType="1" noTextEdit="1"/>
              </p:cNvSpPr>
              <p:nvPr/>
            </p:nvSpPr>
            <p:spPr>
              <a:xfrm>
                <a:off x="382244" y="2508448"/>
                <a:ext cx="2141035" cy="43088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BC48734-4BE7-4063-A214-F7AC317DB481}"/>
                  </a:ext>
                </a:extLst>
              </p:cNvPr>
              <p:cNvSpPr txBox="1"/>
              <p:nvPr/>
            </p:nvSpPr>
            <p:spPr>
              <a:xfrm>
                <a:off x="2697163" y="1867654"/>
                <a:ext cx="6123309" cy="8871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𝑒𝑥𝑡𝑟𝑎</m:t>
                      </m:r>
                      <m:r>
                        <a:rPr lang="en-US" b="0" i="1" smtClean="0">
                          <a:latin typeface="Cambria Math" panose="02040503050406030204" pitchFamily="18" charset="0"/>
                        </a:rPr>
                        <m:t> </m:t>
                      </m:r>
                      <m:r>
                        <a:rPr lang="en-US" b="0" i="1" smtClean="0">
                          <a:latin typeface="Cambria Math" panose="02040503050406030204" pitchFamily="18" charset="0"/>
                        </a:rPr>
                        <m:t>𝑜𝑝𝑡𝑖𝑐𝑎𝑙</m:t>
                      </m:r>
                      <m:r>
                        <a:rPr lang="en-US" b="0" i="1" smtClean="0">
                          <a:latin typeface="Cambria Math" panose="02040503050406030204" pitchFamily="18" charset="0"/>
                        </a:rPr>
                        <m:t> </m:t>
                      </m:r>
                      <m:r>
                        <a:rPr lang="en-US" b="0" i="1" smtClean="0">
                          <a:latin typeface="Cambria Math" panose="02040503050406030204" pitchFamily="18" charset="0"/>
                        </a:rPr>
                        <m:t>𝑝𝑎𝑡h</m:t>
                      </m:r>
                      <m:r>
                        <a:rPr lang="en-US" b="0" i="1" smtClean="0">
                          <a:latin typeface="Cambria Math" panose="02040503050406030204" pitchFamily="18" charset="0"/>
                        </a:rPr>
                        <m:t> </m:t>
                      </m:r>
                      <m:r>
                        <a:rPr lang="en-GB" b="0" i="1" smtClean="0">
                          <a:latin typeface="Cambria Math" panose="02040503050406030204" pitchFamily="18" charset="0"/>
                        </a:rPr>
                        <m:t>𝑑𝑖𝑓𝑓𝑒𝑟𝑒𝑛𝑐𝑒</m:t>
                      </m:r>
                      <m:r>
                        <a:rPr lang="en-GB" b="0" i="1" smtClean="0">
                          <a:latin typeface="Cambria Math" panose="02040503050406030204" pitchFamily="18" charset="0"/>
                        </a:rPr>
                        <m:t> </m:t>
                      </m:r>
                      <m:r>
                        <a:rPr lang="en-US" b="0" i="1" smtClean="0">
                          <a:latin typeface="Cambria Math" panose="02040503050406030204" pitchFamily="18" charset="0"/>
                        </a:rPr>
                        <m:t>𝑑𝑢𝑒</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𝑟𝑒𝑓𝑙𝑒𝑐𝑡𝑖𝑜𝑛</m:t>
                      </m:r>
                      <m:r>
                        <a:rPr lang="en-GB" b="0" i="1" smtClean="0">
                          <a:latin typeface="Cambria Math" panose="02040503050406030204" pitchFamily="18" charset="0"/>
                        </a:rPr>
                        <m:t> </m:t>
                      </m:r>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i="1">
                              <a:latin typeface="Cambria Math" panose="02040503050406030204" pitchFamily="18" charset="0"/>
                            </a:rPr>
                            <m:t>2</m:t>
                          </m:r>
                        </m:den>
                      </m:f>
                      <m:r>
                        <a:rPr lang="en-GB"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i="1">
                              <a:latin typeface="Cambria Math" panose="02040503050406030204" pitchFamily="18" charset="0"/>
                            </a:rPr>
                            <m:t>2</m:t>
                          </m:r>
                        </m:den>
                      </m:f>
                      <m:r>
                        <a:rPr lang="en-GB" b="0" i="1" smtClean="0">
                          <a:latin typeface="Cambria Math" panose="02040503050406030204" pitchFamily="18" charset="0"/>
                        </a:rPr>
                        <m:t>=</m:t>
                      </m:r>
                      <m:r>
                        <a:rPr lang="en-US" b="0" i="1" smtClean="0">
                          <a:latin typeface="Cambria Math" panose="02040503050406030204" pitchFamily="18" charset="0"/>
                        </a:rPr>
                        <m:t>0</m:t>
                      </m:r>
                    </m:oMath>
                  </m:oMathPara>
                </a14:m>
                <a:endParaRPr lang="en-GB" b="0" dirty="0"/>
              </a:p>
            </p:txBody>
          </p:sp>
        </mc:Choice>
        <mc:Fallback xmlns="">
          <p:sp>
            <p:nvSpPr>
              <p:cNvPr id="52" name="TextBox 51">
                <a:extLst>
                  <a:ext uri="{FF2B5EF4-FFF2-40B4-BE49-F238E27FC236}">
                    <a16:creationId xmlns:a16="http://schemas.microsoft.com/office/drawing/2014/main" id="{9BC48734-4BE7-4063-A214-F7AC317DB481}"/>
                  </a:ext>
                </a:extLst>
              </p:cNvPr>
              <p:cNvSpPr txBox="1">
                <a:spLocks noRot="1" noChangeAspect="1" noMove="1" noResize="1" noEditPoints="1" noAdjustHandles="1" noChangeArrowheads="1" noChangeShapeType="1" noTextEdit="1"/>
              </p:cNvSpPr>
              <p:nvPr/>
            </p:nvSpPr>
            <p:spPr>
              <a:xfrm>
                <a:off x="2697163" y="1867654"/>
                <a:ext cx="6123309" cy="887166"/>
              </a:xfrm>
              <a:prstGeom prst="rect">
                <a:avLst/>
              </a:prstGeom>
              <a:blipFill>
                <a:blip r:embed="rId26"/>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BD5C5DF-46F0-0363-5B4B-B87C786CD29F}"/>
              </a:ext>
            </a:extLst>
          </p:cNvPr>
          <p:cNvSpPr txBox="1"/>
          <p:nvPr/>
        </p:nvSpPr>
        <p:spPr>
          <a:xfrm>
            <a:off x="4983413" y="2282192"/>
            <a:ext cx="621783" cy="369332"/>
          </a:xfrm>
          <a:prstGeom prst="rect">
            <a:avLst/>
          </a:prstGeom>
          <a:noFill/>
        </p:spPr>
        <p:txBody>
          <a:bodyPr wrap="square" rtlCol="0">
            <a:spAutoFit/>
          </a:bodyPr>
          <a:lstStyle/>
          <a:p>
            <a:r>
              <a:rPr lang="en-US" dirty="0"/>
              <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A3C566-4998-078E-7760-3700A97E5F55}"/>
                  </a:ext>
                </a:extLst>
              </p:cNvPr>
              <p:cNvSpPr txBox="1"/>
              <p:nvPr/>
            </p:nvSpPr>
            <p:spPr>
              <a:xfrm>
                <a:off x="5508104" y="2311237"/>
                <a:ext cx="10195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0−0=0</m:t>
                      </m:r>
                    </m:oMath>
                  </m:oMathPara>
                </a14:m>
                <a:endParaRPr lang="en-US" dirty="0"/>
              </a:p>
            </p:txBody>
          </p:sp>
        </mc:Choice>
        <mc:Fallback xmlns="">
          <p:sp>
            <p:nvSpPr>
              <p:cNvPr id="5" name="TextBox 4">
                <a:extLst>
                  <a:ext uri="{FF2B5EF4-FFF2-40B4-BE49-F238E27FC236}">
                    <a16:creationId xmlns:a16="http://schemas.microsoft.com/office/drawing/2014/main" id="{49A3C566-4998-078E-7760-3700A97E5F55}"/>
                  </a:ext>
                </a:extLst>
              </p:cNvPr>
              <p:cNvSpPr txBox="1">
                <a:spLocks noRot="1" noChangeAspect="1" noMove="1" noResize="1" noEditPoints="1" noAdjustHandles="1" noChangeArrowheads="1" noChangeShapeType="1" noTextEdit="1"/>
              </p:cNvSpPr>
              <p:nvPr/>
            </p:nvSpPr>
            <p:spPr>
              <a:xfrm>
                <a:off x="5508104" y="2311237"/>
                <a:ext cx="1019510" cy="276999"/>
              </a:xfrm>
              <a:prstGeom prst="rect">
                <a:avLst/>
              </a:prstGeom>
              <a:blipFill>
                <a:blip r:embed="rId27"/>
                <a:stretch>
                  <a:fillRect l="-5389" r="-4790" b="-8696"/>
                </a:stretch>
              </a:blipFill>
            </p:spPr>
            <p:txBody>
              <a:bodyPr/>
              <a:lstStyle/>
              <a:p>
                <a:r>
                  <a:rPr lang="en-US">
                    <a:noFill/>
                  </a:rPr>
                  <a:t> </a:t>
                </a:r>
              </a:p>
            </p:txBody>
          </p:sp>
        </mc:Fallback>
      </mc:AlternateContent>
    </p:spTree>
    <p:extLst>
      <p:ext uri="{BB962C8B-B14F-4D97-AF65-F5344CB8AC3E}">
        <p14:creationId xmlns:p14="http://schemas.microsoft.com/office/powerpoint/2010/main" val="33077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p:bldP spid="42" grpId="0"/>
      <p:bldP spid="43" grpId="0"/>
      <p:bldP spid="46" grpId="0"/>
      <p:bldP spid="47" grpId="0"/>
      <p:bldP spid="52" grpId="0"/>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467545" y="3717032"/>
            <a:ext cx="4170686" cy="3083466"/>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12</a:t>
            </a:fld>
            <a:endParaRPr lang="en-US" altLang="zh-CN"/>
          </a:p>
        </p:txBody>
      </p:sp>
      <p:grpSp>
        <p:nvGrpSpPr>
          <p:cNvPr id="6" name="Group 12">
            <a:extLst>
              <a:ext uri="{FF2B5EF4-FFF2-40B4-BE49-F238E27FC236}">
                <a16:creationId xmlns:a16="http://schemas.microsoft.com/office/drawing/2014/main" id="{2FD868BE-E550-4DB1-BA21-0F1FDD2B3DBF}"/>
              </a:ext>
            </a:extLst>
          </p:cNvPr>
          <p:cNvGrpSpPr>
            <a:grpSpLocks/>
          </p:cNvGrpSpPr>
          <p:nvPr/>
        </p:nvGrpSpPr>
        <p:grpSpPr bwMode="auto">
          <a:xfrm>
            <a:off x="827088" y="3653533"/>
            <a:ext cx="5624511" cy="3111501"/>
            <a:chOff x="528" y="2235"/>
            <a:chExt cx="3543" cy="1960"/>
          </a:xfrm>
        </p:grpSpPr>
        <p:sp>
          <p:nvSpPr>
            <p:cNvPr id="7" name="AutoShape 13">
              <a:extLst>
                <a:ext uri="{FF2B5EF4-FFF2-40B4-BE49-F238E27FC236}">
                  <a16:creationId xmlns:a16="http://schemas.microsoft.com/office/drawing/2014/main" id="{1FB7DBA3-2243-4D77-A0FE-B67CEE329BA0}"/>
                </a:ext>
              </a:extLst>
            </p:cNvPr>
            <p:cNvSpPr>
              <a:spLocks noChangeArrowheads="1"/>
            </p:cNvSpPr>
            <p:nvPr/>
          </p:nvSpPr>
          <p:spPr bwMode="auto">
            <a:xfrm>
              <a:off x="528" y="3309"/>
              <a:ext cx="2041" cy="545"/>
            </a:xfrm>
            <a:prstGeom prst="flowChartManualInput">
              <a:avLst/>
            </a:prstGeom>
            <a:solidFill>
              <a:srgbClr val="00CC99">
                <a:alpha val="39999"/>
              </a:srgbClr>
            </a:solidFill>
            <a:ln>
              <a:noFill/>
            </a:ln>
            <a:effectLst/>
            <a:extLst>
              <a:ext uri="{91240B29-F687-4F45-9708-019B960494DF}">
                <a14:hiddenLine xmlns:a14="http://schemas.microsoft.com/office/drawing/2010/main" w="38100">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14">
              <a:extLst>
                <a:ext uri="{FF2B5EF4-FFF2-40B4-BE49-F238E27FC236}">
                  <a16:creationId xmlns:a16="http://schemas.microsoft.com/office/drawing/2014/main" id="{8ADDE83F-46DC-4D0F-9015-183D66CEAE02}"/>
                </a:ext>
              </a:extLst>
            </p:cNvPr>
            <p:cNvSpPr>
              <a:spLocks noChangeShapeType="1"/>
            </p:cNvSpPr>
            <p:nvPr/>
          </p:nvSpPr>
          <p:spPr bwMode="auto">
            <a:xfrm flipH="1">
              <a:off x="1435" y="3367"/>
              <a:ext cx="15" cy="510"/>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17">
              <a:extLst>
                <a:ext uri="{FF2B5EF4-FFF2-40B4-BE49-F238E27FC236}">
                  <a16:creationId xmlns:a16="http://schemas.microsoft.com/office/drawing/2014/main" id="{C42A6502-141B-45C3-9528-C606BFB66462}"/>
                </a:ext>
              </a:extLst>
            </p:cNvPr>
            <p:cNvSpPr>
              <a:spLocks noChangeShapeType="1"/>
            </p:cNvSpPr>
            <p:nvPr/>
          </p:nvSpPr>
          <p:spPr bwMode="auto">
            <a:xfrm>
              <a:off x="1460" y="3377"/>
              <a:ext cx="698" cy="2"/>
            </a:xfrm>
            <a:prstGeom prst="line">
              <a:avLst/>
            </a:prstGeom>
            <a:noFill/>
            <a:ln w="19050">
              <a:solidFill>
                <a:schemeClr val="hlink"/>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18">
              <a:extLst>
                <a:ext uri="{FF2B5EF4-FFF2-40B4-BE49-F238E27FC236}">
                  <a16:creationId xmlns:a16="http://schemas.microsoft.com/office/drawing/2014/main" id="{ADF2F3B6-95D2-445C-AA61-3221EB06FD1A}"/>
                </a:ext>
              </a:extLst>
            </p:cNvPr>
            <p:cNvSpPr>
              <a:spLocks noChangeShapeType="1"/>
            </p:cNvSpPr>
            <p:nvPr/>
          </p:nvSpPr>
          <p:spPr bwMode="auto">
            <a:xfrm flipH="1">
              <a:off x="1888" y="3377"/>
              <a:ext cx="11" cy="478"/>
            </a:xfrm>
            <a:prstGeom prst="line">
              <a:avLst/>
            </a:prstGeom>
            <a:noFill/>
            <a:ln w="19050">
              <a:solidFill>
                <a:schemeClr val="hlink"/>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Rectangle 19">
              <a:extLst>
                <a:ext uri="{FF2B5EF4-FFF2-40B4-BE49-F238E27FC236}">
                  <a16:creationId xmlns:a16="http://schemas.microsoft.com/office/drawing/2014/main" id="{EAEAF2EC-8405-4F18-A595-EF7598BB5613}"/>
                </a:ext>
              </a:extLst>
            </p:cNvPr>
            <p:cNvSpPr>
              <a:spLocks noChangeArrowheads="1"/>
            </p:cNvSpPr>
            <p:nvPr/>
          </p:nvSpPr>
          <p:spPr bwMode="auto">
            <a:xfrm>
              <a:off x="3247" y="2235"/>
              <a:ext cx="824"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dirty="0">
                  <a:latin typeface="楷体_GB2312" pitchFamily="49" charset="-122"/>
                  <a:ea typeface="楷体_GB2312" pitchFamily="49" charset="-122"/>
                </a:rPr>
                <a:t>2</a:t>
              </a:r>
              <a:endParaRPr kumimoji="1" lang="en-US" altLang="zh-CN" sz="2000" b="0" dirty="0">
                <a:latin typeface="楷体_GB2312" pitchFamily="49" charset="-122"/>
                <a:ea typeface="楷体_GB2312" pitchFamily="49" charset="-122"/>
              </a:endParaRPr>
            </a:p>
          </p:txBody>
        </p:sp>
        <p:sp>
          <p:nvSpPr>
            <p:cNvPr id="14" name="Line 20">
              <a:extLst>
                <a:ext uri="{FF2B5EF4-FFF2-40B4-BE49-F238E27FC236}">
                  <a16:creationId xmlns:a16="http://schemas.microsoft.com/office/drawing/2014/main" id="{DFB7E06C-E49E-47D0-8C42-9DBFF20EFEB1}"/>
                </a:ext>
              </a:extLst>
            </p:cNvPr>
            <p:cNvSpPr>
              <a:spLocks noChangeShapeType="1"/>
            </p:cNvSpPr>
            <p:nvPr/>
          </p:nvSpPr>
          <p:spPr bwMode="auto">
            <a:xfrm>
              <a:off x="846" y="2533"/>
              <a:ext cx="466" cy="875"/>
            </a:xfrm>
            <a:prstGeom prst="line">
              <a:avLst/>
            </a:prstGeom>
            <a:noFill/>
            <a:ln w="19050">
              <a:solidFill>
                <a:srgbClr val="FFCC99"/>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21">
              <a:extLst>
                <a:ext uri="{FF2B5EF4-FFF2-40B4-BE49-F238E27FC236}">
                  <a16:creationId xmlns:a16="http://schemas.microsoft.com/office/drawing/2014/main" id="{22AF22CC-D900-43C3-AF7F-8AE160AA5BBE}"/>
                </a:ext>
              </a:extLst>
            </p:cNvPr>
            <p:cNvSpPr>
              <a:spLocks noChangeShapeType="1"/>
            </p:cNvSpPr>
            <p:nvPr/>
          </p:nvSpPr>
          <p:spPr bwMode="auto">
            <a:xfrm>
              <a:off x="1302" y="3076"/>
              <a:ext cx="0" cy="710"/>
            </a:xfrm>
            <a:prstGeom prst="line">
              <a:avLst/>
            </a:prstGeom>
            <a:noFill/>
            <a:ln w="9525">
              <a:solidFill>
                <a:srgbClr val="00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22">
              <a:extLst>
                <a:ext uri="{FF2B5EF4-FFF2-40B4-BE49-F238E27FC236}">
                  <a16:creationId xmlns:a16="http://schemas.microsoft.com/office/drawing/2014/main" id="{5B11A0A0-0DEE-4387-B232-D82D83EF8959}"/>
                </a:ext>
              </a:extLst>
            </p:cNvPr>
            <p:cNvSpPr>
              <a:spLocks noChangeShapeType="1"/>
            </p:cNvSpPr>
            <p:nvPr/>
          </p:nvSpPr>
          <p:spPr bwMode="auto">
            <a:xfrm>
              <a:off x="1072" y="2379"/>
              <a:ext cx="491" cy="979"/>
            </a:xfrm>
            <a:prstGeom prst="line">
              <a:avLst/>
            </a:prstGeom>
            <a:noFill/>
            <a:ln w="19050">
              <a:solidFill>
                <a:srgbClr val="FFCC99"/>
              </a:solidFill>
              <a:round/>
              <a:headEn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23">
              <a:extLst>
                <a:ext uri="{FF2B5EF4-FFF2-40B4-BE49-F238E27FC236}">
                  <a16:creationId xmlns:a16="http://schemas.microsoft.com/office/drawing/2014/main" id="{7A2E8F15-C71B-4A63-AE37-2A4EDEFEAF13}"/>
                </a:ext>
              </a:extLst>
            </p:cNvPr>
            <p:cNvSpPr>
              <a:spLocks noChangeShapeType="1"/>
            </p:cNvSpPr>
            <p:nvPr/>
          </p:nvSpPr>
          <p:spPr bwMode="auto">
            <a:xfrm>
              <a:off x="1033" y="2879"/>
              <a:ext cx="90" cy="182"/>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24">
              <a:extLst>
                <a:ext uri="{FF2B5EF4-FFF2-40B4-BE49-F238E27FC236}">
                  <a16:creationId xmlns:a16="http://schemas.microsoft.com/office/drawing/2014/main" id="{2B03BE1E-972B-4D62-A4E6-A7C99856E94F}"/>
                </a:ext>
              </a:extLst>
            </p:cNvPr>
            <p:cNvSpPr>
              <a:spLocks noChangeShapeType="1"/>
            </p:cNvSpPr>
            <p:nvPr/>
          </p:nvSpPr>
          <p:spPr bwMode="auto">
            <a:xfrm>
              <a:off x="1244" y="2725"/>
              <a:ext cx="103" cy="200"/>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Text Box 25">
              <a:extLst>
                <a:ext uri="{FF2B5EF4-FFF2-40B4-BE49-F238E27FC236}">
                  <a16:creationId xmlns:a16="http://schemas.microsoft.com/office/drawing/2014/main" id="{885397F1-3A75-4C4E-99AA-AACEBB8FA5BA}"/>
                </a:ext>
              </a:extLst>
            </p:cNvPr>
            <p:cNvSpPr txBox="1">
              <a:spLocks noChangeArrowheads="1"/>
            </p:cNvSpPr>
            <p:nvPr/>
          </p:nvSpPr>
          <p:spPr bwMode="auto">
            <a:xfrm>
              <a:off x="878" y="2911"/>
              <a:ext cx="289"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1</a:t>
              </a:r>
            </a:p>
          </p:txBody>
        </p:sp>
        <p:sp>
          <p:nvSpPr>
            <p:cNvPr id="20" name="Text Box 26">
              <a:extLst>
                <a:ext uri="{FF2B5EF4-FFF2-40B4-BE49-F238E27FC236}">
                  <a16:creationId xmlns:a16="http://schemas.microsoft.com/office/drawing/2014/main" id="{99559F7B-9CC5-490C-87F5-29AD098C9494}"/>
                </a:ext>
              </a:extLst>
            </p:cNvPr>
            <p:cNvSpPr txBox="1">
              <a:spLocks noChangeArrowheads="1"/>
            </p:cNvSpPr>
            <p:nvPr/>
          </p:nvSpPr>
          <p:spPr bwMode="auto">
            <a:xfrm>
              <a:off x="1312" y="2725"/>
              <a:ext cx="394"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2</a:t>
              </a:r>
            </a:p>
          </p:txBody>
        </p:sp>
        <p:graphicFrame>
          <p:nvGraphicFramePr>
            <p:cNvPr id="21" name="Object 27">
              <a:extLst>
                <a:ext uri="{FF2B5EF4-FFF2-40B4-BE49-F238E27FC236}">
                  <a16:creationId xmlns:a16="http://schemas.microsoft.com/office/drawing/2014/main" id="{D7D275FD-9522-4B6C-8594-2E0E936D5D17}"/>
                </a:ext>
              </a:extLst>
            </p:cNvPr>
            <p:cNvGraphicFramePr>
              <a:graphicFrameLocks/>
            </p:cNvGraphicFramePr>
            <p:nvPr/>
          </p:nvGraphicFramePr>
          <p:xfrm>
            <a:off x="709" y="3070"/>
            <a:ext cx="190" cy="263"/>
          </p:xfrm>
          <a:graphic>
            <a:graphicData uri="http://schemas.openxmlformats.org/presentationml/2006/ole">
              <mc:AlternateContent xmlns:mc="http://schemas.openxmlformats.org/markup-compatibility/2006">
                <mc:Choice xmlns:v="urn:schemas-microsoft-com:vml" Requires="v">
                  <p:oleObj spid="_x0000_s18584" name="公式" r:id="rId3" imgW="285908" imgH="400010" progId="Equation.3">
                    <p:embed/>
                  </p:oleObj>
                </mc:Choice>
                <mc:Fallback>
                  <p:oleObj name="公式" r:id="rId3" imgW="285908" imgH="400010" progId="Equation.3">
                    <p:embed/>
                    <p:pic>
                      <p:nvPicPr>
                        <p:cNvPr id="21" name="Object 27">
                          <a:extLst>
                            <a:ext uri="{FF2B5EF4-FFF2-40B4-BE49-F238E27FC236}">
                              <a16:creationId xmlns:a16="http://schemas.microsoft.com/office/drawing/2014/main" id="{D7D275FD-9522-4B6C-8594-2E0E936D5D1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 y="3070"/>
                          <a:ext cx="19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8">
              <a:extLst>
                <a:ext uri="{FF2B5EF4-FFF2-40B4-BE49-F238E27FC236}">
                  <a16:creationId xmlns:a16="http://schemas.microsoft.com/office/drawing/2014/main" id="{54556586-EE10-4ECF-A07B-A0CA72328DE4}"/>
                </a:ext>
              </a:extLst>
            </p:cNvPr>
            <p:cNvGraphicFramePr>
              <a:graphicFrameLocks/>
            </p:cNvGraphicFramePr>
            <p:nvPr/>
          </p:nvGraphicFramePr>
          <p:xfrm>
            <a:off x="717" y="3466"/>
            <a:ext cx="199" cy="263"/>
          </p:xfrm>
          <a:graphic>
            <a:graphicData uri="http://schemas.openxmlformats.org/presentationml/2006/ole">
              <mc:AlternateContent xmlns:mc="http://schemas.openxmlformats.org/markup-compatibility/2006">
                <mc:Choice xmlns:v="urn:schemas-microsoft-com:vml" Requires="v">
                  <p:oleObj spid="_x0000_s18585" name="公式" r:id="rId5" imgW="295172" imgH="400010" progId="Equation.3">
                    <p:embed/>
                  </p:oleObj>
                </mc:Choice>
                <mc:Fallback>
                  <p:oleObj name="公式" r:id="rId5" imgW="295172" imgH="400010" progId="Equation.3">
                    <p:embed/>
                    <p:pic>
                      <p:nvPicPr>
                        <p:cNvPr id="22" name="Object 28">
                          <a:extLst>
                            <a:ext uri="{FF2B5EF4-FFF2-40B4-BE49-F238E27FC236}">
                              <a16:creationId xmlns:a16="http://schemas.microsoft.com/office/drawing/2014/main" id="{54556586-EE10-4ECF-A07B-A0CA72328DE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 y="3466"/>
                          <a:ext cx="199"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9">
              <a:extLst>
                <a:ext uri="{FF2B5EF4-FFF2-40B4-BE49-F238E27FC236}">
                  <a16:creationId xmlns:a16="http://schemas.microsoft.com/office/drawing/2014/main" id="{40ED09EF-6AE6-4F18-843D-E49CE7EA3C86}"/>
                </a:ext>
              </a:extLst>
            </p:cNvPr>
            <p:cNvGraphicFramePr>
              <a:graphicFrameLocks/>
            </p:cNvGraphicFramePr>
            <p:nvPr/>
          </p:nvGraphicFramePr>
          <p:xfrm>
            <a:off x="2011" y="3497"/>
            <a:ext cx="159" cy="199"/>
          </p:xfrm>
          <a:graphic>
            <a:graphicData uri="http://schemas.openxmlformats.org/presentationml/2006/ole">
              <mc:AlternateContent xmlns:mc="http://schemas.openxmlformats.org/markup-compatibility/2006">
                <mc:Choice xmlns:v="urn:schemas-microsoft-com:vml" Requires="v">
                  <p:oleObj spid="_x0000_s18586" name="公式" r:id="rId7" imgW="238327" imgH="295145" progId="Equation.3">
                    <p:embed/>
                  </p:oleObj>
                </mc:Choice>
                <mc:Fallback>
                  <p:oleObj name="公式" r:id="rId7" imgW="238327" imgH="295145" progId="Equation.3">
                    <p:embed/>
                    <p:pic>
                      <p:nvPicPr>
                        <p:cNvPr id="23" name="Object 29">
                          <a:extLst>
                            <a:ext uri="{FF2B5EF4-FFF2-40B4-BE49-F238E27FC236}">
                              <a16:creationId xmlns:a16="http://schemas.microsoft.com/office/drawing/2014/main" id="{40ED09EF-6AE6-4F18-843D-E49CE7EA3C8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1" y="3497"/>
                          <a:ext cx="15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30">
              <a:extLst>
                <a:ext uri="{FF2B5EF4-FFF2-40B4-BE49-F238E27FC236}">
                  <a16:creationId xmlns:a16="http://schemas.microsoft.com/office/drawing/2014/main" id="{ADD0D55E-E3F0-4B7A-8DB1-68CEFA03FB3A}"/>
                </a:ext>
              </a:extLst>
            </p:cNvPr>
            <p:cNvGraphicFramePr>
              <a:graphicFrameLocks/>
            </p:cNvGraphicFramePr>
            <p:nvPr/>
          </p:nvGraphicFramePr>
          <p:xfrm>
            <a:off x="1211" y="2925"/>
            <a:ext cx="88" cy="184"/>
          </p:xfrm>
          <a:graphic>
            <a:graphicData uri="http://schemas.openxmlformats.org/presentationml/2006/ole">
              <mc:AlternateContent xmlns:mc="http://schemas.openxmlformats.org/markup-compatibility/2006">
                <mc:Choice xmlns:v="urn:schemas-microsoft-com:vml" Requires="v">
                  <p:oleObj spid="_x0000_s18587" name="公式" r:id="rId9" imgW="123795" imgH="276117" progId="Equation.3">
                    <p:embed/>
                  </p:oleObj>
                </mc:Choice>
                <mc:Fallback>
                  <p:oleObj name="公式" r:id="rId9" imgW="123795" imgH="276117" progId="Equation.3">
                    <p:embed/>
                    <p:pic>
                      <p:nvPicPr>
                        <p:cNvPr id="24" name="Object 30">
                          <a:extLst>
                            <a:ext uri="{FF2B5EF4-FFF2-40B4-BE49-F238E27FC236}">
                              <a16:creationId xmlns:a16="http://schemas.microsoft.com/office/drawing/2014/main" id="{ADD0D55E-E3F0-4B7A-8DB1-68CEFA03FB3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1" y="2925"/>
                          <a:ext cx="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31">
              <a:extLst>
                <a:ext uri="{FF2B5EF4-FFF2-40B4-BE49-F238E27FC236}">
                  <a16:creationId xmlns:a16="http://schemas.microsoft.com/office/drawing/2014/main" id="{B9B28CE1-DCA9-4525-A187-D19E8D70610A}"/>
                </a:ext>
              </a:extLst>
            </p:cNvPr>
            <p:cNvGraphicFramePr>
              <a:graphicFrameLocks/>
            </p:cNvGraphicFramePr>
            <p:nvPr/>
          </p:nvGraphicFramePr>
          <p:xfrm>
            <a:off x="1299" y="3671"/>
            <a:ext cx="116" cy="152"/>
          </p:xfrm>
          <a:graphic>
            <a:graphicData uri="http://schemas.openxmlformats.org/presentationml/2006/ole">
              <mc:AlternateContent xmlns:mc="http://schemas.openxmlformats.org/markup-compatibility/2006">
                <mc:Choice xmlns:v="urn:schemas-microsoft-com:vml" Requires="v">
                  <p:oleObj spid="_x0000_s18588" name="公式" r:id="rId11" imgW="209694" imgH="285842" progId="Equation.3">
                    <p:embed/>
                  </p:oleObj>
                </mc:Choice>
                <mc:Fallback>
                  <p:oleObj name="公式" r:id="rId11" imgW="209694" imgH="285842" progId="Equation.3">
                    <p:embed/>
                    <p:pic>
                      <p:nvPicPr>
                        <p:cNvPr id="25" name="Object 31">
                          <a:extLst>
                            <a:ext uri="{FF2B5EF4-FFF2-40B4-BE49-F238E27FC236}">
                              <a16:creationId xmlns:a16="http://schemas.microsoft.com/office/drawing/2014/main" id="{B9B28CE1-DCA9-4525-A187-D19E8D70610A}"/>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9" y="3671"/>
                          <a:ext cx="11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Line 32">
              <a:extLst>
                <a:ext uri="{FF2B5EF4-FFF2-40B4-BE49-F238E27FC236}">
                  <a16:creationId xmlns:a16="http://schemas.microsoft.com/office/drawing/2014/main" id="{A3486BA5-9B21-463E-9282-02C3B26FC750}"/>
                </a:ext>
              </a:extLst>
            </p:cNvPr>
            <p:cNvSpPr>
              <a:spLocks noChangeShapeType="1"/>
            </p:cNvSpPr>
            <p:nvPr/>
          </p:nvSpPr>
          <p:spPr bwMode="auto">
            <a:xfrm flipV="1">
              <a:off x="1300" y="3254"/>
              <a:ext cx="214" cy="12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7" name="Object 33">
              <a:extLst>
                <a:ext uri="{FF2B5EF4-FFF2-40B4-BE49-F238E27FC236}">
                  <a16:creationId xmlns:a16="http://schemas.microsoft.com/office/drawing/2014/main" id="{8AD7507A-DC55-4A2F-9FB2-006649AF4B9B}"/>
                </a:ext>
              </a:extLst>
            </p:cNvPr>
            <p:cNvGraphicFramePr>
              <a:graphicFrameLocks/>
            </p:cNvGraphicFramePr>
            <p:nvPr/>
          </p:nvGraphicFramePr>
          <p:xfrm>
            <a:off x="1158" y="3378"/>
            <a:ext cx="141" cy="154"/>
          </p:xfrm>
          <a:graphic>
            <a:graphicData uri="http://schemas.openxmlformats.org/presentationml/2006/ole">
              <mc:AlternateContent xmlns:mc="http://schemas.openxmlformats.org/markup-compatibility/2006">
                <mc:Choice xmlns:v="urn:schemas-microsoft-com:vml" Requires="v">
                  <p:oleObj spid="_x0000_s18589" name="公式" r:id="rId13" imgW="257275" imgH="285842" progId="Equation.3">
                    <p:embed/>
                  </p:oleObj>
                </mc:Choice>
                <mc:Fallback>
                  <p:oleObj name="公式" r:id="rId13" imgW="257275" imgH="285842" progId="Equation.3">
                    <p:embed/>
                    <p:pic>
                      <p:nvPicPr>
                        <p:cNvPr id="27" name="Object 33">
                          <a:extLst>
                            <a:ext uri="{FF2B5EF4-FFF2-40B4-BE49-F238E27FC236}">
                              <a16:creationId xmlns:a16="http://schemas.microsoft.com/office/drawing/2014/main" id="{8AD7507A-DC55-4A2F-9FB2-006649AF4B9B}"/>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8" y="3378"/>
                          <a:ext cx="14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34">
              <a:extLst>
                <a:ext uri="{FF2B5EF4-FFF2-40B4-BE49-F238E27FC236}">
                  <a16:creationId xmlns:a16="http://schemas.microsoft.com/office/drawing/2014/main" id="{441409D8-7A2D-4CF2-A5C0-5F32C39C3498}"/>
                </a:ext>
              </a:extLst>
            </p:cNvPr>
            <p:cNvGraphicFramePr>
              <a:graphicFrameLocks/>
            </p:cNvGraphicFramePr>
            <p:nvPr/>
          </p:nvGraphicFramePr>
          <p:xfrm>
            <a:off x="1364" y="3875"/>
            <a:ext cx="141" cy="147"/>
          </p:xfrm>
          <a:graphic>
            <a:graphicData uri="http://schemas.openxmlformats.org/presentationml/2006/ole">
              <mc:AlternateContent xmlns:mc="http://schemas.openxmlformats.org/markup-compatibility/2006">
                <mc:Choice xmlns:v="urn:schemas-microsoft-com:vml" Requires="v">
                  <p:oleObj spid="_x0000_s18590" name="公式" r:id="rId15" imgW="257275" imgH="276117" progId="Equation.3">
                    <p:embed/>
                  </p:oleObj>
                </mc:Choice>
                <mc:Fallback>
                  <p:oleObj name="公式" r:id="rId15" imgW="257275" imgH="276117" progId="Equation.3">
                    <p:embed/>
                    <p:pic>
                      <p:nvPicPr>
                        <p:cNvPr id="28" name="Object 34">
                          <a:extLst>
                            <a:ext uri="{FF2B5EF4-FFF2-40B4-BE49-F238E27FC236}">
                              <a16:creationId xmlns:a16="http://schemas.microsoft.com/office/drawing/2014/main" id="{441409D8-7A2D-4CF2-A5C0-5F32C39C3498}"/>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64" y="3875"/>
                          <a:ext cx="1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5">
              <a:extLst>
                <a:ext uri="{FF2B5EF4-FFF2-40B4-BE49-F238E27FC236}">
                  <a16:creationId xmlns:a16="http://schemas.microsoft.com/office/drawing/2014/main" id="{08D5169B-D65C-41B8-A753-8DA970D886F7}"/>
                </a:ext>
              </a:extLst>
            </p:cNvPr>
            <p:cNvGraphicFramePr>
              <a:graphicFrameLocks/>
            </p:cNvGraphicFramePr>
            <p:nvPr/>
          </p:nvGraphicFramePr>
          <p:xfrm>
            <a:off x="1580" y="3368"/>
            <a:ext cx="141" cy="159"/>
          </p:xfrm>
          <a:graphic>
            <a:graphicData uri="http://schemas.openxmlformats.org/presentationml/2006/ole">
              <mc:AlternateContent xmlns:mc="http://schemas.openxmlformats.org/markup-compatibility/2006">
                <mc:Choice xmlns:v="urn:schemas-microsoft-com:vml" Requires="v">
                  <p:oleObj spid="_x0000_s18591" name="公式" r:id="rId17" imgW="257275" imgH="295145" progId="Equation.3">
                    <p:embed/>
                  </p:oleObj>
                </mc:Choice>
                <mc:Fallback>
                  <p:oleObj name="公式" r:id="rId17" imgW="257275" imgH="295145" progId="Equation.3">
                    <p:embed/>
                    <p:pic>
                      <p:nvPicPr>
                        <p:cNvPr id="29" name="Object 35">
                          <a:extLst>
                            <a:ext uri="{FF2B5EF4-FFF2-40B4-BE49-F238E27FC236}">
                              <a16:creationId xmlns:a16="http://schemas.microsoft.com/office/drawing/2014/main" id="{08D5169B-D65C-41B8-A753-8DA970D886F7}"/>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0" y="3368"/>
                          <a:ext cx="14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6">
              <a:extLst>
                <a:ext uri="{FF2B5EF4-FFF2-40B4-BE49-F238E27FC236}">
                  <a16:creationId xmlns:a16="http://schemas.microsoft.com/office/drawing/2014/main" id="{57782974-523F-41E7-8325-89A97608A963}"/>
                </a:ext>
              </a:extLst>
            </p:cNvPr>
            <p:cNvGraphicFramePr>
              <a:graphicFrameLocks/>
            </p:cNvGraphicFramePr>
            <p:nvPr/>
          </p:nvGraphicFramePr>
          <p:xfrm>
            <a:off x="1480" y="3084"/>
            <a:ext cx="161" cy="147"/>
          </p:xfrm>
          <a:graphic>
            <a:graphicData uri="http://schemas.openxmlformats.org/presentationml/2006/ole">
              <mc:AlternateContent xmlns:mc="http://schemas.openxmlformats.org/markup-compatibility/2006">
                <mc:Choice xmlns:v="urn:schemas-microsoft-com:vml" Requires="v">
                  <p:oleObj spid="_x0000_s18592" name="公式" r:id="rId19" imgW="295172" imgH="276117" progId="Equation.3">
                    <p:embed/>
                  </p:oleObj>
                </mc:Choice>
                <mc:Fallback>
                  <p:oleObj name="公式" r:id="rId19" imgW="295172" imgH="276117" progId="Equation.3">
                    <p:embed/>
                    <p:pic>
                      <p:nvPicPr>
                        <p:cNvPr id="30" name="Object 36">
                          <a:extLst>
                            <a:ext uri="{FF2B5EF4-FFF2-40B4-BE49-F238E27FC236}">
                              <a16:creationId xmlns:a16="http://schemas.microsoft.com/office/drawing/2014/main" id="{57782974-523F-41E7-8325-89A97608A963}"/>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80" y="3084"/>
                          <a:ext cx="16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Line 37">
              <a:extLst>
                <a:ext uri="{FF2B5EF4-FFF2-40B4-BE49-F238E27FC236}">
                  <a16:creationId xmlns:a16="http://schemas.microsoft.com/office/drawing/2014/main" id="{4FD70F17-5D1D-4267-9556-7485115F2D59}"/>
                </a:ext>
              </a:extLst>
            </p:cNvPr>
            <p:cNvSpPr>
              <a:spLocks noChangeShapeType="1"/>
            </p:cNvSpPr>
            <p:nvPr/>
          </p:nvSpPr>
          <p:spPr bwMode="auto">
            <a:xfrm>
              <a:off x="1299" y="3378"/>
              <a:ext cx="136" cy="454"/>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8">
              <a:extLst>
                <a:ext uri="{FF2B5EF4-FFF2-40B4-BE49-F238E27FC236}">
                  <a16:creationId xmlns:a16="http://schemas.microsoft.com/office/drawing/2014/main" id="{CFB9A83D-9588-4DFF-9C65-B4C6B3EA5E2F}"/>
                </a:ext>
              </a:extLst>
            </p:cNvPr>
            <p:cNvSpPr>
              <a:spLocks noChangeShapeType="1"/>
            </p:cNvSpPr>
            <p:nvPr/>
          </p:nvSpPr>
          <p:spPr bwMode="auto">
            <a:xfrm flipV="1">
              <a:off x="528" y="3321"/>
              <a:ext cx="2041" cy="91"/>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9">
              <a:extLst>
                <a:ext uri="{FF2B5EF4-FFF2-40B4-BE49-F238E27FC236}">
                  <a16:creationId xmlns:a16="http://schemas.microsoft.com/office/drawing/2014/main" id="{23E1E4D9-B055-4E44-8016-8B6466672D94}"/>
                </a:ext>
              </a:extLst>
            </p:cNvPr>
            <p:cNvSpPr>
              <a:spLocks noChangeShapeType="1"/>
            </p:cNvSpPr>
            <p:nvPr/>
          </p:nvSpPr>
          <p:spPr bwMode="auto">
            <a:xfrm>
              <a:off x="528" y="3832"/>
              <a:ext cx="2041" cy="0"/>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40">
              <a:extLst>
                <a:ext uri="{FF2B5EF4-FFF2-40B4-BE49-F238E27FC236}">
                  <a16:creationId xmlns:a16="http://schemas.microsoft.com/office/drawing/2014/main" id="{A7C49D00-30FC-440F-8E88-68D4360E1637}"/>
                </a:ext>
              </a:extLst>
            </p:cNvPr>
            <p:cNvSpPr>
              <a:spLocks noChangeShapeType="1"/>
            </p:cNvSpPr>
            <p:nvPr/>
          </p:nvSpPr>
          <p:spPr bwMode="auto">
            <a:xfrm flipV="1">
              <a:off x="1441" y="3354"/>
              <a:ext cx="118" cy="478"/>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Freeform 41">
              <a:extLst>
                <a:ext uri="{FF2B5EF4-FFF2-40B4-BE49-F238E27FC236}">
                  <a16:creationId xmlns:a16="http://schemas.microsoft.com/office/drawing/2014/main" id="{9ACB300E-DDB1-4C83-BE15-3494611A9D3A}"/>
                </a:ext>
              </a:extLst>
            </p:cNvPr>
            <p:cNvSpPr>
              <a:spLocks/>
            </p:cNvSpPr>
            <p:nvPr/>
          </p:nvSpPr>
          <p:spPr bwMode="auto">
            <a:xfrm rot="-7261805">
              <a:off x="1381" y="3172"/>
              <a:ext cx="112" cy="113"/>
            </a:xfrm>
            <a:custGeom>
              <a:avLst/>
              <a:gdLst>
                <a:gd name="T0" fmla="*/ 0 w 232"/>
                <a:gd name="T1" fmla="*/ 7 h 232"/>
                <a:gd name="T2" fmla="*/ 50 w 232"/>
                <a:gd name="T3" fmla="*/ 7 h 232"/>
                <a:gd name="T4" fmla="*/ 53 w 232"/>
                <a:gd name="T5" fmla="*/ 55 h 232"/>
                <a:gd name="T6" fmla="*/ 0 60000 65536"/>
                <a:gd name="T7" fmla="*/ 0 60000 65536"/>
                <a:gd name="T8" fmla="*/ 0 60000 65536"/>
              </a:gdLst>
              <a:ahLst/>
              <a:cxnLst>
                <a:cxn ang="T6">
                  <a:pos x="T0" y="T1"/>
                </a:cxn>
                <a:cxn ang="T7">
                  <a:pos x="T2" y="T3"/>
                </a:cxn>
                <a:cxn ang="T8">
                  <a:pos x="T4" y="T5"/>
                </a:cxn>
              </a:cxnLst>
              <a:rect l="0" t="0" r="r" b="b"/>
              <a:pathLst>
                <a:path w="232" h="232">
                  <a:moveTo>
                    <a:pt x="0" y="28"/>
                  </a:moveTo>
                  <a:cubicBezTo>
                    <a:pt x="14" y="27"/>
                    <a:pt x="191" y="0"/>
                    <a:pt x="216" y="28"/>
                  </a:cubicBezTo>
                  <a:cubicBezTo>
                    <a:pt x="232" y="45"/>
                    <a:pt x="228" y="208"/>
                    <a:pt x="228" y="232"/>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Freeform 42">
              <a:extLst>
                <a:ext uri="{FF2B5EF4-FFF2-40B4-BE49-F238E27FC236}">
                  <a16:creationId xmlns:a16="http://schemas.microsoft.com/office/drawing/2014/main" id="{675358CF-AD10-4070-BDFF-3C1FB17760B6}"/>
                </a:ext>
              </a:extLst>
            </p:cNvPr>
            <p:cNvSpPr>
              <a:spLocks/>
            </p:cNvSpPr>
            <p:nvPr/>
          </p:nvSpPr>
          <p:spPr bwMode="auto">
            <a:xfrm>
              <a:off x="1202" y="3159"/>
              <a:ext cx="91" cy="13"/>
            </a:xfrm>
            <a:custGeom>
              <a:avLst/>
              <a:gdLst>
                <a:gd name="T0" fmla="*/ 0 w 91"/>
                <a:gd name="T1" fmla="*/ 13 h 13"/>
                <a:gd name="T2" fmla="*/ 42 w 91"/>
                <a:gd name="T3" fmla="*/ 0 h 13"/>
                <a:gd name="T4" fmla="*/ 91 w 91"/>
                <a:gd name="T5" fmla="*/ 13 h 13"/>
                <a:gd name="T6" fmla="*/ 0 60000 65536"/>
                <a:gd name="T7" fmla="*/ 0 60000 65536"/>
                <a:gd name="T8" fmla="*/ 0 60000 65536"/>
              </a:gdLst>
              <a:ahLst/>
              <a:cxnLst>
                <a:cxn ang="T6">
                  <a:pos x="T0" y="T1"/>
                </a:cxn>
                <a:cxn ang="T7">
                  <a:pos x="T2" y="T3"/>
                </a:cxn>
                <a:cxn ang="T8">
                  <a:pos x="T4" y="T5"/>
                </a:cxn>
              </a:cxnLst>
              <a:rect l="0" t="0" r="r" b="b"/>
              <a:pathLst>
                <a:path w="91" h="13">
                  <a:moveTo>
                    <a:pt x="0" y="13"/>
                  </a:moveTo>
                  <a:cubicBezTo>
                    <a:pt x="7" y="11"/>
                    <a:pt x="27" y="0"/>
                    <a:pt x="42" y="0"/>
                  </a:cubicBezTo>
                  <a:cubicBezTo>
                    <a:pt x="57" y="0"/>
                    <a:pt x="81" y="10"/>
                    <a:pt x="91" y="13"/>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Freeform 43">
              <a:extLst>
                <a:ext uri="{FF2B5EF4-FFF2-40B4-BE49-F238E27FC236}">
                  <a16:creationId xmlns:a16="http://schemas.microsoft.com/office/drawing/2014/main" id="{9FB165B7-1927-46C3-B393-9E34C122039C}"/>
                </a:ext>
              </a:extLst>
            </p:cNvPr>
            <p:cNvSpPr>
              <a:spLocks/>
            </p:cNvSpPr>
            <p:nvPr/>
          </p:nvSpPr>
          <p:spPr bwMode="auto">
            <a:xfrm>
              <a:off x="1307" y="3627"/>
              <a:ext cx="66" cy="15"/>
            </a:xfrm>
            <a:custGeom>
              <a:avLst/>
              <a:gdLst>
                <a:gd name="T0" fmla="*/ 0 w 66"/>
                <a:gd name="T1" fmla="*/ 3 h 15"/>
                <a:gd name="T2" fmla="*/ 30 w 66"/>
                <a:gd name="T3" fmla="*/ 15 h 15"/>
                <a:gd name="T4" fmla="*/ 66 w 66"/>
                <a:gd name="T5" fmla="*/ 0 h 15"/>
                <a:gd name="T6" fmla="*/ 0 60000 65536"/>
                <a:gd name="T7" fmla="*/ 0 60000 65536"/>
                <a:gd name="T8" fmla="*/ 0 60000 65536"/>
              </a:gdLst>
              <a:ahLst/>
              <a:cxnLst>
                <a:cxn ang="T6">
                  <a:pos x="T0" y="T1"/>
                </a:cxn>
                <a:cxn ang="T7">
                  <a:pos x="T2" y="T3"/>
                </a:cxn>
                <a:cxn ang="T8">
                  <a:pos x="T4" y="T5"/>
                </a:cxn>
              </a:cxnLst>
              <a:rect l="0" t="0" r="r" b="b"/>
              <a:pathLst>
                <a:path w="66" h="15">
                  <a:moveTo>
                    <a:pt x="0" y="3"/>
                  </a:moveTo>
                  <a:cubicBezTo>
                    <a:pt x="5" y="5"/>
                    <a:pt x="19" y="15"/>
                    <a:pt x="30" y="15"/>
                  </a:cubicBezTo>
                  <a:cubicBezTo>
                    <a:pt x="41" y="15"/>
                    <a:pt x="59" y="3"/>
                    <a:pt x="66" y="0"/>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8" name="Object 44">
              <a:extLst>
                <a:ext uri="{FF2B5EF4-FFF2-40B4-BE49-F238E27FC236}">
                  <a16:creationId xmlns:a16="http://schemas.microsoft.com/office/drawing/2014/main" id="{1202C391-B6D9-40BB-8F8A-7BC5D929D9B1}"/>
                </a:ext>
              </a:extLst>
            </p:cNvPr>
            <p:cNvGraphicFramePr>
              <a:graphicFrameLocks/>
            </p:cNvGraphicFramePr>
            <p:nvPr/>
          </p:nvGraphicFramePr>
          <p:xfrm>
            <a:off x="709" y="3877"/>
            <a:ext cx="250" cy="318"/>
          </p:xfrm>
          <a:graphic>
            <a:graphicData uri="http://schemas.openxmlformats.org/presentationml/2006/ole">
              <mc:AlternateContent xmlns:mc="http://schemas.openxmlformats.org/markup-compatibility/2006">
                <mc:Choice xmlns:v="urn:schemas-microsoft-com:vml" Requires="v">
                  <p:oleObj spid="_x0000_s18593" name="公式" r:id="rId21" imgW="162113" imgH="209731" progId="Equation.3">
                    <p:embed/>
                  </p:oleObj>
                </mc:Choice>
                <mc:Fallback>
                  <p:oleObj name="公式" r:id="rId21" imgW="162113" imgH="209731" progId="Equation.3">
                    <p:embed/>
                    <p:pic>
                      <p:nvPicPr>
                        <p:cNvPr id="38" name="Object 44">
                          <a:extLst>
                            <a:ext uri="{FF2B5EF4-FFF2-40B4-BE49-F238E27FC236}">
                              <a16:creationId xmlns:a16="http://schemas.microsoft.com/office/drawing/2014/main" id="{1202C391-B6D9-40BB-8F8A-7BC5D929D9B1}"/>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9" y="3877"/>
                          <a:ext cx="25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9" name="TextBox 1">
            <a:extLst>
              <a:ext uri="{FF2B5EF4-FFF2-40B4-BE49-F238E27FC236}">
                <a16:creationId xmlns:a16="http://schemas.microsoft.com/office/drawing/2014/main" id="{D7953308-6125-4F12-889B-3E5C8ECEE1A3}"/>
              </a:ext>
            </a:extLst>
          </p:cNvPr>
          <p:cNvSpPr txBox="1">
            <a:spLocks noChangeArrowheads="1"/>
          </p:cNvSpPr>
          <p:nvPr/>
        </p:nvSpPr>
        <p:spPr bwMode="auto">
          <a:xfrm>
            <a:off x="258156" y="757658"/>
            <a:ext cx="27842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en-US" altLang="en-US" sz="1600" b="0" dirty="0">
                <a:solidFill>
                  <a:schemeClr val="tx1"/>
                </a:solidFill>
              </a:rPr>
              <a:t>Optical path difference at C: </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D90118B-80B2-46F2-B624-5EF4B2B8E3DB}"/>
                  </a:ext>
                </a:extLst>
              </p:cNvPr>
              <p:cNvSpPr txBox="1"/>
              <p:nvPr/>
            </p:nvSpPr>
            <p:spPr>
              <a:xfrm>
                <a:off x="2887350" y="1044748"/>
                <a:ext cx="62785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𝑒𝑥𝑡𝑟𝑎</m:t>
                      </m:r>
                      <m:r>
                        <a:rPr lang="en-US" b="0" i="1" smtClean="0">
                          <a:latin typeface="Cambria Math" panose="02040503050406030204" pitchFamily="18" charset="0"/>
                        </a:rPr>
                        <m:t> </m:t>
                      </m:r>
                      <m:r>
                        <a:rPr lang="en-US" b="0" i="1" smtClean="0">
                          <a:latin typeface="Cambria Math" panose="02040503050406030204" pitchFamily="18" charset="0"/>
                        </a:rPr>
                        <m:t>𝑜𝑝𝑡𝑖𝑐𝑎𝑙</m:t>
                      </m:r>
                      <m:r>
                        <a:rPr lang="en-US" b="0" i="1" smtClean="0">
                          <a:latin typeface="Cambria Math" panose="02040503050406030204" pitchFamily="18" charset="0"/>
                        </a:rPr>
                        <m:t> </m:t>
                      </m:r>
                      <m:r>
                        <a:rPr lang="en-US" b="0" i="1" smtClean="0">
                          <a:latin typeface="Cambria Math" panose="02040503050406030204" pitchFamily="18" charset="0"/>
                        </a:rPr>
                        <m:t>𝑝𝑎𝑡h</m:t>
                      </m:r>
                      <m:r>
                        <a:rPr lang="en-US" b="0" i="1" smtClean="0">
                          <a:latin typeface="Cambria Math" panose="02040503050406030204" pitchFamily="18" charset="0"/>
                        </a:rPr>
                        <m:t> </m:t>
                      </m:r>
                      <m:r>
                        <a:rPr lang="en-GB" b="0" i="1" smtClean="0">
                          <a:latin typeface="Cambria Math" panose="02040503050406030204" pitchFamily="18" charset="0"/>
                        </a:rPr>
                        <m:t>𝑑𝑖𝑓𝑓𝑒𝑟𝑒𝑛𝑐𝑒</m:t>
                      </m:r>
                      <m:r>
                        <a:rPr lang="en-GB" b="0" i="1" smtClean="0">
                          <a:latin typeface="Cambria Math" panose="02040503050406030204" pitchFamily="18" charset="0"/>
                        </a:rPr>
                        <m:t> </m:t>
                      </m:r>
                      <m:r>
                        <a:rPr lang="en-US" b="0" i="1" smtClean="0">
                          <a:latin typeface="Cambria Math" panose="02040503050406030204" pitchFamily="18" charset="0"/>
                        </a:rPr>
                        <m:t>𝑑𝑢𝑒</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𝑟𝑒𝑓𝑙𝑒𝑐𝑡𝑖𝑜𝑛</m:t>
                      </m:r>
                    </m:oMath>
                  </m:oMathPara>
                </a14:m>
                <a:endParaRPr lang="en-US" b="1" dirty="0"/>
              </a:p>
            </p:txBody>
          </p:sp>
        </mc:Choice>
        <mc:Fallback>
          <p:sp>
            <p:nvSpPr>
              <p:cNvPr id="42" name="TextBox 41">
                <a:extLst>
                  <a:ext uri="{FF2B5EF4-FFF2-40B4-BE49-F238E27FC236}">
                    <a16:creationId xmlns:a16="http://schemas.microsoft.com/office/drawing/2014/main" id="{AD90118B-80B2-46F2-B624-5EF4B2B8E3DB}"/>
                  </a:ext>
                </a:extLst>
              </p:cNvPr>
              <p:cNvSpPr txBox="1">
                <a:spLocks noRot="1" noChangeAspect="1" noMove="1" noResize="1" noEditPoints="1" noAdjustHandles="1" noChangeArrowheads="1" noChangeShapeType="1" noTextEdit="1"/>
              </p:cNvSpPr>
              <p:nvPr/>
            </p:nvSpPr>
            <p:spPr>
              <a:xfrm>
                <a:off x="2887350" y="1044748"/>
                <a:ext cx="6278514" cy="276999"/>
              </a:xfrm>
              <a:prstGeom prst="rect">
                <a:avLst/>
              </a:prstGeom>
              <a:blipFill>
                <a:blip r:embed="rId23"/>
                <a:stretch>
                  <a:fillRect l="-388" r="-874" b="-34783"/>
                </a:stretch>
              </a:blipFill>
            </p:spPr>
            <p:txBody>
              <a:bodyPr/>
              <a:lstStyle/>
              <a:p>
                <a:r>
                  <a:rPr lang="en-US">
                    <a:noFill/>
                  </a:rPr>
                  <a:t> </a:t>
                </a:r>
              </a:p>
            </p:txBody>
          </p:sp>
        </mc:Fallback>
      </mc:AlternateContent>
      <p:sp>
        <p:nvSpPr>
          <p:cNvPr id="45" name="Title 1">
            <a:extLst>
              <a:ext uri="{FF2B5EF4-FFF2-40B4-BE49-F238E27FC236}">
                <a16:creationId xmlns:a16="http://schemas.microsoft.com/office/drawing/2014/main" id="{936823B6-3EA7-436C-9542-6768FCDA8A6E}"/>
              </a:ext>
            </a:extLst>
          </p:cNvPr>
          <p:cNvSpPr txBox="1">
            <a:spLocks/>
          </p:cNvSpPr>
          <p:nvPr/>
        </p:nvSpPr>
        <p:spPr>
          <a:xfrm>
            <a:off x="868613" y="-27221"/>
            <a:ext cx="8229600" cy="1143000"/>
          </a:xfrm>
          <a:prstGeom prst="rect">
            <a:avLst/>
          </a:prstGeom>
        </p:spPr>
        <p:txBody>
          <a:bodyPr/>
          <a:lstStyle>
            <a:lvl1pPr algn="ctr" rtl="0" eaLnBrk="0" fontAlgn="base" hangingPunct="0">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r>
              <a:rPr lang="en-US" sz="3600" b="0" dirty="0">
                <a:effectLst/>
              </a:rPr>
              <a:t>half-wave loss in thin film interferences</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BC48734-4BE7-4063-A214-F7AC317DB481}"/>
                  </a:ext>
                </a:extLst>
              </p:cNvPr>
              <p:cNvSpPr txBox="1"/>
              <p:nvPr/>
            </p:nvSpPr>
            <p:spPr>
              <a:xfrm>
                <a:off x="3397895" y="1830459"/>
                <a:ext cx="5998076" cy="8871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𝑒𝑥𝑡𝑟𝑎</m:t>
                      </m:r>
                      <m:r>
                        <a:rPr lang="en-US" b="0" i="1" smtClean="0">
                          <a:latin typeface="Cambria Math" panose="02040503050406030204" pitchFamily="18" charset="0"/>
                        </a:rPr>
                        <m:t> </m:t>
                      </m:r>
                      <m:r>
                        <a:rPr lang="en-US" b="0" i="1" smtClean="0">
                          <a:latin typeface="Cambria Math" panose="02040503050406030204" pitchFamily="18" charset="0"/>
                        </a:rPr>
                        <m:t>𝑜𝑝𝑡𝑖𝑐𝑎𝑙</m:t>
                      </m:r>
                      <m:r>
                        <a:rPr lang="en-US" b="0" i="1" smtClean="0">
                          <a:latin typeface="Cambria Math" panose="02040503050406030204" pitchFamily="18" charset="0"/>
                        </a:rPr>
                        <m:t> </m:t>
                      </m:r>
                      <m:r>
                        <a:rPr lang="en-US" b="0" i="1" smtClean="0">
                          <a:latin typeface="Cambria Math" panose="02040503050406030204" pitchFamily="18" charset="0"/>
                        </a:rPr>
                        <m:t>𝑝𝑎𝑡h</m:t>
                      </m:r>
                      <m:r>
                        <a:rPr lang="en-US" b="0" i="1" smtClean="0">
                          <a:latin typeface="Cambria Math" panose="02040503050406030204" pitchFamily="18" charset="0"/>
                        </a:rPr>
                        <m:t> </m:t>
                      </m:r>
                      <m:r>
                        <a:rPr lang="en-GB" b="0" i="1" smtClean="0">
                          <a:latin typeface="Cambria Math" panose="02040503050406030204" pitchFamily="18" charset="0"/>
                        </a:rPr>
                        <m:t>𝑑𝑖𝑓𝑓𝑒𝑟𝑒𝑛𝑐𝑒</m:t>
                      </m:r>
                      <m:r>
                        <a:rPr lang="en-GB" b="0" i="1" smtClean="0">
                          <a:latin typeface="Cambria Math" panose="02040503050406030204" pitchFamily="18" charset="0"/>
                        </a:rPr>
                        <m:t> </m:t>
                      </m:r>
                      <m:r>
                        <a:rPr lang="en-US" b="0" i="1" smtClean="0">
                          <a:latin typeface="Cambria Math" panose="02040503050406030204" pitchFamily="18" charset="0"/>
                        </a:rPr>
                        <m:t>𝑑𝑢𝑒</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𝑟𝑒𝑓𝑙𝑒𝑐𝑡𝑖𝑜𝑛</m:t>
                      </m:r>
                      <m:r>
                        <a:rPr lang="en-GB" b="0" i="1"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i="1">
                              <a:latin typeface="Cambria Math" panose="02040503050406030204" pitchFamily="18" charset="0"/>
                            </a:rPr>
                            <m:t>2</m:t>
                          </m:r>
                        </m:den>
                      </m:f>
                    </m:oMath>
                  </m:oMathPara>
                </a14:m>
                <a:endParaRPr lang="en-GB" b="0" dirty="0"/>
              </a:p>
            </p:txBody>
          </p:sp>
        </mc:Choice>
        <mc:Fallback xmlns="">
          <p:sp>
            <p:nvSpPr>
              <p:cNvPr id="52" name="TextBox 51">
                <a:extLst>
                  <a:ext uri="{FF2B5EF4-FFF2-40B4-BE49-F238E27FC236}">
                    <a16:creationId xmlns:a16="http://schemas.microsoft.com/office/drawing/2014/main" id="{9BC48734-4BE7-4063-A214-F7AC317DB481}"/>
                  </a:ext>
                </a:extLst>
              </p:cNvPr>
              <p:cNvSpPr txBox="1">
                <a:spLocks noRot="1" noChangeAspect="1" noMove="1" noResize="1" noEditPoints="1" noAdjustHandles="1" noChangeArrowheads="1" noChangeShapeType="1" noTextEdit="1"/>
              </p:cNvSpPr>
              <p:nvPr/>
            </p:nvSpPr>
            <p:spPr>
              <a:xfrm>
                <a:off x="3397895" y="1830459"/>
                <a:ext cx="5998076" cy="887166"/>
              </a:xfrm>
              <a:prstGeom prst="rect">
                <a:avLst/>
              </a:prstGeom>
              <a:blipFill>
                <a:blip r:embed="rId24"/>
                <a:stretch>
                  <a:fillRect/>
                </a:stretch>
              </a:blipFill>
            </p:spPr>
            <p:txBody>
              <a:bodyPr/>
              <a:lstStyle/>
              <a:p>
                <a:r>
                  <a:rPr lang="en-US">
                    <a:noFill/>
                  </a:rPr>
                  <a:t> </a:t>
                </a:r>
              </a:p>
            </p:txBody>
          </p:sp>
        </mc:Fallback>
      </mc:AlternateContent>
      <p:sp>
        <p:nvSpPr>
          <p:cNvPr id="44" name="AutoShape 10">
            <a:extLst>
              <a:ext uri="{FF2B5EF4-FFF2-40B4-BE49-F238E27FC236}">
                <a16:creationId xmlns:a16="http://schemas.microsoft.com/office/drawing/2014/main" id="{9CBCED6C-EE5B-4715-81DF-4FDC1A168C60}"/>
              </a:ext>
            </a:extLst>
          </p:cNvPr>
          <p:cNvSpPr>
            <a:spLocks/>
          </p:cNvSpPr>
          <p:nvPr/>
        </p:nvSpPr>
        <p:spPr bwMode="auto">
          <a:xfrm flipH="1">
            <a:off x="3353430" y="1825182"/>
            <a:ext cx="144463" cy="1008063"/>
          </a:xfrm>
          <a:prstGeom prst="leftBrace">
            <a:avLst>
              <a:gd name="adj1" fmla="val 58150"/>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TextBox 49">
            <a:extLst>
              <a:ext uri="{FF2B5EF4-FFF2-40B4-BE49-F238E27FC236}">
                <a16:creationId xmlns:a16="http://schemas.microsoft.com/office/drawing/2014/main" id="{3F73F947-AD49-4191-A366-3E7679387238}"/>
              </a:ext>
            </a:extLst>
          </p:cNvPr>
          <p:cNvSpPr txBox="1">
            <a:spLocks noChangeArrowheads="1"/>
          </p:cNvSpPr>
          <p:nvPr/>
        </p:nvSpPr>
        <p:spPr bwMode="auto">
          <a:xfrm>
            <a:off x="6106727" y="2437493"/>
            <a:ext cx="22272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en-US" altLang="en-US" sz="1600"/>
              <a:t>Extra path difference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A796E7D-E16B-42CA-B59C-F9028C7AD48F}"/>
                  </a:ext>
                </a:extLst>
              </p:cNvPr>
              <p:cNvSpPr txBox="1"/>
              <p:nvPr/>
            </p:nvSpPr>
            <p:spPr>
              <a:xfrm>
                <a:off x="334700" y="1751230"/>
                <a:ext cx="27449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&gt;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3</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𝑛</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&gt;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𝑛</m:t>
                          </m:r>
                        </m:e>
                        <m:sub>
                          <m:r>
                            <a:rPr lang="en-GB" sz="2800" b="0" i="1" smtClean="0">
                              <a:latin typeface="Cambria Math" panose="02040503050406030204" pitchFamily="18" charset="0"/>
                            </a:rPr>
                            <m:t>1</m:t>
                          </m:r>
                        </m:sub>
                      </m:sSub>
                    </m:oMath>
                  </m:oMathPara>
                </a14:m>
                <a:endParaRPr lang="en-US" sz="2800" dirty="0"/>
              </a:p>
            </p:txBody>
          </p:sp>
        </mc:Choice>
        <mc:Fallback xmlns="">
          <p:sp>
            <p:nvSpPr>
              <p:cNvPr id="51" name="TextBox 50">
                <a:extLst>
                  <a:ext uri="{FF2B5EF4-FFF2-40B4-BE49-F238E27FC236}">
                    <a16:creationId xmlns:a16="http://schemas.microsoft.com/office/drawing/2014/main" id="{EA796E7D-E16B-42CA-B59C-F9028C7AD48F}"/>
                  </a:ext>
                </a:extLst>
              </p:cNvPr>
              <p:cNvSpPr txBox="1">
                <a:spLocks noRot="1" noChangeAspect="1" noMove="1" noResize="1" noEditPoints="1" noAdjustHandles="1" noChangeArrowheads="1" noChangeShapeType="1" noTextEdit="1"/>
              </p:cNvSpPr>
              <p:nvPr/>
            </p:nvSpPr>
            <p:spPr>
              <a:xfrm>
                <a:off x="334700" y="1751230"/>
                <a:ext cx="2744982" cy="43088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54679CE-A7A3-4269-99C8-DFC591E1F35D}"/>
                  </a:ext>
                </a:extLst>
              </p:cNvPr>
              <p:cNvSpPr txBox="1"/>
              <p:nvPr/>
            </p:nvSpPr>
            <p:spPr>
              <a:xfrm>
                <a:off x="301399" y="2257101"/>
                <a:ext cx="26485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2</m:t>
                          </m:r>
                        </m:sub>
                      </m:sSub>
                      <m:r>
                        <a:rPr lang="en-GB" sz="2800" b="0" i="1" smtClean="0">
                          <a:latin typeface="Cambria Math" panose="02040503050406030204" pitchFamily="18" charset="0"/>
                        </a:rPr>
                        <m:t>&lt;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3</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𝑛</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&lt;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𝑛</m:t>
                          </m:r>
                        </m:e>
                        <m:sub>
                          <m:r>
                            <a:rPr lang="en-GB" sz="2800" b="0" i="1" smtClean="0">
                              <a:latin typeface="Cambria Math" panose="02040503050406030204" pitchFamily="18" charset="0"/>
                            </a:rPr>
                            <m:t>1</m:t>
                          </m:r>
                        </m:sub>
                      </m:sSub>
                    </m:oMath>
                  </m:oMathPara>
                </a14:m>
                <a:endParaRPr lang="en-US" sz="2800" dirty="0"/>
              </a:p>
            </p:txBody>
          </p:sp>
        </mc:Choice>
        <mc:Fallback xmlns="">
          <p:sp>
            <p:nvSpPr>
              <p:cNvPr id="53" name="TextBox 52">
                <a:extLst>
                  <a:ext uri="{FF2B5EF4-FFF2-40B4-BE49-F238E27FC236}">
                    <a16:creationId xmlns:a16="http://schemas.microsoft.com/office/drawing/2014/main" id="{354679CE-A7A3-4269-99C8-DFC591E1F35D}"/>
                  </a:ext>
                </a:extLst>
              </p:cNvPr>
              <p:cNvSpPr txBox="1">
                <a:spLocks noRot="1" noChangeAspect="1" noMove="1" noResize="1" noEditPoints="1" noAdjustHandles="1" noChangeArrowheads="1" noChangeShapeType="1" noTextEdit="1"/>
              </p:cNvSpPr>
              <p:nvPr/>
            </p:nvSpPr>
            <p:spPr>
              <a:xfrm>
                <a:off x="301399" y="2257101"/>
                <a:ext cx="2648546" cy="430887"/>
              </a:xfrm>
              <a:prstGeom prst="rect">
                <a:avLst/>
              </a:prstGeom>
              <a:blipFill>
                <a:blip r:embed="rId26"/>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AEDE40D1-9292-4C08-833A-5EA2833A84F2}"/>
              </a:ext>
            </a:extLst>
          </p:cNvPr>
          <p:cNvSpPr/>
          <p:nvPr/>
        </p:nvSpPr>
        <p:spPr>
          <a:xfrm>
            <a:off x="3568384" y="2674512"/>
            <a:ext cx="5658227" cy="646331"/>
          </a:xfrm>
          <a:prstGeom prst="rect">
            <a:avLst/>
          </a:prstGeom>
        </p:spPr>
        <p:txBody>
          <a:bodyPr wrap="square">
            <a:spAutoFit/>
          </a:bodyPr>
          <a:lstStyle/>
          <a:p>
            <a:r>
              <a:rPr lang="en-GB" dirty="0"/>
              <a:t>(half wave loss at C, no half wave loss at B </a:t>
            </a:r>
          </a:p>
          <a:p>
            <a:r>
              <a:rPr lang="en-GB" dirty="0"/>
              <a:t>OR half wave loss at B, no half wave loss at C)</a:t>
            </a:r>
          </a:p>
        </p:txBody>
      </p:sp>
    </p:spTree>
    <p:extLst>
      <p:ext uri="{BB962C8B-B14F-4D97-AF65-F5344CB8AC3E}">
        <p14:creationId xmlns:p14="http://schemas.microsoft.com/office/powerpoint/2010/main" val="321756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2" grpId="0"/>
      <p:bldP spid="44" grpId="0" animBg="1"/>
      <p:bldP spid="48" grpId="0"/>
      <p:bldP spid="51" grpId="0"/>
      <p:bldP spid="53"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97442" y="0"/>
                <a:ext cx="8229600" cy="1143000"/>
              </a:xfrm>
            </p:spPr>
            <p:txBody>
              <a:bodyPr/>
              <a:lstStyle/>
              <a:p>
                <a:r>
                  <a:rPr lang="en-GB" sz="2800" dirty="0"/>
                  <a:t>If the incident ray in not almost normal to the surface between media of refractive index </a:t>
                </a:r>
                <a14:m>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𝑛</m:t>
                        </m:r>
                      </m:e>
                      <m:sub>
                        <m:r>
                          <a:rPr lang="en-GB" sz="2800" b="0" i="1" smtClean="0">
                            <a:latin typeface="Cambria Math" panose="02040503050406030204" pitchFamily="18" charset="0"/>
                          </a:rPr>
                          <m:t>1</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𝑛</m:t>
                        </m:r>
                      </m:e>
                      <m:sub>
                        <m:r>
                          <a:rPr lang="en-GB" sz="2800" b="0" i="1" smtClean="0">
                            <a:latin typeface="Cambria Math" panose="02040503050406030204" pitchFamily="18" charset="0"/>
                          </a:rPr>
                          <m:t>2</m:t>
                        </m:r>
                      </m:sub>
                    </m:sSub>
                  </m:oMath>
                </a14:m>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97442" y="0"/>
                <a:ext cx="8229600" cy="1143000"/>
              </a:xfrm>
              <a:blipFill>
                <a:blip r:embed="rId3"/>
                <a:stretch>
                  <a:fillRect t="-5319"/>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1A7B2A6-4997-4D6A-A223-B65D77C6B4A9}" type="slidenum">
              <a:rPr lang="en-US" altLang="zh-CN" smtClean="0"/>
              <a:pPr/>
              <a:t>13</a:t>
            </a:fld>
            <a:endParaRPr lang="en-US" altLang="zh-CN"/>
          </a:p>
        </p:txBody>
      </p:sp>
      <p:sp>
        <p:nvSpPr>
          <p:cNvPr id="6" name="Rounded Rectangle 5"/>
          <p:cNvSpPr/>
          <p:nvPr/>
        </p:nvSpPr>
        <p:spPr>
          <a:xfrm>
            <a:off x="467545" y="3717032"/>
            <a:ext cx="4170686" cy="3083466"/>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2">
            <a:extLst>
              <a:ext uri="{FF2B5EF4-FFF2-40B4-BE49-F238E27FC236}">
                <a16:creationId xmlns:a16="http://schemas.microsoft.com/office/drawing/2014/main" id="{2FD868BE-E550-4DB1-BA21-0F1FDD2B3DBF}"/>
              </a:ext>
            </a:extLst>
          </p:cNvPr>
          <p:cNvGrpSpPr>
            <a:grpSpLocks/>
          </p:cNvGrpSpPr>
          <p:nvPr/>
        </p:nvGrpSpPr>
        <p:grpSpPr bwMode="auto">
          <a:xfrm>
            <a:off x="827088" y="3653533"/>
            <a:ext cx="5624511" cy="3111501"/>
            <a:chOff x="528" y="2235"/>
            <a:chExt cx="3543" cy="1960"/>
          </a:xfrm>
        </p:grpSpPr>
        <p:sp>
          <p:nvSpPr>
            <p:cNvPr id="8" name="AutoShape 13">
              <a:extLst>
                <a:ext uri="{FF2B5EF4-FFF2-40B4-BE49-F238E27FC236}">
                  <a16:creationId xmlns:a16="http://schemas.microsoft.com/office/drawing/2014/main" id="{1FB7DBA3-2243-4D77-A0FE-B67CEE329BA0}"/>
                </a:ext>
              </a:extLst>
            </p:cNvPr>
            <p:cNvSpPr>
              <a:spLocks noChangeArrowheads="1"/>
            </p:cNvSpPr>
            <p:nvPr/>
          </p:nvSpPr>
          <p:spPr bwMode="auto">
            <a:xfrm>
              <a:off x="528" y="3309"/>
              <a:ext cx="2041" cy="545"/>
            </a:xfrm>
            <a:prstGeom prst="flowChartManualInput">
              <a:avLst/>
            </a:prstGeom>
            <a:solidFill>
              <a:srgbClr val="00CC99">
                <a:alpha val="39999"/>
              </a:srgbClr>
            </a:solidFill>
            <a:ln>
              <a:noFill/>
            </a:ln>
            <a:effectLst/>
            <a:extLst>
              <a:ext uri="{91240B29-F687-4F45-9708-019B960494DF}">
                <a14:hiddenLine xmlns:a14="http://schemas.microsoft.com/office/drawing/2010/main" w="38100">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Line 14">
              <a:extLst>
                <a:ext uri="{FF2B5EF4-FFF2-40B4-BE49-F238E27FC236}">
                  <a16:creationId xmlns:a16="http://schemas.microsoft.com/office/drawing/2014/main" id="{8ADDE83F-46DC-4D0F-9015-183D66CEAE02}"/>
                </a:ext>
              </a:extLst>
            </p:cNvPr>
            <p:cNvSpPr>
              <a:spLocks noChangeShapeType="1"/>
            </p:cNvSpPr>
            <p:nvPr/>
          </p:nvSpPr>
          <p:spPr bwMode="auto">
            <a:xfrm flipH="1">
              <a:off x="1435" y="3367"/>
              <a:ext cx="15" cy="510"/>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17">
              <a:extLst>
                <a:ext uri="{FF2B5EF4-FFF2-40B4-BE49-F238E27FC236}">
                  <a16:creationId xmlns:a16="http://schemas.microsoft.com/office/drawing/2014/main" id="{C42A6502-141B-45C3-9528-C606BFB66462}"/>
                </a:ext>
              </a:extLst>
            </p:cNvPr>
            <p:cNvSpPr>
              <a:spLocks noChangeShapeType="1"/>
            </p:cNvSpPr>
            <p:nvPr/>
          </p:nvSpPr>
          <p:spPr bwMode="auto">
            <a:xfrm>
              <a:off x="1460" y="3377"/>
              <a:ext cx="698" cy="2"/>
            </a:xfrm>
            <a:prstGeom prst="line">
              <a:avLst/>
            </a:prstGeom>
            <a:noFill/>
            <a:ln w="19050">
              <a:solidFill>
                <a:schemeClr val="hlink"/>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18">
              <a:extLst>
                <a:ext uri="{FF2B5EF4-FFF2-40B4-BE49-F238E27FC236}">
                  <a16:creationId xmlns:a16="http://schemas.microsoft.com/office/drawing/2014/main" id="{ADF2F3B6-95D2-445C-AA61-3221EB06FD1A}"/>
                </a:ext>
              </a:extLst>
            </p:cNvPr>
            <p:cNvSpPr>
              <a:spLocks noChangeShapeType="1"/>
            </p:cNvSpPr>
            <p:nvPr/>
          </p:nvSpPr>
          <p:spPr bwMode="auto">
            <a:xfrm flipH="1">
              <a:off x="1888" y="3377"/>
              <a:ext cx="11" cy="478"/>
            </a:xfrm>
            <a:prstGeom prst="line">
              <a:avLst/>
            </a:prstGeom>
            <a:noFill/>
            <a:ln w="19050">
              <a:solidFill>
                <a:schemeClr val="hlink"/>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Rectangle 19">
              <a:extLst>
                <a:ext uri="{FF2B5EF4-FFF2-40B4-BE49-F238E27FC236}">
                  <a16:creationId xmlns:a16="http://schemas.microsoft.com/office/drawing/2014/main" id="{EAEAF2EC-8405-4F18-A595-EF7598BB5613}"/>
                </a:ext>
              </a:extLst>
            </p:cNvPr>
            <p:cNvSpPr>
              <a:spLocks noChangeArrowheads="1"/>
            </p:cNvSpPr>
            <p:nvPr/>
          </p:nvSpPr>
          <p:spPr bwMode="auto">
            <a:xfrm>
              <a:off x="3247" y="2235"/>
              <a:ext cx="824"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dirty="0">
                  <a:latin typeface="楷体_GB2312" pitchFamily="49" charset="-122"/>
                  <a:ea typeface="楷体_GB2312" pitchFamily="49" charset="-122"/>
                </a:rPr>
                <a:t>2</a:t>
              </a:r>
              <a:endParaRPr kumimoji="1" lang="en-US" altLang="zh-CN" sz="2000" b="0" dirty="0">
                <a:latin typeface="楷体_GB2312" pitchFamily="49" charset="-122"/>
                <a:ea typeface="楷体_GB2312" pitchFamily="49" charset="-122"/>
              </a:endParaRPr>
            </a:p>
          </p:txBody>
        </p:sp>
        <p:sp>
          <p:nvSpPr>
            <p:cNvPr id="13" name="Line 20">
              <a:extLst>
                <a:ext uri="{FF2B5EF4-FFF2-40B4-BE49-F238E27FC236}">
                  <a16:creationId xmlns:a16="http://schemas.microsoft.com/office/drawing/2014/main" id="{DFB7E06C-E49E-47D0-8C42-9DBFF20EFEB1}"/>
                </a:ext>
              </a:extLst>
            </p:cNvPr>
            <p:cNvSpPr>
              <a:spLocks noChangeShapeType="1"/>
            </p:cNvSpPr>
            <p:nvPr/>
          </p:nvSpPr>
          <p:spPr bwMode="auto">
            <a:xfrm>
              <a:off x="846" y="2533"/>
              <a:ext cx="466" cy="875"/>
            </a:xfrm>
            <a:prstGeom prst="line">
              <a:avLst/>
            </a:prstGeom>
            <a:noFill/>
            <a:ln w="19050">
              <a:solidFill>
                <a:srgbClr val="FFCC99"/>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21">
              <a:extLst>
                <a:ext uri="{FF2B5EF4-FFF2-40B4-BE49-F238E27FC236}">
                  <a16:creationId xmlns:a16="http://schemas.microsoft.com/office/drawing/2014/main" id="{22AF22CC-D900-43C3-AF7F-8AE160AA5BBE}"/>
                </a:ext>
              </a:extLst>
            </p:cNvPr>
            <p:cNvSpPr>
              <a:spLocks noChangeShapeType="1"/>
            </p:cNvSpPr>
            <p:nvPr/>
          </p:nvSpPr>
          <p:spPr bwMode="auto">
            <a:xfrm>
              <a:off x="1302" y="3076"/>
              <a:ext cx="0" cy="710"/>
            </a:xfrm>
            <a:prstGeom prst="line">
              <a:avLst/>
            </a:prstGeom>
            <a:noFill/>
            <a:ln w="9525">
              <a:solidFill>
                <a:srgbClr val="00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22">
              <a:extLst>
                <a:ext uri="{FF2B5EF4-FFF2-40B4-BE49-F238E27FC236}">
                  <a16:creationId xmlns:a16="http://schemas.microsoft.com/office/drawing/2014/main" id="{5B11A0A0-0DEE-4387-B232-D82D83EF8959}"/>
                </a:ext>
              </a:extLst>
            </p:cNvPr>
            <p:cNvSpPr>
              <a:spLocks noChangeShapeType="1"/>
            </p:cNvSpPr>
            <p:nvPr/>
          </p:nvSpPr>
          <p:spPr bwMode="auto">
            <a:xfrm>
              <a:off x="1072" y="2379"/>
              <a:ext cx="491" cy="979"/>
            </a:xfrm>
            <a:prstGeom prst="line">
              <a:avLst/>
            </a:prstGeom>
            <a:noFill/>
            <a:ln w="19050">
              <a:solidFill>
                <a:srgbClr val="FFCC99"/>
              </a:solidFill>
              <a:round/>
              <a:headEn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23">
              <a:extLst>
                <a:ext uri="{FF2B5EF4-FFF2-40B4-BE49-F238E27FC236}">
                  <a16:creationId xmlns:a16="http://schemas.microsoft.com/office/drawing/2014/main" id="{7A2E8F15-C71B-4A63-AE37-2A4EDEFEAF13}"/>
                </a:ext>
              </a:extLst>
            </p:cNvPr>
            <p:cNvSpPr>
              <a:spLocks noChangeShapeType="1"/>
            </p:cNvSpPr>
            <p:nvPr/>
          </p:nvSpPr>
          <p:spPr bwMode="auto">
            <a:xfrm>
              <a:off x="1033" y="2879"/>
              <a:ext cx="90" cy="182"/>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24">
              <a:extLst>
                <a:ext uri="{FF2B5EF4-FFF2-40B4-BE49-F238E27FC236}">
                  <a16:creationId xmlns:a16="http://schemas.microsoft.com/office/drawing/2014/main" id="{2B03BE1E-972B-4D62-A4E6-A7C99856E94F}"/>
                </a:ext>
              </a:extLst>
            </p:cNvPr>
            <p:cNvSpPr>
              <a:spLocks noChangeShapeType="1"/>
            </p:cNvSpPr>
            <p:nvPr/>
          </p:nvSpPr>
          <p:spPr bwMode="auto">
            <a:xfrm>
              <a:off x="1244" y="2725"/>
              <a:ext cx="103" cy="200"/>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Text Box 25">
              <a:extLst>
                <a:ext uri="{FF2B5EF4-FFF2-40B4-BE49-F238E27FC236}">
                  <a16:creationId xmlns:a16="http://schemas.microsoft.com/office/drawing/2014/main" id="{885397F1-3A75-4C4E-99AA-AACEBB8FA5BA}"/>
                </a:ext>
              </a:extLst>
            </p:cNvPr>
            <p:cNvSpPr txBox="1">
              <a:spLocks noChangeArrowheads="1"/>
            </p:cNvSpPr>
            <p:nvPr/>
          </p:nvSpPr>
          <p:spPr bwMode="auto">
            <a:xfrm>
              <a:off x="878" y="2911"/>
              <a:ext cx="289"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1</a:t>
              </a:r>
            </a:p>
          </p:txBody>
        </p:sp>
        <p:sp>
          <p:nvSpPr>
            <p:cNvPr id="19" name="Text Box 26">
              <a:extLst>
                <a:ext uri="{FF2B5EF4-FFF2-40B4-BE49-F238E27FC236}">
                  <a16:creationId xmlns:a16="http://schemas.microsoft.com/office/drawing/2014/main" id="{99559F7B-9CC5-490C-87F5-29AD098C9494}"/>
                </a:ext>
              </a:extLst>
            </p:cNvPr>
            <p:cNvSpPr txBox="1">
              <a:spLocks noChangeArrowheads="1"/>
            </p:cNvSpPr>
            <p:nvPr/>
          </p:nvSpPr>
          <p:spPr bwMode="auto">
            <a:xfrm>
              <a:off x="1312" y="2725"/>
              <a:ext cx="394"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2</a:t>
              </a:r>
            </a:p>
          </p:txBody>
        </p:sp>
        <p:graphicFrame>
          <p:nvGraphicFramePr>
            <p:cNvPr id="20" name="Object 27">
              <a:extLst>
                <a:ext uri="{FF2B5EF4-FFF2-40B4-BE49-F238E27FC236}">
                  <a16:creationId xmlns:a16="http://schemas.microsoft.com/office/drawing/2014/main" id="{D7D275FD-9522-4B6C-8594-2E0E936D5D17}"/>
                </a:ext>
              </a:extLst>
            </p:cNvPr>
            <p:cNvGraphicFramePr>
              <a:graphicFrameLocks/>
            </p:cNvGraphicFramePr>
            <p:nvPr/>
          </p:nvGraphicFramePr>
          <p:xfrm>
            <a:off x="709" y="3070"/>
            <a:ext cx="190" cy="263"/>
          </p:xfrm>
          <a:graphic>
            <a:graphicData uri="http://schemas.openxmlformats.org/presentationml/2006/ole">
              <mc:AlternateContent xmlns:mc="http://schemas.openxmlformats.org/markup-compatibility/2006">
                <mc:Choice xmlns:v="urn:schemas-microsoft-com:vml" Requires="v">
                  <p:oleObj spid="_x0000_s17860" name="公式" r:id="rId4" imgW="285908" imgH="400010" progId="Equation.3">
                    <p:embed/>
                  </p:oleObj>
                </mc:Choice>
                <mc:Fallback>
                  <p:oleObj name="公式" r:id="rId4" imgW="285908" imgH="400010" progId="Equation.3">
                    <p:embed/>
                    <p:pic>
                      <p:nvPicPr>
                        <p:cNvPr id="21" name="Object 27">
                          <a:extLst>
                            <a:ext uri="{FF2B5EF4-FFF2-40B4-BE49-F238E27FC236}">
                              <a16:creationId xmlns:a16="http://schemas.microsoft.com/office/drawing/2014/main" id="{D7D275FD-9522-4B6C-8594-2E0E936D5D1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 y="3070"/>
                          <a:ext cx="19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8">
              <a:extLst>
                <a:ext uri="{FF2B5EF4-FFF2-40B4-BE49-F238E27FC236}">
                  <a16:creationId xmlns:a16="http://schemas.microsoft.com/office/drawing/2014/main" id="{54556586-EE10-4ECF-A07B-A0CA72328DE4}"/>
                </a:ext>
              </a:extLst>
            </p:cNvPr>
            <p:cNvGraphicFramePr>
              <a:graphicFrameLocks/>
            </p:cNvGraphicFramePr>
            <p:nvPr/>
          </p:nvGraphicFramePr>
          <p:xfrm>
            <a:off x="717" y="3466"/>
            <a:ext cx="199" cy="263"/>
          </p:xfrm>
          <a:graphic>
            <a:graphicData uri="http://schemas.openxmlformats.org/presentationml/2006/ole">
              <mc:AlternateContent xmlns:mc="http://schemas.openxmlformats.org/markup-compatibility/2006">
                <mc:Choice xmlns:v="urn:schemas-microsoft-com:vml" Requires="v">
                  <p:oleObj spid="_x0000_s17861" name="公式" r:id="rId6" imgW="295172" imgH="400010" progId="Equation.3">
                    <p:embed/>
                  </p:oleObj>
                </mc:Choice>
                <mc:Fallback>
                  <p:oleObj name="公式" r:id="rId6" imgW="295172" imgH="400010" progId="Equation.3">
                    <p:embed/>
                    <p:pic>
                      <p:nvPicPr>
                        <p:cNvPr id="22" name="Object 28">
                          <a:extLst>
                            <a:ext uri="{FF2B5EF4-FFF2-40B4-BE49-F238E27FC236}">
                              <a16:creationId xmlns:a16="http://schemas.microsoft.com/office/drawing/2014/main" id="{54556586-EE10-4ECF-A07B-A0CA72328DE4}"/>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 y="3466"/>
                          <a:ext cx="199"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9">
              <a:extLst>
                <a:ext uri="{FF2B5EF4-FFF2-40B4-BE49-F238E27FC236}">
                  <a16:creationId xmlns:a16="http://schemas.microsoft.com/office/drawing/2014/main" id="{40ED09EF-6AE6-4F18-843D-E49CE7EA3C86}"/>
                </a:ext>
              </a:extLst>
            </p:cNvPr>
            <p:cNvGraphicFramePr>
              <a:graphicFrameLocks/>
            </p:cNvGraphicFramePr>
            <p:nvPr/>
          </p:nvGraphicFramePr>
          <p:xfrm>
            <a:off x="2011" y="3497"/>
            <a:ext cx="159" cy="199"/>
          </p:xfrm>
          <a:graphic>
            <a:graphicData uri="http://schemas.openxmlformats.org/presentationml/2006/ole">
              <mc:AlternateContent xmlns:mc="http://schemas.openxmlformats.org/markup-compatibility/2006">
                <mc:Choice xmlns:v="urn:schemas-microsoft-com:vml" Requires="v">
                  <p:oleObj spid="_x0000_s17862" name="公式" r:id="rId8" imgW="238327" imgH="295145" progId="Equation.3">
                    <p:embed/>
                  </p:oleObj>
                </mc:Choice>
                <mc:Fallback>
                  <p:oleObj name="公式" r:id="rId8" imgW="238327" imgH="295145" progId="Equation.3">
                    <p:embed/>
                    <p:pic>
                      <p:nvPicPr>
                        <p:cNvPr id="23" name="Object 29">
                          <a:extLst>
                            <a:ext uri="{FF2B5EF4-FFF2-40B4-BE49-F238E27FC236}">
                              <a16:creationId xmlns:a16="http://schemas.microsoft.com/office/drawing/2014/main" id="{40ED09EF-6AE6-4F18-843D-E49CE7EA3C86}"/>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1" y="3497"/>
                          <a:ext cx="15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30">
              <a:extLst>
                <a:ext uri="{FF2B5EF4-FFF2-40B4-BE49-F238E27FC236}">
                  <a16:creationId xmlns:a16="http://schemas.microsoft.com/office/drawing/2014/main" id="{ADD0D55E-E3F0-4B7A-8DB1-68CEFA03FB3A}"/>
                </a:ext>
              </a:extLst>
            </p:cNvPr>
            <p:cNvGraphicFramePr>
              <a:graphicFrameLocks/>
            </p:cNvGraphicFramePr>
            <p:nvPr/>
          </p:nvGraphicFramePr>
          <p:xfrm>
            <a:off x="1211" y="2925"/>
            <a:ext cx="88" cy="184"/>
          </p:xfrm>
          <a:graphic>
            <a:graphicData uri="http://schemas.openxmlformats.org/presentationml/2006/ole">
              <mc:AlternateContent xmlns:mc="http://schemas.openxmlformats.org/markup-compatibility/2006">
                <mc:Choice xmlns:v="urn:schemas-microsoft-com:vml" Requires="v">
                  <p:oleObj spid="_x0000_s17863" name="公式" r:id="rId10" imgW="123795" imgH="276117" progId="Equation.3">
                    <p:embed/>
                  </p:oleObj>
                </mc:Choice>
                <mc:Fallback>
                  <p:oleObj name="公式" r:id="rId10" imgW="123795" imgH="276117" progId="Equation.3">
                    <p:embed/>
                    <p:pic>
                      <p:nvPicPr>
                        <p:cNvPr id="24" name="Object 30">
                          <a:extLst>
                            <a:ext uri="{FF2B5EF4-FFF2-40B4-BE49-F238E27FC236}">
                              <a16:creationId xmlns:a16="http://schemas.microsoft.com/office/drawing/2014/main" id="{ADD0D55E-E3F0-4B7A-8DB1-68CEFA03FB3A}"/>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1" y="2925"/>
                          <a:ext cx="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31">
              <a:extLst>
                <a:ext uri="{FF2B5EF4-FFF2-40B4-BE49-F238E27FC236}">
                  <a16:creationId xmlns:a16="http://schemas.microsoft.com/office/drawing/2014/main" id="{B9B28CE1-DCA9-4525-A187-D19E8D70610A}"/>
                </a:ext>
              </a:extLst>
            </p:cNvPr>
            <p:cNvGraphicFramePr>
              <a:graphicFrameLocks/>
            </p:cNvGraphicFramePr>
            <p:nvPr/>
          </p:nvGraphicFramePr>
          <p:xfrm>
            <a:off x="1299" y="3671"/>
            <a:ext cx="116" cy="152"/>
          </p:xfrm>
          <a:graphic>
            <a:graphicData uri="http://schemas.openxmlformats.org/presentationml/2006/ole">
              <mc:AlternateContent xmlns:mc="http://schemas.openxmlformats.org/markup-compatibility/2006">
                <mc:Choice xmlns:v="urn:schemas-microsoft-com:vml" Requires="v">
                  <p:oleObj spid="_x0000_s17864" name="公式" r:id="rId12" imgW="209694" imgH="285842" progId="Equation.3">
                    <p:embed/>
                  </p:oleObj>
                </mc:Choice>
                <mc:Fallback>
                  <p:oleObj name="公式" r:id="rId12" imgW="209694" imgH="285842" progId="Equation.3">
                    <p:embed/>
                    <p:pic>
                      <p:nvPicPr>
                        <p:cNvPr id="25" name="Object 31">
                          <a:extLst>
                            <a:ext uri="{FF2B5EF4-FFF2-40B4-BE49-F238E27FC236}">
                              <a16:creationId xmlns:a16="http://schemas.microsoft.com/office/drawing/2014/main" id="{B9B28CE1-DCA9-4525-A187-D19E8D70610A}"/>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9" y="3671"/>
                          <a:ext cx="11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32">
              <a:extLst>
                <a:ext uri="{FF2B5EF4-FFF2-40B4-BE49-F238E27FC236}">
                  <a16:creationId xmlns:a16="http://schemas.microsoft.com/office/drawing/2014/main" id="{A3486BA5-9B21-463E-9282-02C3B26FC750}"/>
                </a:ext>
              </a:extLst>
            </p:cNvPr>
            <p:cNvSpPr>
              <a:spLocks noChangeShapeType="1"/>
            </p:cNvSpPr>
            <p:nvPr/>
          </p:nvSpPr>
          <p:spPr bwMode="auto">
            <a:xfrm flipV="1">
              <a:off x="1300" y="3254"/>
              <a:ext cx="214" cy="12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6" name="Object 33">
              <a:extLst>
                <a:ext uri="{FF2B5EF4-FFF2-40B4-BE49-F238E27FC236}">
                  <a16:creationId xmlns:a16="http://schemas.microsoft.com/office/drawing/2014/main" id="{8AD7507A-DC55-4A2F-9FB2-006649AF4B9B}"/>
                </a:ext>
              </a:extLst>
            </p:cNvPr>
            <p:cNvGraphicFramePr>
              <a:graphicFrameLocks/>
            </p:cNvGraphicFramePr>
            <p:nvPr/>
          </p:nvGraphicFramePr>
          <p:xfrm>
            <a:off x="1158" y="3378"/>
            <a:ext cx="141" cy="154"/>
          </p:xfrm>
          <a:graphic>
            <a:graphicData uri="http://schemas.openxmlformats.org/presentationml/2006/ole">
              <mc:AlternateContent xmlns:mc="http://schemas.openxmlformats.org/markup-compatibility/2006">
                <mc:Choice xmlns:v="urn:schemas-microsoft-com:vml" Requires="v">
                  <p:oleObj spid="_x0000_s17865" name="公式" r:id="rId14" imgW="257275" imgH="285842" progId="Equation.3">
                    <p:embed/>
                  </p:oleObj>
                </mc:Choice>
                <mc:Fallback>
                  <p:oleObj name="公式" r:id="rId14" imgW="257275" imgH="285842" progId="Equation.3">
                    <p:embed/>
                    <p:pic>
                      <p:nvPicPr>
                        <p:cNvPr id="27" name="Object 33">
                          <a:extLst>
                            <a:ext uri="{FF2B5EF4-FFF2-40B4-BE49-F238E27FC236}">
                              <a16:creationId xmlns:a16="http://schemas.microsoft.com/office/drawing/2014/main" id="{8AD7507A-DC55-4A2F-9FB2-006649AF4B9B}"/>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58" y="3378"/>
                          <a:ext cx="14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34">
              <a:extLst>
                <a:ext uri="{FF2B5EF4-FFF2-40B4-BE49-F238E27FC236}">
                  <a16:creationId xmlns:a16="http://schemas.microsoft.com/office/drawing/2014/main" id="{441409D8-7A2D-4CF2-A5C0-5F32C39C3498}"/>
                </a:ext>
              </a:extLst>
            </p:cNvPr>
            <p:cNvGraphicFramePr>
              <a:graphicFrameLocks/>
            </p:cNvGraphicFramePr>
            <p:nvPr/>
          </p:nvGraphicFramePr>
          <p:xfrm>
            <a:off x="1364" y="3875"/>
            <a:ext cx="141" cy="147"/>
          </p:xfrm>
          <a:graphic>
            <a:graphicData uri="http://schemas.openxmlformats.org/presentationml/2006/ole">
              <mc:AlternateContent xmlns:mc="http://schemas.openxmlformats.org/markup-compatibility/2006">
                <mc:Choice xmlns:v="urn:schemas-microsoft-com:vml" Requires="v">
                  <p:oleObj spid="_x0000_s17866" name="公式" r:id="rId16" imgW="257275" imgH="276117" progId="Equation.3">
                    <p:embed/>
                  </p:oleObj>
                </mc:Choice>
                <mc:Fallback>
                  <p:oleObj name="公式" r:id="rId16" imgW="257275" imgH="276117" progId="Equation.3">
                    <p:embed/>
                    <p:pic>
                      <p:nvPicPr>
                        <p:cNvPr id="28" name="Object 34">
                          <a:extLst>
                            <a:ext uri="{FF2B5EF4-FFF2-40B4-BE49-F238E27FC236}">
                              <a16:creationId xmlns:a16="http://schemas.microsoft.com/office/drawing/2014/main" id="{441409D8-7A2D-4CF2-A5C0-5F32C39C3498}"/>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64" y="3875"/>
                          <a:ext cx="1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35">
              <a:extLst>
                <a:ext uri="{FF2B5EF4-FFF2-40B4-BE49-F238E27FC236}">
                  <a16:creationId xmlns:a16="http://schemas.microsoft.com/office/drawing/2014/main" id="{08D5169B-D65C-41B8-A753-8DA970D886F7}"/>
                </a:ext>
              </a:extLst>
            </p:cNvPr>
            <p:cNvGraphicFramePr>
              <a:graphicFrameLocks/>
            </p:cNvGraphicFramePr>
            <p:nvPr/>
          </p:nvGraphicFramePr>
          <p:xfrm>
            <a:off x="1580" y="3368"/>
            <a:ext cx="141" cy="159"/>
          </p:xfrm>
          <a:graphic>
            <a:graphicData uri="http://schemas.openxmlformats.org/presentationml/2006/ole">
              <mc:AlternateContent xmlns:mc="http://schemas.openxmlformats.org/markup-compatibility/2006">
                <mc:Choice xmlns:v="urn:schemas-microsoft-com:vml" Requires="v">
                  <p:oleObj spid="_x0000_s17867" name="公式" r:id="rId18" imgW="257275" imgH="295145" progId="Equation.3">
                    <p:embed/>
                  </p:oleObj>
                </mc:Choice>
                <mc:Fallback>
                  <p:oleObj name="公式" r:id="rId18" imgW="257275" imgH="295145" progId="Equation.3">
                    <p:embed/>
                    <p:pic>
                      <p:nvPicPr>
                        <p:cNvPr id="29" name="Object 35">
                          <a:extLst>
                            <a:ext uri="{FF2B5EF4-FFF2-40B4-BE49-F238E27FC236}">
                              <a16:creationId xmlns:a16="http://schemas.microsoft.com/office/drawing/2014/main" id="{08D5169B-D65C-41B8-A753-8DA970D886F7}"/>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0" y="3368"/>
                          <a:ext cx="14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6">
              <a:extLst>
                <a:ext uri="{FF2B5EF4-FFF2-40B4-BE49-F238E27FC236}">
                  <a16:creationId xmlns:a16="http://schemas.microsoft.com/office/drawing/2014/main" id="{57782974-523F-41E7-8325-89A97608A963}"/>
                </a:ext>
              </a:extLst>
            </p:cNvPr>
            <p:cNvGraphicFramePr>
              <a:graphicFrameLocks/>
            </p:cNvGraphicFramePr>
            <p:nvPr/>
          </p:nvGraphicFramePr>
          <p:xfrm>
            <a:off x="1480" y="3084"/>
            <a:ext cx="161" cy="147"/>
          </p:xfrm>
          <a:graphic>
            <a:graphicData uri="http://schemas.openxmlformats.org/presentationml/2006/ole">
              <mc:AlternateContent xmlns:mc="http://schemas.openxmlformats.org/markup-compatibility/2006">
                <mc:Choice xmlns:v="urn:schemas-microsoft-com:vml" Requires="v">
                  <p:oleObj spid="_x0000_s17868" name="公式" r:id="rId20" imgW="295172" imgH="276117" progId="Equation.3">
                    <p:embed/>
                  </p:oleObj>
                </mc:Choice>
                <mc:Fallback>
                  <p:oleObj name="公式" r:id="rId20" imgW="295172" imgH="276117" progId="Equation.3">
                    <p:embed/>
                    <p:pic>
                      <p:nvPicPr>
                        <p:cNvPr id="30" name="Object 36">
                          <a:extLst>
                            <a:ext uri="{FF2B5EF4-FFF2-40B4-BE49-F238E27FC236}">
                              <a16:creationId xmlns:a16="http://schemas.microsoft.com/office/drawing/2014/main" id="{57782974-523F-41E7-8325-89A97608A963}"/>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80" y="3084"/>
                          <a:ext cx="16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Line 37">
              <a:extLst>
                <a:ext uri="{FF2B5EF4-FFF2-40B4-BE49-F238E27FC236}">
                  <a16:creationId xmlns:a16="http://schemas.microsoft.com/office/drawing/2014/main" id="{4FD70F17-5D1D-4267-9556-7485115F2D59}"/>
                </a:ext>
              </a:extLst>
            </p:cNvPr>
            <p:cNvSpPr>
              <a:spLocks noChangeShapeType="1"/>
            </p:cNvSpPr>
            <p:nvPr/>
          </p:nvSpPr>
          <p:spPr bwMode="auto">
            <a:xfrm>
              <a:off x="1299" y="3378"/>
              <a:ext cx="136" cy="454"/>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38">
              <a:extLst>
                <a:ext uri="{FF2B5EF4-FFF2-40B4-BE49-F238E27FC236}">
                  <a16:creationId xmlns:a16="http://schemas.microsoft.com/office/drawing/2014/main" id="{CFB9A83D-9588-4DFF-9C65-B4C6B3EA5E2F}"/>
                </a:ext>
              </a:extLst>
            </p:cNvPr>
            <p:cNvSpPr>
              <a:spLocks noChangeShapeType="1"/>
            </p:cNvSpPr>
            <p:nvPr/>
          </p:nvSpPr>
          <p:spPr bwMode="auto">
            <a:xfrm flipV="1">
              <a:off x="528" y="3321"/>
              <a:ext cx="2041" cy="91"/>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9">
              <a:extLst>
                <a:ext uri="{FF2B5EF4-FFF2-40B4-BE49-F238E27FC236}">
                  <a16:creationId xmlns:a16="http://schemas.microsoft.com/office/drawing/2014/main" id="{23E1E4D9-B055-4E44-8016-8B6466672D94}"/>
                </a:ext>
              </a:extLst>
            </p:cNvPr>
            <p:cNvSpPr>
              <a:spLocks noChangeShapeType="1"/>
            </p:cNvSpPr>
            <p:nvPr/>
          </p:nvSpPr>
          <p:spPr bwMode="auto">
            <a:xfrm>
              <a:off x="528" y="3832"/>
              <a:ext cx="2041" cy="0"/>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40">
              <a:extLst>
                <a:ext uri="{FF2B5EF4-FFF2-40B4-BE49-F238E27FC236}">
                  <a16:creationId xmlns:a16="http://schemas.microsoft.com/office/drawing/2014/main" id="{A7C49D00-30FC-440F-8E88-68D4360E1637}"/>
                </a:ext>
              </a:extLst>
            </p:cNvPr>
            <p:cNvSpPr>
              <a:spLocks noChangeShapeType="1"/>
            </p:cNvSpPr>
            <p:nvPr/>
          </p:nvSpPr>
          <p:spPr bwMode="auto">
            <a:xfrm flipV="1">
              <a:off x="1441" y="3354"/>
              <a:ext cx="118" cy="478"/>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Freeform 41">
              <a:extLst>
                <a:ext uri="{FF2B5EF4-FFF2-40B4-BE49-F238E27FC236}">
                  <a16:creationId xmlns:a16="http://schemas.microsoft.com/office/drawing/2014/main" id="{9ACB300E-DDB1-4C83-BE15-3494611A9D3A}"/>
                </a:ext>
              </a:extLst>
            </p:cNvPr>
            <p:cNvSpPr>
              <a:spLocks/>
            </p:cNvSpPr>
            <p:nvPr/>
          </p:nvSpPr>
          <p:spPr bwMode="auto">
            <a:xfrm rot="-7261805">
              <a:off x="1381" y="3172"/>
              <a:ext cx="112" cy="113"/>
            </a:xfrm>
            <a:custGeom>
              <a:avLst/>
              <a:gdLst>
                <a:gd name="T0" fmla="*/ 0 w 232"/>
                <a:gd name="T1" fmla="*/ 7 h 232"/>
                <a:gd name="T2" fmla="*/ 50 w 232"/>
                <a:gd name="T3" fmla="*/ 7 h 232"/>
                <a:gd name="T4" fmla="*/ 53 w 232"/>
                <a:gd name="T5" fmla="*/ 55 h 232"/>
                <a:gd name="T6" fmla="*/ 0 60000 65536"/>
                <a:gd name="T7" fmla="*/ 0 60000 65536"/>
                <a:gd name="T8" fmla="*/ 0 60000 65536"/>
              </a:gdLst>
              <a:ahLst/>
              <a:cxnLst>
                <a:cxn ang="T6">
                  <a:pos x="T0" y="T1"/>
                </a:cxn>
                <a:cxn ang="T7">
                  <a:pos x="T2" y="T3"/>
                </a:cxn>
                <a:cxn ang="T8">
                  <a:pos x="T4" y="T5"/>
                </a:cxn>
              </a:cxnLst>
              <a:rect l="0" t="0" r="r" b="b"/>
              <a:pathLst>
                <a:path w="232" h="232">
                  <a:moveTo>
                    <a:pt x="0" y="28"/>
                  </a:moveTo>
                  <a:cubicBezTo>
                    <a:pt x="14" y="27"/>
                    <a:pt x="191" y="0"/>
                    <a:pt x="216" y="28"/>
                  </a:cubicBezTo>
                  <a:cubicBezTo>
                    <a:pt x="232" y="45"/>
                    <a:pt x="228" y="208"/>
                    <a:pt x="228" y="232"/>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42">
              <a:extLst>
                <a:ext uri="{FF2B5EF4-FFF2-40B4-BE49-F238E27FC236}">
                  <a16:creationId xmlns:a16="http://schemas.microsoft.com/office/drawing/2014/main" id="{675358CF-AD10-4070-BDFF-3C1FB17760B6}"/>
                </a:ext>
              </a:extLst>
            </p:cNvPr>
            <p:cNvSpPr>
              <a:spLocks/>
            </p:cNvSpPr>
            <p:nvPr/>
          </p:nvSpPr>
          <p:spPr bwMode="auto">
            <a:xfrm>
              <a:off x="1202" y="3159"/>
              <a:ext cx="91" cy="13"/>
            </a:xfrm>
            <a:custGeom>
              <a:avLst/>
              <a:gdLst>
                <a:gd name="T0" fmla="*/ 0 w 91"/>
                <a:gd name="T1" fmla="*/ 13 h 13"/>
                <a:gd name="T2" fmla="*/ 42 w 91"/>
                <a:gd name="T3" fmla="*/ 0 h 13"/>
                <a:gd name="T4" fmla="*/ 91 w 91"/>
                <a:gd name="T5" fmla="*/ 13 h 13"/>
                <a:gd name="T6" fmla="*/ 0 60000 65536"/>
                <a:gd name="T7" fmla="*/ 0 60000 65536"/>
                <a:gd name="T8" fmla="*/ 0 60000 65536"/>
              </a:gdLst>
              <a:ahLst/>
              <a:cxnLst>
                <a:cxn ang="T6">
                  <a:pos x="T0" y="T1"/>
                </a:cxn>
                <a:cxn ang="T7">
                  <a:pos x="T2" y="T3"/>
                </a:cxn>
                <a:cxn ang="T8">
                  <a:pos x="T4" y="T5"/>
                </a:cxn>
              </a:cxnLst>
              <a:rect l="0" t="0" r="r" b="b"/>
              <a:pathLst>
                <a:path w="91" h="13">
                  <a:moveTo>
                    <a:pt x="0" y="13"/>
                  </a:moveTo>
                  <a:cubicBezTo>
                    <a:pt x="7" y="11"/>
                    <a:pt x="27" y="0"/>
                    <a:pt x="42" y="0"/>
                  </a:cubicBezTo>
                  <a:cubicBezTo>
                    <a:pt x="57" y="0"/>
                    <a:pt x="81" y="10"/>
                    <a:pt x="91" y="13"/>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Freeform 43">
              <a:extLst>
                <a:ext uri="{FF2B5EF4-FFF2-40B4-BE49-F238E27FC236}">
                  <a16:creationId xmlns:a16="http://schemas.microsoft.com/office/drawing/2014/main" id="{9FB165B7-1927-46C3-B393-9E34C122039C}"/>
                </a:ext>
              </a:extLst>
            </p:cNvPr>
            <p:cNvSpPr>
              <a:spLocks/>
            </p:cNvSpPr>
            <p:nvPr/>
          </p:nvSpPr>
          <p:spPr bwMode="auto">
            <a:xfrm>
              <a:off x="1307" y="3627"/>
              <a:ext cx="66" cy="15"/>
            </a:xfrm>
            <a:custGeom>
              <a:avLst/>
              <a:gdLst>
                <a:gd name="T0" fmla="*/ 0 w 66"/>
                <a:gd name="T1" fmla="*/ 3 h 15"/>
                <a:gd name="T2" fmla="*/ 30 w 66"/>
                <a:gd name="T3" fmla="*/ 15 h 15"/>
                <a:gd name="T4" fmla="*/ 66 w 66"/>
                <a:gd name="T5" fmla="*/ 0 h 15"/>
                <a:gd name="T6" fmla="*/ 0 60000 65536"/>
                <a:gd name="T7" fmla="*/ 0 60000 65536"/>
                <a:gd name="T8" fmla="*/ 0 60000 65536"/>
              </a:gdLst>
              <a:ahLst/>
              <a:cxnLst>
                <a:cxn ang="T6">
                  <a:pos x="T0" y="T1"/>
                </a:cxn>
                <a:cxn ang="T7">
                  <a:pos x="T2" y="T3"/>
                </a:cxn>
                <a:cxn ang="T8">
                  <a:pos x="T4" y="T5"/>
                </a:cxn>
              </a:cxnLst>
              <a:rect l="0" t="0" r="r" b="b"/>
              <a:pathLst>
                <a:path w="66" h="15">
                  <a:moveTo>
                    <a:pt x="0" y="3"/>
                  </a:moveTo>
                  <a:cubicBezTo>
                    <a:pt x="5" y="5"/>
                    <a:pt x="19" y="15"/>
                    <a:pt x="30" y="15"/>
                  </a:cubicBezTo>
                  <a:cubicBezTo>
                    <a:pt x="41" y="15"/>
                    <a:pt x="59" y="3"/>
                    <a:pt x="66" y="0"/>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7" name="Object 44">
              <a:extLst>
                <a:ext uri="{FF2B5EF4-FFF2-40B4-BE49-F238E27FC236}">
                  <a16:creationId xmlns:a16="http://schemas.microsoft.com/office/drawing/2014/main" id="{1202C391-B6D9-40BB-8F8A-7BC5D929D9B1}"/>
                </a:ext>
              </a:extLst>
            </p:cNvPr>
            <p:cNvGraphicFramePr>
              <a:graphicFrameLocks/>
            </p:cNvGraphicFramePr>
            <p:nvPr/>
          </p:nvGraphicFramePr>
          <p:xfrm>
            <a:off x="709" y="3877"/>
            <a:ext cx="250" cy="318"/>
          </p:xfrm>
          <a:graphic>
            <a:graphicData uri="http://schemas.openxmlformats.org/presentationml/2006/ole">
              <mc:AlternateContent xmlns:mc="http://schemas.openxmlformats.org/markup-compatibility/2006">
                <mc:Choice xmlns:v="urn:schemas-microsoft-com:vml" Requires="v">
                  <p:oleObj spid="_x0000_s17869" name="公式" r:id="rId22" imgW="162113" imgH="209731" progId="Equation.3">
                    <p:embed/>
                  </p:oleObj>
                </mc:Choice>
                <mc:Fallback>
                  <p:oleObj name="公式" r:id="rId22" imgW="162113" imgH="209731" progId="Equation.3">
                    <p:embed/>
                    <p:pic>
                      <p:nvPicPr>
                        <p:cNvPr id="38" name="Object 44">
                          <a:extLst>
                            <a:ext uri="{FF2B5EF4-FFF2-40B4-BE49-F238E27FC236}">
                              <a16:creationId xmlns:a16="http://schemas.microsoft.com/office/drawing/2014/main" id="{1202C391-B6D9-40BB-8F8A-7BC5D929D9B1}"/>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9" y="3877"/>
                          <a:ext cx="25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8" name="TextBox 37"/>
              <p:cNvSpPr txBox="1"/>
              <p:nvPr/>
            </p:nvSpPr>
            <p:spPr>
              <a:xfrm>
                <a:off x="611560" y="980728"/>
                <a:ext cx="6340518" cy="369332"/>
              </a:xfrm>
              <a:prstGeom prst="rect">
                <a:avLst/>
              </a:prstGeom>
              <a:noFill/>
            </p:spPr>
            <p:txBody>
              <a:bodyPr wrap="none" lIns="0" tIns="0" rIns="0" bIns="0" rtlCol="0">
                <a:spAutoFit/>
              </a:bodyPr>
              <a:lstStyle/>
              <a:p>
                <a:r>
                  <a:rPr lang="en-GB" sz="2400" b="0" dirty="0"/>
                  <a:t>The approximation </a:t>
                </a:r>
                <a14:m>
                  <m:oMath xmlns:m="http://schemas.openxmlformats.org/officeDocument/2006/math">
                    <m:r>
                      <a:rPr lang="en-GB" sz="2400" b="0" i="1" smtClean="0">
                        <a:latin typeface="Cambria Math" panose="02040503050406030204" pitchFamily="18" charset="0"/>
                      </a:rPr>
                      <m:t>𝐶𝐷</m:t>
                    </m:r>
                    <m:r>
                      <a:rPr lang="en-GB" sz="2400" b="0" i="1" smtClean="0">
                        <a:latin typeface="Cambria Math" panose="02040503050406030204" pitchFamily="18" charset="0"/>
                      </a:rPr>
                      <m:t>≪</m:t>
                    </m:r>
                    <m:r>
                      <a:rPr lang="en-GB" sz="2400" b="0" i="1" smtClean="0">
                        <a:latin typeface="Cambria Math" panose="02040503050406030204" pitchFamily="18" charset="0"/>
                      </a:rPr>
                      <m:t>𝐴𝐵</m:t>
                    </m:r>
                    <m:r>
                      <a:rPr lang="en-GB" sz="2400" b="0" i="1" smtClean="0">
                        <a:latin typeface="Cambria Math" panose="02040503050406030204" pitchFamily="18" charset="0"/>
                      </a:rPr>
                      <m:t>, </m:t>
                    </m:r>
                    <m:r>
                      <a:rPr lang="en-GB" sz="2400" b="0" i="1" smtClean="0">
                        <a:latin typeface="Cambria Math" panose="02040503050406030204" pitchFamily="18" charset="0"/>
                      </a:rPr>
                      <m:t>𝐵𝐶</m:t>
                    </m:r>
                    <m:r>
                      <a:rPr lang="en-GB" sz="2400" b="0" i="1" smtClean="0">
                        <a:latin typeface="Cambria Math" panose="02040503050406030204" pitchFamily="18" charset="0"/>
                      </a:rPr>
                      <m:t> </m:t>
                    </m:r>
                  </m:oMath>
                </a14:m>
                <a:r>
                  <a:rPr lang="en-US" sz="2400" dirty="0"/>
                  <a:t> can’t be used …</a:t>
                </a:r>
              </a:p>
            </p:txBody>
          </p:sp>
        </mc:Choice>
        <mc:Fallback xmlns="">
          <p:sp>
            <p:nvSpPr>
              <p:cNvPr id="38" name="TextBox 37"/>
              <p:cNvSpPr txBox="1">
                <a:spLocks noRot="1" noChangeAspect="1" noMove="1" noResize="1" noEditPoints="1" noAdjustHandles="1" noChangeArrowheads="1" noChangeShapeType="1" noTextEdit="1"/>
              </p:cNvSpPr>
              <p:nvPr/>
            </p:nvSpPr>
            <p:spPr>
              <a:xfrm>
                <a:off x="611560" y="980728"/>
                <a:ext cx="6340518" cy="369332"/>
              </a:xfrm>
              <a:prstGeom prst="rect">
                <a:avLst/>
              </a:prstGeom>
              <a:blipFill>
                <a:blip r:embed="rId24"/>
                <a:stretch>
                  <a:fillRect l="-2885" t="-26667" r="-2019"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1690688" y="1615976"/>
                <a:ext cx="4520661"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GB" i="1">
                              <a:latin typeface="Cambria Math" panose="02040503050406030204" pitchFamily="18" charset="0"/>
                              <a:ea typeface="Cambria Math" panose="02040503050406030204" pitchFamily="18" charset="0"/>
                            </a:rPr>
                            <m:t>𝑟𝑎𝑦</m:t>
                          </m:r>
                          <m:r>
                            <a:rPr lang="en-GB" i="1">
                              <a:latin typeface="Cambria Math" panose="02040503050406030204" pitchFamily="18" charset="0"/>
                              <a:ea typeface="Cambria Math" panose="02040503050406030204" pitchFamily="18" charset="0"/>
                            </a:rPr>
                            <m:t> 1</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GB" i="1">
                              <a:latin typeface="Cambria Math" panose="02040503050406030204" pitchFamily="18" charset="0"/>
                              <a:ea typeface="Cambria Math" panose="02040503050406030204" pitchFamily="18" charset="0"/>
                            </a:rPr>
                            <m:t>𝑟𝑎𝑦</m:t>
                          </m:r>
                          <m:r>
                            <a:rPr lang="en-GB" i="1">
                              <a:latin typeface="Cambria Math" panose="02040503050406030204" pitchFamily="18" charset="0"/>
                              <a:ea typeface="Cambria Math" panose="02040503050406030204" pitchFamily="18" charset="0"/>
                            </a:rPr>
                            <m:t> 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𝐵𝐶</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𝐷𝐶</m:t>
                      </m:r>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1690688" y="1615976"/>
                <a:ext cx="4520661" cy="391261"/>
              </a:xfrm>
              <a:prstGeom prst="rect">
                <a:avLst/>
              </a:prstGeom>
              <a:blipFill>
                <a:blip r:embed="rId25"/>
                <a:stretch>
                  <a:fillRect b="-4688"/>
                </a:stretch>
              </a:blipFill>
            </p:spPr>
            <p:txBody>
              <a:bodyPr/>
              <a:lstStyle/>
              <a:p>
                <a:r>
                  <a:rPr lang="en-US">
                    <a:noFill/>
                  </a:rPr>
                  <a:t> </a:t>
                </a:r>
              </a:p>
            </p:txBody>
          </p:sp>
        </mc:Fallback>
      </mc:AlternateContent>
      <p:sp>
        <p:nvSpPr>
          <p:cNvPr id="41" name="TextBox 40"/>
          <p:cNvSpPr txBox="1"/>
          <p:nvPr/>
        </p:nvSpPr>
        <p:spPr>
          <a:xfrm>
            <a:off x="467545" y="2223136"/>
            <a:ext cx="2529860" cy="707886"/>
          </a:xfrm>
          <a:prstGeom prst="rect">
            <a:avLst/>
          </a:prstGeom>
          <a:noFill/>
        </p:spPr>
        <p:txBody>
          <a:bodyPr wrap="none" rtlCol="0">
            <a:spAutoFit/>
          </a:bodyPr>
          <a:lstStyle/>
          <a:p>
            <a:r>
              <a:rPr lang="en-GB" sz="2000" dirty="0"/>
              <a:t>After few mathematics</a:t>
            </a:r>
          </a:p>
          <a:p>
            <a:r>
              <a:rPr lang="en-GB" sz="2000" dirty="0"/>
              <a:t> </a:t>
            </a:r>
            <a:endParaRPr lang="en-US" sz="20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56FCC86-4E1E-42C5-A833-AE3CA6529B8C}"/>
                  </a:ext>
                </a:extLst>
              </p:cNvPr>
              <p:cNvSpPr txBox="1"/>
              <p:nvPr/>
            </p:nvSpPr>
            <p:spPr>
              <a:xfrm>
                <a:off x="3808958" y="2242651"/>
                <a:ext cx="23744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2</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𝑛</m:t>
                          </m:r>
                        </m:e>
                        <m:sub>
                          <m:r>
                            <a:rPr lang="en-US" sz="2800" i="1">
                              <a:latin typeface="Cambria Math" panose="02040503050406030204" pitchFamily="18" charset="0"/>
                              <a:ea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𝑑</m:t>
                      </m:r>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cos</m:t>
                          </m:r>
                        </m:fName>
                        <m:e>
                          <m:r>
                            <a:rPr lang="en-US" sz="2800" i="1">
                              <a:latin typeface="Cambria Math" panose="02040503050406030204" pitchFamily="18" charset="0"/>
                              <a:ea typeface="Cambria Math" panose="02040503050406030204" pitchFamily="18" charset="0"/>
                            </a:rPr>
                            <m:t>𝛾</m:t>
                          </m:r>
                        </m:e>
                      </m:func>
                    </m:oMath>
                  </m:oMathPara>
                </a14:m>
                <a:endParaRPr lang="en-US" sz="2800" dirty="0"/>
              </a:p>
            </p:txBody>
          </p:sp>
        </mc:Choice>
        <mc:Fallback xmlns="">
          <p:sp>
            <p:nvSpPr>
              <p:cNvPr id="42" name="TextBox 41">
                <a:extLst>
                  <a:ext uri="{FF2B5EF4-FFF2-40B4-BE49-F238E27FC236}">
                    <a16:creationId xmlns:a16="http://schemas.microsoft.com/office/drawing/2014/main" id="{B56FCC86-4E1E-42C5-A833-AE3CA6529B8C}"/>
                  </a:ext>
                </a:extLst>
              </p:cNvPr>
              <p:cNvSpPr txBox="1">
                <a:spLocks noRot="1" noChangeAspect="1" noMove="1" noResize="1" noEditPoints="1" noAdjustHandles="1" noChangeArrowheads="1" noChangeShapeType="1" noTextEdit="1"/>
              </p:cNvSpPr>
              <p:nvPr/>
            </p:nvSpPr>
            <p:spPr>
              <a:xfrm>
                <a:off x="3808958" y="2242651"/>
                <a:ext cx="2374496" cy="43088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flipH="1">
                <a:off x="238333" y="2749183"/>
                <a:ext cx="8597834" cy="1200329"/>
              </a:xfrm>
              <a:prstGeom prst="rect">
                <a:avLst/>
              </a:prstGeom>
              <a:noFill/>
            </p:spPr>
            <p:txBody>
              <a:bodyPr wrap="square" rtlCol="0">
                <a:spAutoFit/>
              </a:bodyPr>
              <a:lstStyle/>
              <a:p>
                <a:r>
                  <a:rPr lang="en-GB" dirty="0"/>
                  <a:t>There is no contradiction with the previous result </a:t>
                </a:r>
                <a14:m>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𝑑</m:t>
                    </m:r>
                    <m:func>
                      <m:funcPr>
                        <m:ctrlPr>
                          <a:rPr lang="en-US" i="1">
                            <a:latin typeface="Cambria Math" panose="02040503050406030204" pitchFamily="18" charset="0"/>
                            <a:ea typeface="Cambria Math" panose="02040503050406030204" pitchFamily="18" charset="0"/>
                          </a:rPr>
                        </m:ctrlPr>
                      </m:funcPr>
                      <m:fName>
                        <m:r>
                          <a:rPr lang="en-GB"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𝛾</m:t>
                        </m:r>
                      </m:e>
                    </m:func>
                  </m:oMath>
                </a14:m>
                <a:r>
                  <a:rPr lang="en-US" dirty="0"/>
                  <a:t> obtained using </a:t>
                </a:r>
                <a14:m>
                  <m:oMath xmlns:m="http://schemas.openxmlformats.org/officeDocument/2006/math">
                    <m:r>
                      <a:rPr lang="en-GB" i="1">
                        <a:latin typeface="Cambria Math" panose="02040503050406030204" pitchFamily="18" charset="0"/>
                      </a:rPr>
                      <m:t>𝐶𝐷</m:t>
                    </m:r>
                    <m:r>
                      <a:rPr lang="en-GB" i="1">
                        <a:latin typeface="Cambria Math" panose="02040503050406030204" pitchFamily="18" charset="0"/>
                      </a:rPr>
                      <m:t>≪</m:t>
                    </m:r>
                    <m:r>
                      <a:rPr lang="en-GB" i="1">
                        <a:latin typeface="Cambria Math" panose="02040503050406030204" pitchFamily="18" charset="0"/>
                      </a:rPr>
                      <m:t>𝐴𝐵</m:t>
                    </m:r>
                    <m:r>
                      <a:rPr lang="en-GB" i="1">
                        <a:latin typeface="Cambria Math" panose="02040503050406030204" pitchFamily="18" charset="0"/>
                      </a:rPr>
                      <m:t>, </m:t>
                    </m:r>
                    <m:r>
                      <a:rPr lang="en-GB" i="1">
                        <a:latin typeface="Cambria Math" panose="02040503050406030204" pitchFamily="18" charset="0"/>
                      </a:rPr>
                      <m:t>𝐵𝐶</m:t>
                    </m:r>
                    <m:r>
                      <a:rPr lang="en-GB" i="1">
                        <a:latin typeface="Cambria Math" panose="02040503050406030204" pitchFamily="18" charset="0"/>
                      </a:rPr>
                      <m:t> </m:t>
                    </m:r>
                  </m:oMath>
                </a14:m>
                <a:r>
                  <a:rPr lang="en-US" dirty="0"/>
                  <a:t>. For almost normal incidence,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r>
                      <a:rPr lang="en-US"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oMath>
                </a14:m>
                <a:r>
                  <a:rPr lang="en-US" dirty="0"/>
                  <a:t>, i.e. </a:t>
                </a:r>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𝛾</m:t>
                        </m:r>
                      </m:e>
                    </m:func>
                    <m:r>
                      <a:rPr lang="en-US"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oMath>
                </a14:m>
                <a:r>
                  <a:rPr lang="en-US" dirty="0"/>
                  <a:t> or </a:t>
                </a:r>
                <a14:m>
                  <m:oMath xmlns:m="http://schemas.openxmlformats.org/officeDocument/2006/math">
                    <m:sSup>
                      <m:sSupPr>
                        <m:ctrlPr>
                          <a:rPr lang="en-US" i="1" smtClean="0">
                            <a:latin typeface="Cambria Math" panose="02040503050406030204" pitchFamily="18" charset="0"/>
                          </a:rPr>
                        </m:ctrlPr>
                      </m:sSupPr>
                      <m:e>
                        <m:r>
                          <a:rPr lang="en-GB" b="0" i="1" smtClean="0">
                            <a:latin typeface="Cambria Math" panose="02040503050406030204" pitchFamily="18" charset="0"/>
                          </a:rPr>
                          <m:t>𝑐𝑜𝑠</m:t>
                        </m:r>
                      </m:e>
                      <m:sup>
                        <m:r>
                          <a:rPr lang="en-GB" b="0" i="1" smtClean="0">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𝛾</m:t>
                    </m:r>
                    <m:r>
                      <a:rPr lang="en-US" i="1" smtClean="0">
                        <a:latin typeface="Cambria Math" panose="02040503050406030204" pitchFamily="18" charset="0"/>
                        <a:ea typeface="Cambria Math" panose="02040503050406030204" pitchFamily="18" charset="0"/>
                      </a:rPr>
                      <m:t>≈1</m:t>
                    </m:r>
                  </m:oMath>
                </a14:m>
                <a:r>
                  <a:rPr lang="en-US" dirty="0"/>
                  <a:t> thus </a:t>
                </a: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r>
                          <a:rPr lang="en-GB" b="0" i="1" smtClean="0">
                            <a:latin typeface="Cambria Math" panose="02040503050406030204" pitchFamily="18" charset="0"/>
                            <a:ea typeface="Cambria Math" panose="02040503050406030204" pitchFamily="18" charset="0"/>
                          </a:rPr>
                          <m:t>𝛾</m:t>
                        </m:r>
                        <m:r>
                          <a:rPr lang="en-GB" b="0" i="1" smtClean="0">
                            <a:latin typeface="Cambria Math" panose="02040503050406030204" pitchFamily="18" charset="0"/>
                            <a:ea typeface="Cambria Math" panose="02040503050406030204" pitchFamily="18" charset="0"/>
                          </a:rPr>
                          <m:t>≈1/</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cos</m:t>
                            </m:r>
                          </m:fName>
                          <m:e>
                            <m:r>
                              <a:rPr lang="en-GB" b="0" i="1" smtClean="0">
                                <a:latin typeface="Cambria Math" panose="02040503050406030204" pitchFamily="18" charset="0"/>
                                <a:ea typeface="Cambria Math" panose="02040503050406030204" pitchFamily="18" charset="0"/>
                              </a:rPr>
                              <m:t>𝛾</m:t>
                            </m:r>
                          </m:e>
                        </m:func>
                      </m:e>
                    </m:func>
                  </m:oMath>
                </a14:m>
                <a:r>
                  <a:rPr lang="en-US" dirty="0"/>
                  <a:t>. </a:t>
                </a:r>
              </a:p>
              <a:p>
                <a:r>
                  <a:rPr lang="en-GB" dirty="0"/>
                  <a:t> </a:t>
                </a:r>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flipH="1">
                <a:off x="238333" y="2749183"/>
                <a:ext cx="8597834" cy="1200329"/>
              </a:xfrm>
              <a:prstGeom prst="rect">
                <a:avLst/>
              </a:prstGeom>
              <a:blipFill>
                <a:blip r:embed="rId27"/>
                <a:stretch>
                  <a:fillRect l="-567" t="-3046"/>
                </a:stretch>
              </a:blipFill>
            </p:spPr>
            <p:txBody>
              <a:bodyPr/>
              <a:lstStyle/>
              <a:p>
                <a:r>
                  <a:rPr lang="en-US">
                    <a:noFill/>
                  </a:rPr>
                  <a:t> </a:t>
                </a:r>
              </a:p>
            </p:txBody>
          </p:sp>
        </mc:Fallback>
      </mc:AlternateContent>
      <p:sp>
        <p:nvSpPr>
          <p:cNvPr id="44" name="Right Arrow 43"/>
          <p:cNvSpPr/>
          <p:nvPr/>
        </p:nvSpPr>
        <p:spPr>
          <a:xfrm>
            <a:off x="3061525" y="2223136"/>
            <a:ext cx="720294" cy="450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91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1132591" y="908720"/>
            <a:ext cx="4303505" cy="3494211"/>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14</a:t>
            </a:fld>
            <a:endParaRPr lang="en-US" altLang="zh-CN"/>
          </a:p>
        </p:txBody>
      </p:sp>
      <p:sp>
        <p:nvSpPr>
          <p:cNvPr id="3" name="Title 1">
            <a:extLst>
              <a:ext uri="{FF2B5EF4-FFF2-40B4-BE49-F238E27FC236}">
                <a16:creationId xmlns:a16="http://schemas.microsoft.com/office/drawing/2014/main" id="{29F412E5-44BF-44B5-86CD-27A08BBF29AE}"/>
              </a:ext>
            </a:extLst>
          </p:cNvPr>
          <p:cNvSpPr>
            <a:spLocks noGrp="1"/>
          </p:cNvSpPr>
          <p:nvPr>
            <p:ph type="title"/>
          </p:nvPr>
        </p:nvSpPr>
        <p:spPr>
          <a:xfrm>
            <a:off x="-169440" y="-25301"/>
            <a:ext cx="8229600" cy="1143000"/>
          </a:xfrm>
        </p:spPr>
        <p:txBody>
          <a:bodyPr/>
          <a:lstStyle/>
          <a:p>
            <a:r>
              <a:rPr lang="en-US" dirty="0"/>
              <a:t>Thin film interferences </a:t>
            </a:r>
          </a:p>
        </p:txBody>
      </p:sp>
      <p:sp>
        <p:nvSpPr>
          <p:cNvPr id="6" name="Oval 2">
            <a:extLst>
              <a:ext uri="{FF2B5EF4-FFF2-40B4-BE49-F238E27FC236}">
                <a16:creationId xmlns:a16="http://schemas.microsoft.com/office/drawing/2014/main" id="{6864CAF4-597C-4E0A-824D-2FA22BB6A39D}"/>
              </a:ext>
            </a:extLst>
          </p:cNvPr>
          <p:cNvSpPr>
            <a:spLocks noChangeArrowheads="1"/>
          </p:cNvSpPr>
          <p:nvPr/>
        </p:nvSpPr>
        <p:spPr bwMode="auto">
          <a:xfrm rot="20146147">
            <a:off x="1608560" y="1450181"/>
            <a:ext cx="1266825" cy="193675"/>
          </a:xfrm>
          <a:prstGeom prst="ellipse">
            <a:avLst/>
          </a:prstGeom>
          <a:solidFill>
            <a:srgbClr val="FFFF00">
              <a:alpha val="39999"/>
            </a:srgbClr>
          </a:solidFill>
          <a:ln w="9525">
            <a:solidFill>
              <a:srgbClr val="00CC99">
                <a:alpha val="50195"/>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AutoShape 3">
            <a:extLst>
              <a:ext uri="{FF2B5EF4-FFF2-40B4-BE49-F238E27FC236}">
                <a16:creationId xmlns:a16="http://schemas.microsoft.com/office/drawing/2014/main" id="{6B1C1061-4974-4021-9A2F-5C24D28F87B3}"/>
              </a:ext>
            </a:extLst>
          </p:cNvPr>
          <p:cNvSpPr>
            <a:spLocks noChangeArrowheads="1"/>
          </p:cNvSpPr>
          <p:nvPr/>
        </p:nvSpPr>
        <p:spPr bwMode="auto">
          <a:xfrm>
            <a:off x="1619672" y="2996406"/>
            <a:ext cx="3240088" cy="865187"/>
          </a:xfrm>
          <a:prstGeom prst="flowChartManualInput">
            <a:avLst/>
          </a:prstGeom>
          <a:solidFill>
            <a:srgbClr val="00CC99">
              <a:alpha val="39999"/>
            </a:srgbClr>
          </a:solidFill>
          <a:ln>
            <a:noFill/>
          </a:ln>
          <a:effectLst/>
          <a:extLst>
            <a:ext uri="{91240B29-F687-4F45-9708-019B960494DF}">
              <a14:hiddenLine xmlns:a14="http://schemas.microsoft.com/office/drawing/2010/main" w="38100">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6">
            <a:extLst>
              <a:ext uri="{FF2B5EF4-FFF2-40B4-BE49-F238E27FC236}">
                <a16:creationId xmlns:a16="http://schemas.microsoft.com/office/drawing/2014/main" id="{2BC74FAF-BDEB-446F-A1EF-756E007B4AAF}"/>
              </a:ext>
            </a:extLst>
          </p:cNvPr>
          <p:cNvSpPr>
            <a:spLocks noChangeShapeType="1"/>
          </p:cNvSpPr>
          <p:nvPr/>
        </p:nvSpPr>
        <p:spPr bwMode="auto">
          <a:xfrm flipH="1">
            <a:off x="3059535" y="3088481"/>
            <a:ext cx="23812" cy="809625"/>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7">
            <a:extLst>
              <a:ext uri="{FF2B5EF4-FFF2-40B4-BE49-F238E27FC236}">
                <a16:creationId xmlns:a16="http://schemas.microsoft.com/office/drawing/2014/main" id="{FBAF08BC-B4A9-4AB5-99AC-12D7DDF88583}"/>
              </a:ext>
            </a:extLst>
          </p:cNvPr>
          <p:cNvSpPr>
            <a:spLocks noChangeShapeType="1"/>
          </p:cNvSpPr>
          <p:nvPr/>
        </p:nvSpPr>
        <p:spPr bwMode="auto">
          <a:xfrm flipH="1">
            <a:off x="3270672" y="1764506"/>
            <a:ext cx="434974" cy="1318418"/>
          </a:xfrm>
          <a:prstGeom prst="line">
            <a:avLst/>
          </a:prstGeom>
          <a:noFill/>
          <a:ln w="19050">
            <a:solidFill>
              <a:schemeClr val="bg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8">
            <a:extLst>
              <a:ext uri="{FF2B5EF4-FFF2-40B4-BE49-F238E27FC236}">
                <a16:creationId xmlns:a16="http://schemas.microsoft.com/office/drawing/2014/main" id="{DE5FD549-DDA7-4558-9BB3-0A728854F735}"/>
              </a:ext>
            </a:extLst>
          </p:cNvPr>
          <p:cNvSpPr>
            <a:spLocks noChangeShapeType="1"/>
          </p:cNvSpPr>
          <p:nvPr/>
        </p:nvSpPr>
        <p:spPr bwMode="auto">
          <a:xfrm flipH="1">
            <a:off x="3270672" y="1797050"/>
            <a:ext cx="674688" cy="1267617"/>
          </a:xfrm>
          <a:prstGeom prst="line">
            <a:avLst/>
          </a:prstGeom>
          <a:noFill/>
          <a:ln w="19050">
            <a:solidFill>
              <a:schemeClr val="bg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9">
            <a:extLst>
              <a:ext uri="{FF2B5EF4-FFF2-40B4-BE49-F238E27FC236}">
                <a16:creationId xmlns:a16="http://schemas.microsoft.com/office/drawing/2014/main" id="{8DB265A6-8A06-47CB-AB59-0218BC782219}"/>
              </a:ext>
            </a:extLst>
          </p:cNvPr>
          <p:cNvSpPr>
            <a:spLocks noChangeShapeType="1"/>
          </p:cNvSpPr>
          <p:nvPr/>
        </p:nvSpPr>
        <p:spPr bwMode="auto">
          <a:xfrm>
            <a:off x="3099222" y="3104356"/>
            <a:ext cx="1108075" cy="3175"/>
          </a:xfrm>
          <a:prstGeom prst="line">
            <a:avLst/>
          </a:prstGeom>
          <a:noFill/>
          <a:ln w="19050">
            <a:solidFill>
              <a:schemeClr val="hlink"/>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10">
            <a:extLst>
              <a:ext uri="{FF2B5EF4-FFF2-40B4-BE49-F238E27FC236}">
                <a16:creationId xmlns:a16="http://schemas.microsoft.com/office/drawing/2014/main" id="{1C70109E-DD4C-43B1-98A2-169445E1430C}"/>
              </a:ext>
            </a:extLst>
          </p:cNvPr>
          <p:cNvSpPr>
            <a:spLocks noChangeShapeType="1"/>
          </p:cNvSpPr>
          <p:nvPr/>
        </p:nvSpPr>
        <p:spPr bwMode="auto">
          <a:xfrm flipH="1">
            <a:off x="3778672" y="3104356"/>
            <a:ext cx="17463" cy="758825"/>
          </a:xfrm>
          <a:prstGeom prst="line">
            <a:avLst/>
          </a:prstGeom>
          <a:noFill/>
          <a:ln w="19050">
            <a:solidFill>
              <a:schemeClr val="hlink"/>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Rectangle 11">
            <a:extLst>
              <a:ext uri="{FF2B5EF4-FFF2-40B4-BE49-F238E27FC236}">
                <a16:creationId xmlns:a16="http://schemas.microsoft.com/office/drawing/2014/main" id="{AC752985-C3AE-4506-92CD-F81C20FDE39E}"/>
              </a:ext>
            </a:extLst>
          </p:cNvPr>
          <p:cNvSpPr>
            <a:spLocks noChangeArrowheads="1"/>
          </p:cNvSpPr>
          <p:nvPr/>
        </p:nvSpPr>
        <p:spPr bwMode="auto">
          <a:xfrm>
            <a:off x="3997464" y="1503271"/>
            <a:ext cx="13081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ray2</a:t>
            </a:r>
          </a:p>
        </p:txBody>
      </p:sp>
      <p:sp>
        <p:nvSpPr>
          <p:cNvPr id="14" name="Rectangle 12">
            <a:extLst>
              <a:ext uri="{FF2B5EF4-FFF2-40B4-BE49-F238E27FC236}">
                <a16:creationId xmlns:a16="http://schemas.microsoft.com/office/drawing/2014/main" id="{77BFA2E4-E890-4674-9921-E48D7CF4F5CD}"/>
              </a:ext>
            </a:extLst>
          </p:cNvPr>
          <p:cNvSpPr>
            <a:spLocks noChangeArrowheads="1"/>
          </p:cNvSpPr>
          <p:nvPr/>
        </p:nvSpPr>
        <p:spPr bwMode="auto">
          <a:xfrm>
            <a:off x="3356542" y="1263649"/>
            <a:ext cx="12446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ray1</a:t>
            </a:r>
          </a:p>
        </p:txBody>
      </p:sp>
      <p:sp>
        <p:nvSpPr>
          <p:cNvPr id="15" name="Line 13">
            <a:extLst>
              <a:ext uri="{FF2B5EF4-FFF2-40B4-BE49-F238E27FC236}">
                <a16:creationId xmlns:a16="http://schemas.microsoft.com/office/drawing/2014/main" id="{79F0F95B-2B3F-4663-AFFC-E518A9D2C0EC}"/>
              </a:ext>
            </a:extLst>
          </p:cNvPr>
          <p:cNvSpPr>
            <a:spLocks noChangeShapeType="1"/>
          </p:cNvSpPr>
          <p:nvPr/>
        </p:nvSpPr>
        <p:spPr bwMode="auto">
          <a:xfrm>
            <a:off x="2124497" y="1764506"/>
            <a:ext cx="739775" cy="1389062"/>
          </a:xfrm>
          <a:prstGeom prst="line">
            <a:avLst/>
          </a:prstGeom>
          <a:noFill/>
          <a:ln w="19050">
            <a:solidFill>
              <a:srgbClr val="FFCC99"/>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4">
            <a:extLst>
              <a:ext uri="{FF2B5EF4-FFF2-40B4-BE49-F238E27FC236}">
                <a16:creationId xmlns:a16="http://schemas.microsoft.com/office/drawing/2014/main" id="{C2E29258-9629-4CA2-9879-75DB7EB81C1E}"/>
              </a:ext>
            </a:extLst>
          </p:cNvPr>
          <p:cNvSpPr>
            <a:spLocks noChangeShapeType="1"/>
          </p:cNvSpPr>
          <p:nvPr/>
        </p:nvSpPr>
        <p:spPr bwMode="auto">
          <a:xfrm>
            <a:off x="2848397" y="2626518"/>
            <a:ext cx="0" cy="1127125"/>
          </a:xfrm>
          <a:prstGeom prst="line">
            <a:avLst/>
          </a:prstGeom>
          <a:noFill/>
          <a:ln w="9525">
            <a:solidFill>
              <a:srgbClr val="00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5">
            <a:extLst>
              <a:ext uri="{FF2B5EF4-FFF2-40B4-BE49-F238E27FC236}">
                <a16:creationId xmlns:a16="http://schemas.microsoft.com/office/drawing/2014/main" id="{48F52832-3BF3-46B5-9A33-765BD0B96F03}"/>
              </a:ext>
            </a:extLst>
          </p:cNvPr>
          <p:cNvSpPr>
            <a:spLocks noChangeShapeType="1"/>
          </p:cNvSpPr>
          <p:nvPr/>
        </p:nvSpPr>
        <p:spPr bwMode="auto">
          <a:xfrm>
            <a:off x="2483272" y="1520031"/>
            <a:ext cx="779463" cy="1554162"/>
          </a:xfrm>
          <a:prstGeom prst="line">
            <a:avLst/>
          </a:prstGeom>
          <a:noFill/>
          <a:ln w="19050">
            <a:solidFill>
              <a:srgbClr val="FFCC99"/>
            </a:solidFill>
            <a:round/>
            <a:headEn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17">
            <a:extLst>
              <a:ext uri="{FF2B5EF4-FFF2-40B4-BE49-F238E27FC236}">
                <a16:creationId xmlns:a16="http://schemas.microsoft.com/office/drawing/2014/main" id="{88CB797A-5BFF-4F2A-BA0F-AEAB5E1A518F}"/>
              </a:ext>
            </a:extLst>
          </p:cNvPr>
          <p:cNvSpPr>
            <a:spLocks noChangeShapeType="1"/>
          </p:cNvSpPr>
          <p:nvPr/>
        </p:nvSpPr>
        <p:spPr bwMode="auto">
          <a:xfrm>
            <a:off x="1978447" y="1094581"/>
            <a:ext cx="82550" cy="490537"/>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18">
            <a:extLst>
              <a:ext uri="{FF2B5EF4-FFF2-40B4-BE49-F238E27FC236}">
                <a16:creationId xmlns:a16="http://schemas.microsoft.com/office/drawing/2014/main" id="{F4091228-986C-4538-BA3F-C89B1132396B}"/>
              </a:ext>
            </a:extLst>
          </p:cNvPr>
          <p:cNvSpPr>
            <a:spLocks noChangeShapeType="1"/>
          </p:cNvSpPr>
          <p:nvPr/>
        </p:nvSpPr>
        <p:spPr bwMode="auto">
          <a:xfrm>
            <a:off x="1978447" y="1089818"/>
            <a:ext cx="419100" cy="31273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19">
            <a:extLst>
              <a:ext uri="{FF2B5EF4-FFF2-40B4-BE49-F238E27FC236}">
                <a16:creationId xmlns:a16="http://schemas.microsoft.com/office/drawing/2014/main" id="{699EEC8A-D03A-4F83-8C74-83F5D7C0926F}"/>
              </a:ext>
            </a:extLst>
          </p:cNvPr>
          <p:cNvSpPr>
            <a:spLocks noChangeShapeType="1"/>
          </p:cNvSpPr>
          <p:nvPr/>
        </p:nvSpPr>
        <p:spPr bwMode="auto">
          <a:xfrm>
            <a:off x="2060997" y="1585118"/>
            <a:ext cx="65088" cy="17938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Line 20">
            <a:extLst>
              <a:ext uri="{FF2B5EF4-FFF2-40B4-BE49-F238E27FC236}">
                <a16:creationId xmlns:a16="http://schemas.microsoft.com/office/drawing/2014/main" id="{03F1FA05-0A78-4BFC-B735-D724918E0255}"/>
              </a:ext>
            </a:extLst>
          </p:cNvPr>
          <p:cNvSpPr>
            <a:spLocks noChangeShapeType="1"/>
          </p:cNvSpPr>
          <p:nvPr/>
        </p:nvSpPr>
        <p:spPr bwMode="auto">
          <a:xfrm>
            <a:off x="2391197" y="1400968"/>
            <a:ext cx="96838" cy="131763"/>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21">
            <a:extLst>
              <a:ext uri="{FF2B5EF4-FFF2-40B4-BE49-F238E27FC236}">
                <a16:creationId xmlns:a16="http://schemas.microsoft.com/office/drawing/2014/main" id="{5D3099CE-53AF-40A3-ACC9-670AB5C081B9}"/>
              </a:ext>
            </a:extLst>
          </p:cNvPr>
          <p:cNvSpPr>
            <a:spLocks noChangeShapeType="1"/>
          </p:cNvSpPr>
          <p:nvPr/>
        </p:nvSpPr>
        <p:spPr bwMode="auto">
          <a:xfrm>
            <a:off x="2421360" y="2313781"/>
            <a:ext cx="142875" cy="2889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Line 22">
            <a:extLst>
              <a:ext uri="{FF2B5EF4-FFF2-40B4-BE49-F238E27FC236}">
                <a16:creationId xmlns:a16="http://schemas.microsoft.com/office/drawing/2014/main" id="{CF626259-803E-4EB3-9B90-F1AFA602D733}"/>
              </a:ext>
            </a:extLst>
          </p:cNvPr>
          <p:cNvSpPr>
            <a:spLocks noChangeShapeType="1"/>
          </p:cNvSpPr>
          <p:nvPr/>
        </p:nvSpPr>
        <p:spPr bwMode="auto">
          <a:xfrm>
            <a:off x="2756322" y="2069306"/>
            <a:ext cx="163513" cy="317500"/>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Text Box 24">
            <a:extLst>
              <a:ext uri="{FF2B5EF4-FFF2-40B4-BE49-F238E27FC236}">
                <a16:creationId xmlns:a16="http://schemas.microsoft.com/office/drawing/2014/main" id="{B585214F-2FF0-4444-B0A4-26DF6190CFFE}"/>
              </a:ext>
            </a:extLst>
          </p:cNvPr>
          <p:cNvSpPr txBox="1">
            <a:spLocks noChangeArrowheads="1"/>
          </p:cNvSpPr>
          <p:nvPr/>
        </p:nvSpPr>
        <p:spPr bwMode="auto">
          <a:xfrm>
            <a:off x="2175297" y="2364581"/>
            <a:ext cx="458788"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1</a:t>
            </a:r>
          </a:p>
        </p:txBody>
      </p:sp>
      <p:sp>
        <p:nvSpPr>
          <p:cNvPr id="25" name="Text Box 25">
            <a:extLst>
              <a:ext uri="{FF2B5EF4-FFF2-40B4-BE49-F238E27FC236}">
                <a16:creationId xmlns:a16="http://schemas.microsoft.com/office/drawing/2014/main" id="{EA4123DF-BFCE-4731-B798-4B5AFE3BE7C3}"/>
              </a:ext>
            </a:extLst>
          </p:cNvPr>
          <p:cNvSpPr txBox="1">
            <a:spLocks noChangeArrowheads="1"/>
          </p:cNvSpPr>
          <p:nvPr/>
        </p:nvSpPr>
        <p:spPr bwMode="auto">
          <a:xfrm>
            <a:off x="2864272" y="2069306"/>
            <a:ext cx="625475"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2</a:t>
            </a:r>
          </a:p>
        </p:txBody>
      </p:sp>
      <p:graphicFrame>
        <p:nvGraphicFramePr>
          <p:cNvPr id="26" name="Object 26">
            <a:extLst>
              <a:ext uri="{FF2B5EF4-FFF2-40B4-BE49-F238E27FC236}">
                <a16:creationId xmlns:a16="http://schemas.microsoft.com/office/drawing/2014/main" id="{1528385E-BB36-4B40-B523-241CF8DB7F58}"/>
              </a:ext>
            </a:extLst>
          </p:cNvPr>
          <p:cNvGraphicFramePr>
            <a:graphicFrameLocks/>
          </p:cNvGraphicFramePr>
          <p:nvPr/>
        </p:nvGraphicFramePr>
        <p:xfrm>
          <a:off x="1907010" y="2616993"/>
          <a:ext cx="301625" cy="417513"/>
        </p:xfrm>
        <a:graphic>
          <a:graphicData uri="http://schemas.openxmlformats.org/presentationml/2006/ole">
            <mc:AlternateContent xmlns:mc="http://schemas.openxmlformats.org/markup-compatibility/2006">
              <mc:Choice xmlns:v="urn:schemas-microsoft-com:vml" Requires="v">
                <p:oleObj spid="_x0000_s6756" name="公式" r:id="rId3" imgW="285908" imgH="400010" progId="Equation.3">
                  <p:embed/>
                </p:oleObj>
              </mc:Choice>
              <mc:Fallback>
                <p:oleObj name="公式" r:id="rId3" imgW="285908" imgH="400010" progId="Equation.3">
                  <p:embed/>
                  <p:pic>
                    <p:nvPicPr>
                      <p:cNvPr id="26" name="Object 26">
                        <a:extLst>
                          <a:ext uri="{FF2B5EF4-FFF2-40B4-BE49-F238E27FC236}">
                            <a16:creationId xmlns:a16="http://schemas.microsoft.com/office/drawing/2014/main" id="{1528385E-BB36-4B40-B523-241CF8DB7F5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010" y="2616993"/>
                        <a:ext cx="3016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7">
            <a:extLst>
              <a:ext uri="{FF2B5EF4-FFF2-40B4-BE49-F238E27FC236}">
                <a16:creationId xmlns:a16="http://schemas.microsoft.com/office/drawing/2014/main" id="{4788DCB7-3ED4-4AC0-9B6E-783C900DF585}"/>
              </a:ext>
            </a:extLst>
          </p:cNvPr>
          <p:cNvGraphicFramePr>
            <a:graphicFrameLocks/>
          </p:cNvGraphicFramePr>
          <p:nvPr/>
        </p:nvGraphicFramePr>
        <p:xfrm>
          <a:off x="1919710" y="3245643"/>
          <a:ext cx="315912" cy="417513"/>
        </p:xfrm>
        <a:graphic>
          <a:graphicData uri="http://schemas.openxmlformats.org/presentationml/2006/ole">
            <mc:AlternateContent xmlns:mc="http://schemas.openxmlformats.org/markup-compatibility/2006">
              <mc:Choice xmlns:v="urn:schemas-microsoft-com:vml" Requires="v">
                <p:oleObj spid="_x0000_s6757" name="公式" r:id="rId5" imgW="295172" imgH="400010" progId="Equation.3">
                  <p:embed/>
                </p:oleObj>
              </mc:Choice>
              <mc:Fallback>
                <p:oleObj name="公式" r:id="rId5" imgW="295172" imgH="400010" progId="Equation.3">
                  <p:embed/>
                  <p:pic>
                    <p:nvPicPr>
                      <p:cNvPr id="27" name="Object 27">
                        <a:extLst>
                          <a:ext uri="{FF2B5EF4-FFF2-40B4-BE49-F238E27FC236}">
                            <a16:creationId xmlns:a16="http://schemas.microsoft.com/office/drawing/2014/main" id="{4788DCB7-3ED4-4AC0-9B6E-783C900DF58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710" y="3245643"/>
                        <a:ext cx="31591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8">
            <a:extLst>
              <a:ext uri="{FF2B5EF4-FFF2-40B4-BE49-F238E27FC236}">
                <a16:creationId xmlns:a16="http://schemas.microsoft.com/office/drawing/2014/main" id="{4B7A3F11-FF0B-40D5-AE8C-F932799E7739}"/>
              </a:ext>
            </a:extLst>
          </p:cNvPr>
          <p:cNvGraphicFramePr>
            <a:graphicFrameLocks/>
          </p:cNvGraphicFramePr>
          <p:nvPr/>
        </p:nvGraphicFramePr>
        <p:xfrm>
          <a:off x="3973935" y="3294856"/>
          <a:ext cx="252412" cy="315912"/>
        </p:xfrm>
        <a:graphic>
          <a:graphicData uri="http://schemas.openxmlformats.org/presentationml/2006/ole">
            <mc:AlternateContent xmlns:mc="http://schemas.openxmlformats.org/markup-compatibility/2006">
              <mc:Choice xmlns:v="urn:schemas-microsoft-com:vml" Requires="v">
                <p:oleObj spid="_x0000_s6758" name="公式" r:id="rId7" imgW="238327" imgH="295145" progId="Equation.3">
                  <p:embed/>
                </p:oleObj>
              </mc:Choice>
              <mc:Fallback>
                <p:oleObj name="公式" r:id="rId7" imgW="238327" imgH="295145" progId="Equation.3">
                  <p:embed/>
                  <p:pic>
                    <p:nvPicPr>
                      <p:cNvPr id="28" name="Object 28">
                        <a:extLst>
                          <a:ext uri="{FF2B5EF4-FFF2-40B4-BE49-F238E27FC236}">
                            <a16:creationId xmlns:a16="http://schemas.microsoft.com/office/drawing/2014/main" id="{4B7A3F11-FF0B-40D5-AE8C-F932799E773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3935" y="3294856"/>
                        <a:ext cx="2524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9">
            <a:extLst>
              <a:ext uri="{FF2B5EF4-FFF2-40B4-BE49-F238E27FC236}">
                <a16:creationId xmlns:a16="http://schemas.microsoft.com/office/drawing/2014/main" id="{2CD7E73D-3E71-4A5C-A953-4E5B636C0602}"/>
              </a:ext>
            </a:extLst>
          </p:cNvPr>
          <p:cNvGraphicFramePr>
            <a:graphicFrameLocks/>
          </p:cNvGraphicFramePr>
          <p:nvPr/>
        </p:nvGraphicFramePr>
        <p:xfrm>
          <a:off x="2703935" y="2386806"/>
          <a:ext cx="139700" cy="292100"/>
        </p:xfrm>
        <a:graphic>
          <a:graphicData uri="http://schemas.openxmlformats.org/presentationml/2006/ole">
            <mc:AlternateContent xmlns:mc="http://schemas.openxmlformats.org/markup-compatibility/2006">
              <mc:Choice xmlns:v="urn:schemas-microsoft-com:vml" Requires="v">
                <p:oleObj spid="_x0000_s6759" name="公式" r:id="rId9" imgW="123795" imgH="276117" progId="Equation.3">
                  <p:embed/>
                </p:oleObj>
              </mc:Choice>
              <mc:Fallback>
                <p:oleObj name="公式" r:id="rId9" imgW="123795" imgH="276117" progId="Equation.3">
                  <p:embed/>
                  <p:pic>
                    <p:nvPicPr>
                      <p:cNvPr id="29" name="Object 29">
                        <a:extLst>
                          <a:ext uri="{FF2B5EF4-FFF2-40B4-BE49-F238E27FC236}">
                            <a16:creationId xmlns:a16="http://schemas.microsoft.com/office/drawing/2014/main" id="{2CD7E73D-3E71-4A5C-A953-4E5B636C0602}"/>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3935" y="2386806"/>
                        <a:ext cx="139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0">
            <a:extLst>
              <a:ext uri="{FF2B5EF4-FFF2-40B4-BE49-F238E27FC236}">
                <a16:creationId xmlns:a16="http://schemas.microsoft.com/office/drawing/2014/main" id="{88D00576-2CE2-41D9-9553-DB7A7B769592}"/>
              </a:ext>
            </a:extLst>
          </p:cNvPr>
          <p:cNvGraphicFramePr>
            <a:graphicFrameLocks/>
          </p:cNvGraphicFramePr>
          <p:nvPr/>
        </p:nvGraphicFramePr>
        <p:xfrm>
          <a:off x="2843635" y="3571081"/>
          <a:ext cx="184150" cy="241300"/>
        </p:xfrm>
        <a:graphic>
          <a:graphicData uri="http://schemas.openxmlformats.org/presentationml/2006/ole">
            <mc:AlternateContent xmlns:mc="http://schemas.openxmlformats.org/markup-compatibility/2006">
              <mc:Choice xmlns:v="urn:schemas-microsoft-com:vml" Requires="v">
                <p:oleObj spid="_x0000_s6760" name="公式" r:id="rId11" imgW="209694" imgH="285842" progId="Equation.3">
                  <p:embed/>
                </p:oleObj>
              </mc:Choice>
              <mc:Fallback>
                <p:oleObj name="公式" r:id="rId11" imgW="209694" imgH="285842" progId="Equation.3">
                  <p:embed/>
                  <p:pic>
                    <p:nvPicPr>
                      <p:cNvPr id="30" name="Object 30">
                        <a:extLst>
                          <a:ext uri="{FF2B5EF4-FFF2-40B4-BE49-F238E27FC236}">
                            <a16:creationId xmlns:a16="http://schemas.microsoft.com/office/drawing/2014/main" id="{88D00576-2CE2-41D9-9553-DB7A7B769592}"/>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635" y="3571081"/>
                        <a:ext cx="1841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Line 31">
            <a:extLst>
              <a:ext uri="{FF2B5EF4-FFF2-40B4-BE49-F238E27FC236}">
                <a16:creationId xmlns:a16="http://schemas.microsoft.com/office/drawing/2014/main" id="{E2D5DBC3-7AAA-4444-AEDB-358B283824DE}"/>
              </a:ext>
            </a:extLst>
          </p:cNvPr>
          <p:cNvSpPr>
            <a:spLocks noChangeShapeType="1"/>
          </p:cNvSpPr>
          <p:nvPr/>
        </p:nvSpPr>
        <p:spPr bwMode="auto">
          <a:xfrm flipV="1">
            <a:off x="2845222" y="2909093"/>
            <a:ext cx="339725" cy="19208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2" name="Object 32">
            <a:extLst>
              <a:ext uri="{FF2B5EF4-FFF2-40B4-BE49-F238E27FC236}">
                <a16:creationId xmlns:a16="http://schemas.microsoft.com/office/drawing/2014/main" id="{25B5B8D8-7A79-4D01-A032-FE05C7DF6E11}"/>
              </a:ext>
            </a:extLst>
          </p:cNvPr>
          <p:cNvGraphicFramePr>
            <a:graphicFrameLocks/>
          </p:cNvGraphicFramePr>
          <p:nvPr/>
        </p:nvGraphicFramePr>
        <p:xfrm>
          <a:off x="2619797" y="3105943"/>
          <a:ext cx="223838" cy="244475"/>
        </p:xfrm>
        <a:graphic>
          <a:graphicData uri="http://schemas.openxmlformats.org/presentationml/2006/ole">
            <mc:AlternateContent xmlns:mc="http://schemas.openxmlformats.org/markup-compatibility/2006">
              <mc:Choice xmlns:v="urn:schemas-microsoft-com:vml" Requires="v">
                <p:oleObj spid="_x0000_s6761" name="公式" r:id="rId13" imgW="257275" imgH="285842" progId="Equation.3">
                  <p:embed/>
                </p:oleObj>
              </mc:Choice>
              <mc:Fallback>
                <p:oleObj name="公式" r:id="rId13" imgW="257275" imgH="285842" progId="Equation.3">
                  <p:embed/>
                  <p:pic>
                    <p:nvPicPr>
                      <p:cNvPr id="32" name="Object 32">
                        <a:extLst>
                          <a:ext uri="{FF2B5EF4-FFF2-40B4-BE49-F238E27FC236}">
                            <a16:creationId xmlns:a16="http://schemas.microsoft.com/office/drawing/2014/main" id="{25B5B8D8-7A79-4D01-A032-FE05C7DF6E1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9797" y="3105943"/>
                        <a:ext cx="223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3">
            <a:extLst>
              <a:ext uri="{FF2B5EF4-FFF2-40B4-BE49-F238E27FC236}">
                <a16:creationId xmlns:a16="http://schemas.microsoft.com/office/drawing/2014/main" id="{691D9070-82B8-4F80-B053-04566BB42C7A}"/>
              </a:ext>
            </a:extLst>
          </p:cNvPr>
          <p:cNvGraphicFramePr>
            <a:graphicFrameLocks/>
          </p:cNvGraphicFramePr>
          <p:nvPr/>
        </p:nvGraphicFramePr>
        <p:xfrm>
          <a:off x="2946822" y="3894931"/>
          <a:ext cx="223838" cy="233362"/>
        </p:xfrm>
        <a:graphic>
          <a:graphicData uri="http://schemas.openxmlformats.org/presentationml/2006/ole">
            <mc:AlternateContent xmlns:mc="http://schemas.openxmlformats.org/markup-compatibility/2006">
              <mc:Choice xmlns:v="urn:schemas-microsoft-com:vml" Requires="v">
                <p:oleObj spid="_x0000_s6762" name="公式" r:id="rId15" imgW="257275" imgH="276117" progId="Equation.3">
                  <p:embed/>
                </p:oleObj>
              </mc:Choice>
              <mc:Fallback>
                <p:oleObj name="公式" r:id="rId15" imgW="257275" imgH="276117" progId="Equation.3">
                  <p:embed/>
                  <p:pic>
                    <p:nvPicPr>
                      <p:cNvPr id="33" name="Object 33">
                        <a:extLst>
                          <a:ext uri="{FF2B5EF4-FFF2-40B4-BE49-F238E27FC236}">
                            <a16:creationId xmlns:a16="http://schemas.microsoft.com/office/drawing/2014/main" id="{691D9070-82B8-4F80-B053-04566BB42C7A}"/>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46822" y="3894931"/>
                        <a:ext cx="22383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34">
            <a:extLst>
              <a:ext uri="{FF2B5EF4-FFF2-40B4-BE49-F238E27FC236}">
                <a16:creationId xmlns:a16="http://schemas.microsoft.com/office/drawing/2014/main" id="{1C55A1BC-5F39-4F1D-B316-BA717359F008}"/>
              </a:ext>
            </a:extLst>
          </p:cNvPr>
          <p:cNvGraphicFramePr>
            <a:graphicFrameLocks/>
          </p:cNvGraphicFramePr>
          <p:nvPr/>
        </p:nvGraphicFramePr>
        <p:xfrm>
          <a:off x="3289722" y="3090068"/>
          <a:ext cx="223838" cy="252413"/>
        </p:xfrm>
        <a:graphic>
          <a:graphicData uri="http://schemas.openxmlformats.org/presentationml/2006/ole">
            <mc:AlternateContent xmlns:mc="http://schemas.openxmlformats.org/markup-compatibility/2006">
              <mc:Choice xmlns:v="urn:schemas-microsoft-com:vml" Requires="v">
                <p:oleObj spid="_x0000_s6763" name="公式" r:id="rId17" imgW="257275" imgH="295145" progId="Equation.3">
                  <p:embed/>
                </p:oleObj>
              </mc:Choice>
              <mc:Fallback>
                <p:oleObj name="公式" r:id="rId17" imgW="257275" imgH="295145" progId="Equation.3">
                  <p:embed/>
                  <p:pic>
                    <p:nvPicPr>
                      <p:cNvPr id="34" name="Object 34">
                        <a:extLst>
                          <a:ext uri="{FF2B5EF4-FFF2-40B4-BE49-F238E27FC236}">
                            <a16:creationId xmlns:a16="http://schemas.microsoft.com/office/drawing/2014/main" id="{1C55A1BC-5F39-4F1D-B316-BA717359F008}"/>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89722" y="3090068"/>
                        <a:ext cx="22383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35">
            <a:extLst>
              <a:ext uri="{FF2B5EF4-FFF2-40B4-BE49-F238E27FC236}">
                <a16:creationId xmlns:a16="http://schemas.microsoft.com/office/drawing/2014/main" id="{666F5E82-B202-4E54-94C5-C28476F29B48}"/>
              </a:ext>
            </a:extLst>
          </p:cNvPr>
          <p:cNvGraphicFramePr>
            <a:graphicFrameLocks/>
          </p:cNvGraphicFramePr>
          <p:nvPr/>
        </p:nvGraphicFramePr>
        <p:xfrm>
          <a:off x="3113509" y="2580792"/>
          <a:ext cx="255588" cy="233363"/>
        </p:xfrm>
        <a:graphic>
          <a:graphicData uri="http://schemas.openxmlformats.org/presentationml/2006/ole">
            <mc:AlternateContent xmlns:mc="http://schemas.openxmlformats.org/markup-compatibility/2006">
              <mc:Choice xmlns:v="urn:schemas-microsoft-com:vml" Requires="v">
                <p:oleObj spid="_x0000_s6764" name="公式" r:id="rId19" imgW="295172" imgH="276117" progId="Equation.3">
                  <p:embed/>
                </p:oleObj>
              </mc:Choice>
              <mc:Fallback>
                <p:oleObj name="公式" r:id="rId19" imgW="295172" imgH="276117" progId="Equation.3">
                  <p:embed/>
                  <p:pic>
                    <p:nvPicPr>
                      <p:cNvPr id="35" name="Object 35">
                        <a:extLst>
                          <a:ext uri="{FF2B5EF4-FFF2-40B4-BE49-F238E27FC236}">
                            <a16:creationId xmlns:a16="http://schemas.microsoft.com/office/drawing/2014/main" id="{666F5E82-B202-4E54-94C5-C28476F29B48}"/>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13509" y="2580792"/>
                        <a:ext cx="25558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Line 43">
            <a:extLst>
              <a:ext uri="{FF2B5EF4-FFF2-40B4-BE49-F238E27FC236}">
                <a16:creationId xmlns:a16="http://schemas.microsoft.com/office/drawing/2014/main" id="{9F511CF3-2D83-47C1-95E0-E227C62A2F1F}"/>
              </a:ext>
            </a:extLst>
          </p:cNvPr>
          <p:cNvSpPr>
            <a:spLocks noChangeShapeType="1"/>
          </p:cNvSpPr>
          <p:nvPr/>
        </p:nvSpPr>
        <p:spPr bwMode="auto">
          <a:xfrm>
            <a:off x="2843635" y="3105943"/>
            <a:ext cx="215900" cy="7207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44">
            <a:extLst>
              <a:ext uri="{FF2B5EF4-FFF2-40B4-BE49-F238E27FC236}">
                <a16:creationId xmlns:a16="http://schemas.microsoft.com/office/drawing/2014/main" id="{B1EDD4D3-01CB-40C0-8E69-DC007B60C94E}"/>
              </a:ext>
            </a:extLst>
          </p:cNvPr>
          <p:cNvSpPr>
            <a:spLocks noChangeShapeType="1"/>
          </p:cNvSpPr>
          <p:nvPr/>
        </p:nvSpPr>
        <p:spPr bwMode="auto">
          <a:xfrm flipV="1">
            <a:off x="1619672" y="3015456"/>
            <a:ext cx="3240088" cy="144462"/>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45">
            <a:extLst>
              <a:ext uri="{FF2B5EF4-FFF2-40B4-BE49-F238E27FC236}">
                <a16:creationId xmlns:a16="http://schemas.microsoft.com/office/drawing/2014/main" id="{701E32AE-729D-457F-A8F8-5D69D26298F5}"/>
              </a:ext>
            </a:extLst>
          </p:cNvPr>
          <p:cNvSpPr>
            <a:spLocks noChangeShapeType="1"/>
          </p:cNvSpPr>
          <p:nvPr/>
        </p:nvSpPr>
        <p:spPr bwMode="auto">
          <a:xfrm>
            <a:off x="1619672" y="3826668"/>
            <a:ext cx="3240088" cy="0"/>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46">
            <a:extLst>
              <a:ext uri="{FF2B5EF4-FFF2-40B4-BE49-F238E27FC236}">
                <a16:creationId xmlns:a16="http://schemas.microsoft.com/office/drawing/2014/main" id="{1C2D6B6B-52E1-4C71-BE36-1D7FF2A66EFA}"/>
              </a:ext>
            </a:extLst>
          </p:cNvPr>
          <p:cNvSpPr>
            <a:spLocks noChangeShapeType="1"/>
          </p:cNvSpPr>
          <p:nvPr/>
        </p:nvSpPr>
        <p:spPr bwMode="auto">
          <a:xfrm flipV="1">
            <a:off x="3069060" y="3067843"/>
            <a:ext cx="187325" cy="7588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Freeform 47">
            <a:extLst>
              <a:ext uri="{FF2B5EF4-FFF2-40B4-BE49-F238E27FC236}">
                <a16:creationId xmlns:a16="http://schemas.microsoft.com/office/drawing/2014/main" id="{67EF6A66-CCCD-4AF6-A0B5-27149F5C75E9}"/>
              </a:ext>
            </a:extLst>
          </p:cNvPr>
          <p:cNvSpPr>
            <a:spLocks/>
          </p:cNvSpPr>
          <p:nvPr/>
        </p:nvSpPr>
        <p:spPr bwMode="auto">
          <a:xfrm rot="14338195">
            <a:off x="2973016" y="2779712"/>
            <a:ext cx="177800" cy="179388"/>
          </a:xfrm>
          <a:custGeom>
            <a:avLst/>
            <a:gdLst>
              <a:gd name="T0" fmla="*/ 0 w 232"/>
              <a:gd name="T1" fmla="*/ 16740303 h 232"/>
              <a:gd name="T2" fmla="*/ 126864898 w 232"/>
              <a:gd name="T3" fmla="*/ 16740303 h 232"/>
              <a:gd name="T4" fmla="*/ 133912522 w 232"/>
              <a:gd name="T5" fmla="*/ 138707132 h 232"/>
              <a:gd name="T6" fmla="*/ 0 60000 65536"/>
              <a:gd name="T7" fmla="*/ 0 60000 65536"/>
              <a:gd name="T8" fmla="*/ 0 60000 65536"/>
            </a:gdLst>
            <a:ahLst/>
            <a:cxnLst>
              <a:cxn ang="T6">
                <a:pos x="T0" y="T1"/>
              </a:cxn>
              <a:cxn ang="T7">
                <a:pos x="T2" y="T3"/>
              </a:cxn>
              <a:cxn ang="T8">
                <a:pos x="T4" y="T5"/>
              </a:cxn>
            </a:cxnLst>
            <a:rect l="0" t="0" r="r" b="b"/>
            <a:pathLst>
              <a:path w="232" h="232">
                <a:moveTo>
                  <a:pt x="0" y="28"/>
                </a:moveTo>
                <a:cubicBezTo>
                  <a:pt x="14" y="27"/>
                  <a:pt x="191" y="0"/>
                  <a:pt x="216" y="28"/>
                </a:cubicBezTo>
                <a:cubicBezTo>
                  <a:pt x="232" y="45"/>
                  <a:pt x="228" y="208"/>
                  <a:pt x="228" y="232"/>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48">
            <a:extLst>
              <a:ext uri="{FF2B5EF4-FFF2-40B4-BE49-F238E27FC236}">
                <a16:creationId xmlns:a16="http://schemas.microsoft.com/office/drawing/2014/main" id="{9325294A-BBAB-4197-B9D5-05A1941DA2C9}"/>
              </a:ext>
            </a:extLst>
          </p:cNvPr>
          <p:cNvSpPr>
            <a:spLocks/>
          </p:cNvSpPr>
          <p:nvPr/>
        </p:nvSpPr>
        <p:spPr bwMode="auto">
          <a:xfrm>
            <a:off x="2689647" y="2758281"/>
            <a:ext cx="144463" cy="20637"/>
          </a:xfrm>
          <a:custGeom>
            <a:avLst/>
            <a:gdLst>
              <a:gd name="T0" fmla="*/ 0 w 91"/>
              <a:gd name="T1" fmla="*/ 32760444 h 13"/>
              <a:gd name="T2" fmla="*/ 105846929 w 91"/>
              <a:gd name="T3" fmla="*/ 0 h 13"/>
              <a:gd name="T4" fmla="*/ 229335806 w 91"/>
              <a:gd name="T5" fmla="*/ 32760444 h 13"/>
              <a:gd name="T6" fmla="*/ 0 60000 65536"/>
              <a:gd name="T7" fmla="*/ 0 60000 65536"/>
              <a:gd name="T8" fmla="*/ 0 60000 65536"/>
            </a:gdLst>
            <a:ahLst/>
            <a:cxnLst>
              <a:cxn ang="T6">
                <a:pos x="T0" y="T1"/>
              </a:cxn>
              <a:cxn ang="T7">
                <a:pos x="T2" y="T3"/>
              </a:cxn>
              <a:cxn ang="T8">
                <a:pos x="T4" y="T5"/>
              </a:cxn>
            </a:cxnLst>
            <a:rect l="0" t="0" r="r" b="b"/>
            <a:pathLst>
              <a:path w="91" h="13">
                <a:moveTo>
                  <a:pt x="0" y="13"/>
                </a:moveTo>
                <a:cubicBezTo>
                  <a:pt x="7" y="11"/>
                  <a:pt x="27" y="0"/>
                  <a:pt x="42" y="0"/>
                </a:cubicBezTo>
                <a:cubicBezTo>
                  <a:pt x="57" y="0"/>
                  <a:pt x="81" y="10"/>
                  <a:pt x="91" y="13"/>
                </a:cubicBezTo>
              </a:path>
            </a:pathLst>
          </a:cu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49">
            <a:extLst>
              <a:ext uri="{FF2B5EF4-FFF2-40B4-BE49-F238E27FC236}">
                <a16:creationId xmlns:a16="http://schemas.microsoft.com/office/drawing/2014/main" id="{CFEFB6C3-F8E4-4399-A79F-C13BACC7C514}"/>
              </a:ext>
            </a:extLst>
          </p:cNvPr>
          <p:cNvSpPr>
            <a:spLocks/>
          </p:cNvSpPr>
          <p:nvPr/>
        </p:nvSpPr>
        <p:spPr bwMode="auto">
          <a:xfrm>
            <a:off x="2856335" y="3501231"/>
            <a:ext cx="104775" cy="23812"/>
          </a:xfrm>
          <a:custGeom>
            <a:avLst/>
            <a:gdLst>
              <a:gd name="T0" fmla="*/ 0 w 66"/>
              <a:gd name="T1" fmla="*/ 7559516 h 15"/>
              <a:gd name="T2" fmla="*/ 75604688 w 66"/>
              <a:gd name="T3" fmla="*/ 37800756 h 15"/>
              <a:gd name="T4" fmla="*/ 166330313 w 66"/>
              <a:gd name="T5" fmla="*/ 0 h 15"/>
              <a:gd name="T6" fmla="*/ 0 60000 65536"/>
              <a:gd name="T7" fmla="*/ 0 60000 65536"/>
              <a:gd name="T8" fmla="*/ 0 60000 65536"/>
            </a:gdLst>
            <a:ahLst/>
            <a:cxnLst>
              <a:cxn ang="T6">
                <a:pos x="T0" y="T1"/>
              </a:cxn>
              <a:cxn ang="T7">
                <a:pos x="T2" y="T3"/>
              </a:cxn>
              <a:cxn ang="T8">
                <a:pos x="T4" y="T5"/>
              </a:cxn>
            </a:cxnLst>
            <a:rect l="0" t="0" r="r" b="b"/>
            <a:pathLst>
              <a:path w="66" h="15">
                <a:moveTo>
                  <a:pt x="0" y="3"/>
                </a:moveTo>
                <a:cubicBezTo>
                  <a:pt x="5" y="5"/>
                  <a:pt x="19" y="15"/>
                  <a:pt x="30" y="15"/>
                </a:cubicBezTo>
                <a:cubicBezTo>
                  <a:pt x="41" y="15"/>
                  <a:pt x="59" y="3"/>
                  <a:pt x="66" y="0"/>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3" name="Object 50">
            <a:extLst>
              <a:ext uri="{FF2B5EF4-FFF2-40B4-BE49-F238E27FC236}">
                <a16:creationId xmlns:a16="http://schemas.microsoft.com/office/drawing/2014/main" id="{0FBFB796-3715-4AF4-9451-9609662A4D93}"/>
              </a:ext>
            </a:extLst>
          </p:cNvPr>
          <p:cNvGraphicFramePr>
            <a:graphicFrameLocks/>
          </p:cNvGraphicFramePr>
          <p:nvPr/>
        </p:nvGraphicFramePr>
        <p:xfrm>
          <a:off x="1907010" y="3898106"/>
          <a:ext cx="396875" cy="504825"/>
        </p:xfrm>
        <a:graphic>
          <a:graphicData uri="http://schemas.openxmlformats.org/presentationml/2006/ole">
            <mc:AlternateContent xmlns:mc="http://schemas.openxmlformats.org/markup-compatibility/2006">
              <mc:Choice xmlns:v="urn:schemas-microsoft-com:vml" Requires="v">
                <p:oleObj spid="_x0000_s6765" name="公式" r:id="rId21" imgW="162113" imgH="209731" progId="Equation.3">
                  <p:embed/>
                </p:oleObj>
              </mc:Choice>
              <mc:Fallback>
                <p:oleObj name="公式" r:id="rId21" imgW="162113" imgH="209731" progId="Equation.3">
                  <p:embed/>
                  <p:pic>
                    <p:nvPicPr>
                      <p:cNvPr id="43" name="Object 50">
                        <a:extLst>
                          <a:ext uri="{FF2B5EF4-FFF2-40B4-BE49-F238E27FC236}">
                            <a16:creationId xmlns:a16="http://schemas.microsoft.com/office/drawing/2014/main" id="{0FBFB796-3715-4AF4-9451-9609662A4D93}"/>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07010" y="3898106"/>
                        <a:ext cx="396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4" name="Straight Connector 43">
            <a:extLst>
              <a:ext uri="{FF2B5EF4-FFF2-40B4-BE49-F238E27FC236}">
                <a16:creationId xmlns:a16="http://schemas.microsoft.com/office/drawing/2014/main" id="{3615A192-A55D-4C5E-9D1F-13F3C195D643}"/>
              </a:ext>
            </a:extLst>
          </p:cNvPr>
          <p:cNvCxnSpPr/>
          <p:nvPr/>
        </p:nvCxnSpPr>
        <p:spPr bwMode="auto">
          <a:xfrm flipV="1">
            <a:off x="2491509" y="2643982"/>
            <a:ext cx="1124744" cy="687387"/>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Box 46">
            <a:extLst>
              <a:ext uri="{FF2B5EF4-FFF2-40B4-BE49-F238E27FC236}">
                <a16:creationId xmlns:a16="http://schemas.microsoft.com/office/drawing/2014/main" id="{99F15B30-18AF-435E-A685-BAE2B79BF0F2}"/>
              </a:ext>
            </a:extLst>
          </p:cNvPr>
          <p:cNvSpPr txBox="1"/>
          <p:nvPr/>
        </p:nvSpPr>
        <p:spPr>
          <a:xfrm>
            <a:off x="895015" y="4984040"/>
            <a:ext cx="2585964" cy="369332"/>
          </a:xfrm>
          <a:prstGeom prst="rect">
            <a:avLst/>
          </a:prstGeom>
          <a:noFill/>
        </p:spPr>
        <p:txBody>
          <a:bodyPr wrap="none" rtlCol="0">
            <a:spAutoFit/>
          </a:bodyPr>
          <a:lstStyle/>
          <a:p>
            <a:r>
              <a:rPr lang="en-US" dirty="0"/>
              <a:t>Constructive interferences:</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32AB71E-61C5-4120-8EC5-B2111F6D6A4C}"/>
                  </a:ext>
                </a:extLst>
              </p:cNvPr>
              <p:cNvSpPr txBox="1"/>
              <p:nvPr/>
            </p:nvSpPr>
            <p:spPr>
              <a:xfrm>
                <a:off x="5760851" y="5055579"/>
                <a:ext cx="990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48" name="TextBox 47">
                <a:extLst>
                  <a:ext uri="{FF2B5EF4-FFF2-40B4-BE49-F238E27FC236}">
                    <a16:creationId xmlns:a16="http://schemas.microsoft.com/office/drawing/2014/main" id="{C32AB71E-61C5-4120-8EC5-B2111F6D6A4C}"/>
                  </a:ext>
                </a:extLst>
              </p:cNvPr>
              <p:cNvSpPr txBox="1">
                <a:spLocks noRot="1" noChangeAspect="1" noMove="1" noResize="1" noEditPoints="1" noAdjustHandles="1" noChangeArrowheads="1" noChangeShapeType="1" noTextEdit="1"/>
              </p:cNvSpPr>
              <p:nvPr/>
            </p:nvSpPr>
            <p:spPr>
              <a:xfrm>
                <a:off x="5760851" y="5055579"/>
                <a:ext cx="990399" cy="276999"/>
              </a:xfrm>
              <a:prstGeom prst="rect">
                <a:avLst/>
              </a:prstGeom>
              <a:blipFill>
                <a:blip r:embed="rId23"/>
                <a:stretch>
                  <a:fillRect l="-5556" r="-246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F818D39-27E6-4FF2-A4D0-6607AC14BA68}"/>
                  </a:ext>
                </a:extLst>
              </p:cNvPr>
              <p:cNvSpPr txBox="1"/>
              <p:nvPr/>
            </p:nvSpPr>
            <p:spPr>
              <a:xfrm>
                <a:off x="3522591" y="5052937"/>
                <a:ext cx="16723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=0,2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9" name="TextBox 48">
                <a:extLst>
                  <a:ext uri="{FF2B5EF4-FFF2-40B4-BE49-F238E27FC236}">
                    <a16:creationId xmlns:a16="http://schemas.microsoft.com/office/drawing/2014/main" id="{4F818D39-27E6-4FF2-A4D0-6607AC14BA68}"/>
                  </a:ext>
                </a:extLst>
              </p:cNvPr>
              <p:cNvSpPr txBox="1">
                <a:spLocks noRot="1" noChangeAspect="1" noMove="1" noResize="1" noEditPoints="1" noAdjustHandles="1" noChangeArrowheads="1" noChangeShapeType="1" noTextEdit="1"/>
              </p:cNvSpPr>
              <p:nvPr/>
            </p:nvSpPr>
            <p:spPr>
              <a:xfrm>
                <a:off x="3522591" y="5052937"/>
                <a:ext cx="1672317" cy="276999"/>
              </a:xfrm>
              <a:prstGeom prst="rect">
                <a:avLst/>
              </a:prstGeom>
              <a:blipFill>
                <a:blip r:embed="rId25"/>
                <a:stretch>
                  <a:fillRect l="-4380" b="-35556"/>
                </a:stretch>
              </a:blipFill>
            </p:spPr>
            <p:txBody>
              <a:bodyPr/>
              <a:lstStyle/>
              <a:p>
                <a:r>
                  <a:rPr lang="en-US">
                    <a:noFill/>
                  </a:rPr>
                  <a:t> </a:t>
                </a:r>
              </a:p>
            </p:txBody>
          </p:sp>
        </mc:Fallback>
      </mc:AlternateContent>
      <p:sp>
        <p:nvSpPr>
          <p:cNvPr id="50" name="Arrow: Right 52">
            <a:extLst>
              <a:ext uri="{FF2B5EF4-FFF2-40B4-BE49-F238E27FC236}">
                <a16:creationId xmlns:a16="http://schemas.microsoft.com/office/drawing/2014/main" id="{5812C96B-4720-4863-B392-57EA02CFBFB1}"/>
              </a:ext>
            </a:extLst>
          </p:cNvPr>
          <p:cNvSpPr/>
          <p:nvPr/>
        </p:nvSpPr>
        <p:spPr bwMode="auto">
          <a:xfrm>
            <a:off x="5334635" y="5117537"/>
            <a:ext cx="288032" cy="23199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7F0C8DD-D9BD-40E7-944A-6A4F1ED8E3CD}"/>
                  </a:ext>
                </a:extLst>
              </p:cNvPr>
              <p:cNvSpPr txBox="1"/>
              <p:nvPr/>
            </p:nvSpPr>
            <p:spPr>
              <a:xfrm>
                <a:off x="7317194" y="5050884"/>
                <a:ext cx="14341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=1,2,3…</m:t>
                      </m:r>
                    </m:oMath>
                  </m:oMathPara>
                </a14:m>
                <a:endParaRPr lang="en-US" dirty="0"/>
              </a:p>
            </p:txBody>
          </p:sp>
        </mc:Choice>
        <mc:Fallback xmlns="">
          <p:sp>
            <p:nvSpPr>
              <p:cNvPr id="51" name="TextBox 50">
                <a:extLst>
                  <a:ext uri="{FF2B5EF4-FFF2-40B4-BE49-F238E27FC236}">
                    <a16:creationId xmlns:a16="http://schemas.microsoft.com/office/drawing/2014/main" id="{37F0C8DD-D9BD-40E7-944A-6A4F1ED8E3CD}"/>
                  </a:ext>
                </a:extLst>
              </p:cNvPr>
              <p:cNvSpPr txBox="1">
                <a:spLocks noRot="1" noChangeAspect="1" noMove="1" noResize="1" noEditPoints="1" noAdjustHandles="1" noChangeArrowheads="1" noChangeShapeType="1" noTextEdit="1"/>
              </p:cNvSpPr>
              <p:nvPr/>
            </p:nvSpPr>
            <p:spPr>
              <a:xfrm>
                <a:off x="7317194" y="5050884"/>
                <a:ext cx="1434174" cy="369332"/>
              </a:xfrm>
              <a:prstGeom prst="rect">
                <a:avLst/>
              </a:prstGeom>
              <a:blipFill>
                <a:blip r:embed="rId26"/>
                <a:stretch>
                  <a:fillRect/>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D84365D9-54F0-4342-A6DB-E3557B1DB019}"/>
              </a:ext>
            </a:extLst>
          </p:cNvPr>
          <p:cNvSpPr txBox="1"/>
          <p:nvPr/>
        </p:nvSpPr>
        <p:spPr>
          <a:xfrm>
            <a:off x="611560" y="5838164"/>
            <a:ext cx="2480166" cy="369332"/>
          </a:xfrm>
          <a:prstGeom prst="rect">
            <a:avLst/>
          </a:prstGeom>
          <a:noFill/>
        </p:spPr>
        <p:txBody>
          <a:bodyPr wrap="none" rtlCol="0">
            <a:spAutoFit/>
          </a:bodyPr>
          <a:lstStyle/>
          <a:p>
            <a:r>
              <a:rPr lang="en-US" dirty="0"/>
              <a:t>Destructive interferences:</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BD9329E-B1CB-44DF-95D8-CE5CAA113C26}"/>
                  </a:ext>
                </a:extLst>
              </p:cNvPr>
              <p:cNvSpPr txBox="1"/>
              <p:nvPr/>
            </p:nvSpPr>
            <p:spPr>
              <a:xfrm>
                <a:off x="3328152" y="5873299"/>
                <a:ext cx="1723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5</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3" name="TextBox 52">
                <a:extLst>
                  <a:ext uri="{FF2B5EF4-FFF2-40B4-BE49-F238E27FC236}">
                    <a16:creationId xmlns:a16="http://schemas.microsoft.com/office/drawing/2014/main" id="{BBD9329E-B1CB-44DF-95D8-CE5CAA113C26}"/>
                  </a:ext>
                </a:extLst>
              </p:cNvPr>
              <p:cNvSpPr txBox="1">
                <a:spLocks noRot="1" noChangeAspect="1" noMove="1" noResize="1" noEditPoints="1" noAdjustHandles="1" noChangeArrowheads="1" noChangeShapeType="1" noTextEdit="1"/>
              </p:cNvSpPr>
              <p:nvPr/>
            </p:nvSpPr>
            <p:spPr>
              <a:xfrm>
                <a:off x="3328152" y="5873299"/>
                <a:ext cx="1723742" cy="276999"/>
              </a:xfrm>
              <a:prstGeom prst="rect">
                <a:avLst/>
              </a:prstGeom>
              <a:blipFill>
                <a:blip r:embed="rId27"/>
                <a:stretch>
                  <a:fillRect l="-4240" b="-34783"/>
                </a:stretch>
              </a:blipFill>
            </p:spPr>
            <p:txBody>
              <a:bodyPr/>
              <a:lstStyle/>
              <a:p>
                <a:r>
                  <a:rPr lang="en-US">
                    <a:noFill/>
                  </a:rPr>
                  <a:t> </a:t>
                </a:r>
              </a:p>
            </p:txBody>
          </p:sp>
        </mc:Fallback>
      </mc:AlternateContent>
      <p:sp>
        <p:nvSpPr>
          <p:cNvPr id="54" name="Arrow: Right 60">
            <a:extLst>
              <a:ext uri="{FF2B5EF4-FFF2-40B4-BE49-F238E27FC236}">
                <a16:creationId xmlns:a16="http://schemas.microsoft.com/office/drawing/2014/main" id="{359F3319-9D1F-4489-A0EF-516FA52924CC}"/>
              </a:ext>
            </a:extLst>
          </p:cNvPr>
          <p:cNvSpPr/>
          <p:nvPr/>
        </p:nvSpPr>
        <p:spPr bwMode="auto">
          <a:xfrm>
            <a:off x="5237278" y="5949661"/>
            <a:ext cx="288032" cy="23199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125B6D3-BF99-4F9B-A654-EFFBE8CAAA93}"/>
                  </a:ext>
                </a:extLst>
              </p:cNvPr>
              <p:cNvSpPr txBox="1"/>
              <p:nvPr/>
            </p:nvSpPr>
            <p:spPr>
              <a:xfrm>
                <a:off x="5617720" y="5724159"/>
                <a:ext cx="1810687"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e>
                      </m:d>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55" name="TextBox 54">
                <a:extLst>
                  <a:ext uri="{FF2B5EF4-FFF2-40B4-BE49-F238E27FC236}">
                    <a16:creationId xmlns:a16="http://schemas.microsoft.com/office/drawing/2014/main" id="{8125B6D3-BF99-4F9B-A654-EFFBE8CAAA93}"/>
                  </a:ext>
                </a:extLst>
              </p:cNvPr>
              <p:cNvSpPr txBox="1">
                <a:spLocks noRot="1" noChangeAspect="1" noMove="1" noResize="1" noEditPoints="1" noAdjustHandles="1" noChangeArrowheads="1" noChangeShapeType="1" noTextEdit="1"/>
              </p:cNvSpPr>
              <p:nvPr/>
            </p:nvSpPr>
            <p:spPr>
              <a:xfrm>
                <a:off x="5617720" y="5724159"/>
                <a:ext cx="1810687" cy="622350"/>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FAFA57C-A339-4643-8F54-21DC90E77A17}"/>
                  </a:ext>
                </a:extLst>
              </p:cNvPr>
              <p:cNvSpPr txBox="1"/>
              <p:nvPr/>
            </p:nvSpPr>
            <p:spPr>
              <a:xfrm>
                <a:off x="7557001" y="5860394"/>
                <a:ext cx="16658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′=0,1,2,3…</m:t>
                      </m:r>
                    </m:oMath>
                  </m:oMathPara>
                </a14:m>
                <a:endParaRPr lang="en-US" dirty="0"/>
              </a:p>
            </p:txBody>
          </p:sp>
        </mc:Choice>
        <mc:Fallback xmlns="">
          <p:sp>
            <p:nvSpPr>
              <p:cNvPr id="56" name="TextBox 55">
                <a:extLst>
                  <a:ext uri="{FF2B5EF4-FFF2-40B4-BE49-F238E27FC236}">
                    <a16:creationId xmlns:a16="http://schemas.microsoft.com/office/drawing/2014/main" id="{5FAFA57C-A339-4643-8F54-21DC90E77A17}"/>
                  </a:ext>
                </a:extLst>
              </p:cNvPr>
              <p:cNvSpPr txBox="1">
                <a:spLocks noRot="1" noChangeAspect="1" noMove="1" noResize="1" noEditPoints="1" noAdjustHandles="1" noChangeArrowheads="1" noChangeShapeType="1" noTextEdit="1"/>
              </p:cNvSpPr>
              <p:nvPr/>
            </p:nvSpPr>
            <p:spPr>
              <a:xfrm>
                <a:off x="7557001" y="5860394"/>
                <a:ext cx="1665841" cy="369332"/>
              </a:xfrm>
              <a:prstGeom prst="rect">
                <a:avLst/>
              </a:prstGeom>
              <a:blipFill>
                <a:blip r:embed="rId29"/>
                <a:stretch>
                  <a:fillRect/>
                </a:stretch>
              </a:blipFill>
            </p:spPr>
            <p:txBody>
              <a:bodyPr/>
              <a:lstStyle/>
              <a:p>
                <a:r>
                  <a:rPr lang="en-US">
                    <a:noFill/>
                  </a:rPr>
                  <a:t> </a:t>
                </a:r>
              </a:p>
            </p:txBody>
          </p:sp>
        </mc:Fallback>
      </mc:AlternateContent>
      <p:sp>
        <p:nvSpPr>
          <p:cNvPr id="2" name="Arrow: Right 1">
            <a:extLst>
              <a:ext uri="{FF2B5EF4-FFF2-40B4-BE49-F238E27FC236}">
                <a16:creationId xmlns:a16="http://schemas.microsoft.com/office/drawing/2014/main" id="{782F5A61-24E0-9F13-A22F-C458873DFE82}"/>
              </a:ext>
            </a:extLst>
          </p:cNvPr>
          <p:cNvSpPr/>
          <p:nvPr/>
        </p:nvSpPr>
        <p:spPr>
          <a:xfrm>
            <a:off x="895015" y="6389372"/>
            <a:ext cx="50863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BC9357-5938-1E12-B638-73B80D4F830E}"/>
              </a:ext>
            </a:extLst>
          </p:cNvPr>
          <p:cNvSpPr txBox="1"/>
          <p:nvPr/>
        </p:nvSpPr>
        <p:spPr>
          <a:xfrm>
            <a:off x="1691680" y="6443663"/>
            <a:ext cx="7776864" cy="369332"/>
          </a:xfrm>
          <a:prstGeom prst="rect">
            <a:avLst/>
          </a:prstGeom>
          <a:noFill/>
        </p:spPr>
        <p:txBody>
          <a:bodyPr wrap="square" rtlCol="0">
            <a:spAutoFit/>
          </a:bodyPr>
          <a:lstStyle/>
          <a:p>
            <a:r>
              <a:rPr lang="en-US" dirty="0"/>
              <a:t>You have to consider possible half-wave loss when you describe interferences. </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DA9A2A-EC1B-4A34-496C-15938A5EAD4B}"/>
                  </a:ext>
                </a:extLst>
              </p:cNvPr>
              <p:cNvSpPr txBox="1"/>
              <p:nvPr/>
            </p:nvSpPr>
            <p:spPr>
              <a:xfrm>
                <a:off x="6173323" y="1994902"/>
                <a:ext cx="1149609"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den>
                      </m:f>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73DA9A2A-EC1B-4A34-496C-15938A5EAD4B}"/>
                  </a:ext>
                </a:extLst>
              </p:cNvPr>
              <p:cNvSpPr txBox="1">
                <a:spLocks noRot="1" noChangeAspect="1" noMove="1" noResize="1" noEditPoints="1" noAdjustHandles="1" noChangeArrowheads="1" noChangeShapeType="1" noTextEdit="1"/>
              </p:cNvSpPr>
              <p:nvPr/>
            </p:nvSpPr>
            <p:spPr>
              <a:xfrm>
                <a:off x="6173323" y="1994902"/>
                <a:ext cx="1149609" cy="567463"/>
              </a:xfrm>
              <a:prstGeom prst="rect">
                <a:avLst/>
              </a:prstGeom>
              <a:blipFill>
                <a:blip r:embed="rId30"/>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6D3731C-B763-FA39-645D-162BFCF9CF20}"/>
              </a:ext>
            </a:extLst>
          </p:cNvPr>
          <p:cNvSpPr txBox="1"/>
          <p:nvPr/>
        </p:nvSpPr>
        <p:spPr>
          <a:xfrm>
            <a:off x="5549899" y="1335793"/>
            <a:ext cx="3209311" cy="646331"/>
          </a:xfrm>
          <a:prstGeom prst="rect">
            <a:avLst/>
          </a:prstGeom>
          <a:noFill/>
        </p:spPr>
        <p:txBody>
          <a:bodyPr wrap="square" rtlCol="0">
            <a:spAutoFit/>
          </a:bodyPr>
          <a:lstStyle/>
          <a:p>
            <a:r>
              <a:rPr lang="en-US" dirty="0"/>
              <a:t>Phase difference between both wave at C:</a:t>
            </a:r>
          </a:p>
        </p:txBody>
      </p:sp>
    </p:spTree>
    <p:extLst>
      <p:ext uri="{BB962C8B-B14F-4D97-AF65-F5344CB8AC3E}">
        <p14:creationId xmlns:p14="http://schemas.microsoft.com/office/powerpoint/2010/main" val="121914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52" grpId="0"/>
      <p:bldP spid="53" grpId="0"/>
      <p:bldP spid="54" grpId="0" animBg="1"/>
      <p:bldP spid="55" grpId="0"/>
      <p:bldP spid="56" grpId="0"/>
      <p:bldP spid="2"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p:cNvSpPr/>
          <p:nvPr/>
        </p:nvSpPr>
        <p:spPr>
          <a:xfrm>
            <a:off x="1132591" y="908720"/>
            <a:ext cx="4303505" cy="3494211"/>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15</a:t>
            </a:fld>
            <a:endParaRPr lang="en-US" altLang="zh-CN"/>
          </a:p>
        </p:txBody>
      </p:sp>
      <p:sp>
        <p:nvSpPr>
          <p:cNvPr id="5" name="Title 1">
            <a:extLst>
              <a:ext uri="{FF2B5EF4-FFF2-40B4-BE49-F238E27FC236}">
                <a16:creationId xmlns:a16="http://schemas.microsoft.com/office/drawing/2014/main" id="{29F412E5-44BF-44B5-86CD-27A08BBF29AE}"/>
              </a:ext>
            </a:extLst>
          </p:cNvPr>
          <p:cNvSpPr>
            <a:spLocks noGrp="1"/>
          </p:cNvSpPr>
          <p:nvPr>
            <p:ph type="title"/>
          </p:nvPr>
        </p:nvSpPr>
        <p:spPr>
          <a:xfrm>
            <a:off x="-169440" y="-25301"/>
            <a:ext cx="8229600" cy="1143000"/>
          </a:xfrm>
        </p:spPr>
        <p:txBody>
          <a:bodyPr/>
          <a:lstStyle/>
          <a:p>
            <a:r>
              <a:rPr lang="en-US" dirty="0"/>
              <a:t>Thin film interferences </a:t>
            </a:r>
          </a:p>
        </p:txBody>
      </p:sp>
      <p:sp>
        <p:nvSpPr>
          <p:cNvPr id="6" name="Oval 2">
            <a:extLst>
              <a:ext uri="{FF2B5EF4-FFF2-40B4-BE49-F238E27FC236}">
                <a16:creationId xmlns:a16="http://schemas.microsoft.com/office/drawing/2014/main" id="{6864CAF4-597C-4E0A-824D-2FA22BB6A39D}"/>
              </a:ext>
            </a:extLst>
          </p:cNvPr>
          <p:cNvSpPr>
            <a:spLocks noChangeArrowheads="1"/>
          </p:cNvSpPr>
          <p:nvPr/>
        </p:nvSpPr>
        <p:spPr bwMode="auto">
          <a:xfrm rot="20146147">
            <a:off x="1608560" y="1450181"/>
            <a:ext cx="1266825" cy="193675"/>
          </a:xfrm>
          <a:prstGeom prst="ellipse">
            <a:avLst/>
          </a:prstGeom>
          <a:solidFill>
            <a:srgbClr val="FFFF00">
              <a:alpha val="39999"/>
            </a:srgbClr>
          </a:solidFill>
          <a:ln w="9525">
            <a:solidFill>
              <a:srgbClr val="00CC99">
                <a:alpha val="50195"/>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AutoShape 3">
            <a:extLst>
              <a:ext uri="{FF2B5EF4-FFF2-40B4-BE49-F238E27FC236}">
                <a16:creationId xmlns:a16="http://schemas.microsoft.com/office/drawing/2014/main" id="{6B1C1061-4974-4021-9A2F-5C24D28F87B3}"/>
              </a:ext>
            </a:extLst>
          </p:cNvPr>
          <p:cNvSpPr>
            <a:spLocks noChangeArrowheads="1"/>
          </p:cNvSpPr>
          <p:nvPr/>
        </p:nvSpPr>
        <p:spPr bwMode="auto">
          <a:xfrm>
            <a:off x="1619672" y="2996406"/>
            <a:ext cx="3240088" cy="865187"/>
          </a:xfrm>
          <a:prstGeom prst="flowChartManualInput">
            <a:avLst/>
          </a:prstGeom>
          <a:solidFill>
            <a:srgbClr val="00CC99">
              <a:alpha val="39999"/>
            </a:srgbClr>
          </a:solidFill>
          <a:ln>
            <a:noFill/>
          </a:ln>
          <a:effectLst/>
          <a:extLst>
            <a:ext uri="{91240B29-F687-4F45-9708-019B960494DF}">
              <a14:hiddenLine xmlns:a14="http://schemas.microsoft.com/office/drawing/2010/main" w="38100">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6">
            <a:extLst>
              <a:ext uri="{FF2B5EF4-FFF2-40B4-BE49-F238E27FC236}">
                <a16:creationId xmlns:a16="http://schemas.microsoft.com/office/drawing/2014/main" id="{2BC74FAF-BDEB-446F-A1EF-756E007B4AAF}"/>
              </a:ext>
            </a:extLst>
          </p:cNvPr>
          <p:cNvSpPr>
            <a:spLocks noChangeShapeType="1"/>
          </p:cNvSpPr>
          <p:nvPr/>
        </p:nvSpPr>
        <p:spPr bwMode="auto">
          <a:xfrm flipH="1">
            <a:off x="3059535" y="3088481"/>
            <a:ext cx="23812" cy="809625"/>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7">
            <a:extLst>
              <a:ext uri="{FF2B5EF4-FFF2-40B4-BE49-F238E27FC236}">
                <a16:creationId xmlns:a16="http://schemas.microsoft.com/office/drawing/2014/main" id="{FBAF08BC-B4A9-4AB5-99AC-12D7DDF88583}"/>
              </a:ext>
            </a:extLst>
          </p:cNvPr>
          <p:cNvSpPr>
            <a:spLocks noChangeShapeType="1"/>
          </p:cNvSpPr>
          <p:nvPr/>
        </p:nvSpPr>
        <p:spPr bwMode="auto">
          <a:xfrm flipH="1">
            <a:off x="3270673" y="1764506"/>
            <a:ext cx="434974" cy="1318418"/>
          </a:xfrm>
          <a:prstGeom prst="line">
            <a:avLst/>
          </a:prstGeom>
          <a:noFill/>
          <a:ln w="19050">
            <a:solidFill>
              <a:schemeClr val="bg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8">
            <a:extLst>
              <a:ext uri="{FF2B5EF4-FFF2-40B4-BE49-F238E27FC236}">
                <a16:creationId xmlns:a16="http://schemas.microsoft.com/office/drawing/2014/main" id="{DE5FD549-DDA7-4558-9BB3-0A728854F735}"/>
              </a:ext>
            </a:extLst>
          </p:cNvPr>
          <p:cNvSpPr>
            <a:spLocks noChangeShapeType="1"/>
          </p:cNvSpPr>
          <p:nvPr/>
        </p:nvSpPr>
        <p:spPr bwMode="auto">
          <a:xfrm flipH="1">
            <a:off x="3270672" y="1797050"/>
            <a:ext cx="674688" cy="1267617"/>
          </a:xfrm>
          <a:prstGeom prst="line">
            <a:avLst/>
          </a:prstGeom>
          <a:noFill/>
          <a:ln w="19050">
            <a:solidFill>
              <a:schemeClr val="bg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9">
            <a:extLst>
              <a:ext uri="{FF2B5EF4-FFF2-40B4-BE49-F238E27FC236}">
                <a16:creationId xmlns:a16="http://schemas.microsoft.com/office/drawing/2014/main" id="{8DB265A6-8A06-47CB-AB59-0218BC782219}"/>
              </a:ext>
            </a:extLst>
          </p:cNvPr>
          <p:cNvSpPr>
            <a:spLocks noChangeShapeType="1"/>
          </p:cNvSpPr>
          <p:nvPr/>
        </p:nvSpPr>
        <p:spPr bwMode="auto">
          <a:xfrm>
            <a:off x="3099222" y="3104356"/>
            <a:ext cx="1108075" cy="3175"/>
          </a:xfrm>
          <a:prstGeom prst="line">
            <a:avLst/>
          </a:prstGeom>
          <a:noFill/>
          <a:ln w="19050">
            <a:solidFill>
              <a:schemeClr val="hlink"/>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10">
            <a:extLst>
              <a:ext uri="{FF2B5EF4-FFF2-40B4-BE49-F238E27FC236}">
                <a16:creationId xmlns:a16="http://schemas.microsoft.com/office/drawing/2014/main" id="{1C70109E-DD4C-43B1-98A2-169445E1430C}"/>
              </a:ext>
            </a:extLst>
          </p:cNvPr>
          <p:cNvSpPr>
            <a:spLocks noChangeShapeType="1"/>
          </p:cNvSpPr>
          <p:nvPr/>
        </p:nvSpPr>
        <p:spPr bwMode="auto">
          <a:xfrm flipH="1">
            <a:off x="3778672" y="3104356"/>
            <a:ext cx="17463" cy="758825"/>
          </a:xfrm>
          <a:prstGeom prst="line">
            <a:avLst/>
          </a:prstGeom>
          <a:noFill/>
          <a:ln w="19050">
            <a:solidFill>
              <a:schemeClr val="hlink"/>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Rectangle 11">
            <a:extLst>
              <a:ext uri="{FF2B5EF4-FFF2-40B4-BE49-F238E27FC236}">
                <a16:creationId xmlns:a16="http://schemas.microsoft.com/office/drawing/2014/main" id="{AC752985-C3AE-4506-92CD-F81C20FDE39E}"/>
              </a:ext>
            </a:extLst>
          </p:cNvPr>
          <p:cNvSpPr>
            <a:spLocks noChangeArrowheads="1"/>
          </p:cNvSpPr>
          <p:nvPr/>
        </p:nvSpPr>
        <p:spPr bwMode="auto">
          <a:xfrm>
            <a:off x="3997464" y="1503271"/>
            <a:ext cx="13081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ray2</a:t>
            </a:r>
          </a:p>
        </p:txBody>
      </p:sp>
      <p:sp>
        <p:nvSpPr>
          <p:cNvPr id="14" name="Rectangle 12">
            <a:extLst>
              <a:ext uri="{FF2B5EF4-FFF2-40B4-BE49-F238E27FC236}">
                <a16:creationId xmlns:a16="http://schemas.microsoft.com/office/drawing/2014/main" id="{77BFA2E4-E890-4674-9921-E48D7CF4F5CD}"/>
              </a:ext>
            </a:extLst>
          </p:cNvPr>
          <p:cNvSpPr>
            <a:spLocks noChangeArrowheads="1"/>
          </p:cNvSpPr>
          <p:nvPr/>
        </p:nvSpPr>
        <p:spPr bwMode="auto">
          <a:xfrm>
            <a:off x="3356542" y="1263649"/>
            <a:ext cx="12446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ray1</a:t>
            </a:r>
          </a:p>
        </p:txBody>
      </p:sp>
      <p:sp>
        <p:nvSpPr>
          <p:cNvPr id="15" name="Line 13">
            <a:extLst>
              <a:ext uri="{FF2B5EF4-FFF2-40B4-BE49-F238E27FC236}">
                <a16:creationId xmlns:a16="http://schemas.microsoft.com/office/drawing/2014/main" id="{79F0F95B-2B3F-4663-AFFC-E518A9D2C0EC}"/>
              </a:ext>
            </a:extLst>
          </p:cNvPr>
          <p:cNvSpPr>
            <a:spLocks noChangeShapeType="1"/>
          </p:cNvSpPr>
          <p:nvPr/>
        </p:nvSpPr>
        <p:spPr bwMode="auto">
          <a:xfrm>
            <a:off x="2124497" y="1764506"/>
            <a:ext cx="739775" cy="1389062"/>
          </a:xfrm>
          <a:prstGeom prst="line">
            <a:avLst/>
          </a:prstGeom>
          <a:noFill/>
          <a:ln w="19050">
            <a:solidFill>
              <a:srgbClr val="FFCC99"/>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4">
            <a:extLst>
              <a:ext uri="{FF2B5EF4-FFF2-40B4-BE49-F238E27FC236}">
                <a16:creationId xmlns:a16="http://schemas.microsoft.com/office/drawing/2014/main" id="{C2E29258-9629-4CA2-9879-75DB7EB81C1E}"/>
              </a:ext>
            </a:extLst>
          </p:cNvPr>
          <p:cNvSpPr>
            <a:spLocks noChangeShapeType="1"/>
          </p:cNvSpPr>
          <p:nvPr/>
        </p:nvSpPr>
        <p:spPr bwMode="auto">
          <a:xfrm>
            <a:off x="2848397" y="2626518"/>
            <a:ext cx="0" cy="1127125"/>
          </a:xfrm>
          <a:prstGeom prst="line">
            <a:avLst/>
          </a:prstGeom>
          <a:noFill/>
          <a:ln w="9525">
            <a:solidFill>
              <a:srgbClr val="00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5">
            <a:extLst>
              <a:ext uri="{FF2B5EF4-FFF2-40B4-BE49-F238E27FC236}">
                <a16:creationId xmlns:a16="http://schemas.microsoft.com/office/drawing/2014/main" id="{48F52832-3BF3-46B5-9A33-765BD0B96F03}"/>
              </a:ext>
            </a:extLst>
          </p:cNvPr>
          <p:cNvSpPr>
            <a:spLocks noChangeShapeType="1"/>
          </p:cNvSpPr>
          <p:nvPr/>
        </p:nvSpPr>
        <p:spPr bwMode="auto">
          <a:xfrm>
            <a:off x="2483272" y="1520031"/>
            <a:ext cx="779463" cy="1554162"/>
          </a:xfrm>
          <a:prstGeom prst="line">
            <a:avLst/>
          </a:prstGeom>
          <a:noFill/>
          <a:ln w="19050">
            <a:solidFill>
              <a:srgbClr val="FFCC99"/>
            </a:solidFill>
            <a:round/>
            <a:headEn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17">
            <a:extLst>
              <a:ext uri="{FF2B5EF4-FFF2-40B4-BE49-F238E27FC236}">
                <a16:creationId xmlns:a16="http://schemas.microsoft.com/office/drawing/2014/main" id="{88CB797A-5BFF-4F2A-BA0F-AEAB5E1A518F}"/>
              </a:ext>
            </a:extLst>
          </p:cNvPr>
          <p:cNvSpPr>
            <a:spLocks noChangeShapeType="1"/>
          </p:cNvSpPr>
          <p:nvPr/>
        </p:nvSpPr>
        <p:spPr bwMode="auto">
          <a:xfrm>
            <a:off x="1978447" y="1094581"/>
            <a:ext cx="82550" cy="490537"/>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18">
            <a:extLst>
              <a:ext uri="{FF2B5EF4-FFF2-40B4-BE49-F238E27FC236}">
                <a16:creationId xmlns:a16="http://schemas.microsoft.com/office/drawing/2014/main" id="{F4091228-986C-4538-BA3F-C89B1132396B}"/>
              </a:ext>
            </a:extLst>
          </p:cNvPr>
          <p:cNvSpPr>
            <a:spLocks noChangeShapeType="1"/>
          </p:cNvSpPr>
          <p:nvPr/>
        </p:nvSpPr>
        <p:spPr bwMode="auto">
          <a:xfrm>
            <a:off x="1978447" y="1089818"/>
            <a:ext cx="419100" cy="31273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19">
            <a:extLst>
              <a:ext uri="{FF2B5EF4-FFF2-40B4-BE49-F238E27FC236}">
                <a16:creationId xmlns:a16="http://schemas.microsoft.com/office/drawing/2014/main" id="{699EEC8A-D03A-4F83-8C74-83F5D7C0926F}"/>
              </a:ext>
            </a:extLst>
          </p:cNvPr>
          <p:cNvSpPr>
            <a:spLocks noChangeShapeType="1"/>
          </p:cNvSpPr>
          <p:nvPr/>
        </p:nvSpPr>
        <p:spPr bwMode="auto">
          <a:xfrm>
            <a:off x="2060997" y="1585118"/>
            <a:ext cx="65088" cy="17938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Line 20">
            <a:extLst>
              <a:ext uri="{FF2B5EF4-FFF2-40B4-BE49-F238E27FC236}">
                <a16:creationId xmlns:a16="http://schemas.microsoft.com/office/drawing/2014/main" id="{03F1FA05-0A78-4BFC-B735-D724918E0255}"/>
              </a:ext>
            </a:extLst>
          </p:cNvPr>
          <p:cNvSpPr>
            <a:spLocks noChangeShapeType="1"/>
          </p:cNvSpPr>
          <p:nvPr/>
        </p:nvSpPr>
        <p:spPr bwMode="auto">
          <a:xfrm>
            <a:off x="2391197" y="1400968"/>
            <a:ext cx="96838" cy="131763"/>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21">
            <a:extLst>
              <a:ext uri="{FF2B5EF4-FFF2-40B4-BE49-F238E27FC236}">
                <a16:creationId xmlns:a16="http://schemas.microsoft.com/office/drawing/2014/main" id="{5D3099CE-53AF-40A3-ACC9-670AB5C081B9}"/>
              </a:ext>
            </a:extLst>
          </p:cNvPr>
          <p:cNvSpPr>
            <a:spLocks noChangeShapeType="1"/>
          </p:cNvSpPr>
          <p:nvPr/>
        </p:nvSpPr>
        <p:spPr bwMode="auto">
          <a:xfrm>
            <a:off x="2421360" y="2313781"/>
            <a:ext cx="142875" cy="2889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Line 22">
            <a:extLst>
              <a:ext uri="{FF2B5EF4-FFF2-40B4-BE49-F238E27FC236}">
                <a16:creationId xmlns:a16="http://schemas.microsoft.com/office/drawing/2014/main" id="{CF626259-803E-4EB3-9B90-F1AFA602D733}"/>
              </a:ext>
            </a:extLst>
          </p:cNvPr>
          <p:cNvSpPr>
            <a:spLocks noChangeShapeType="1"/>
          </p:cNvSpPr>
          <p:nvPr/>
        </p:nvSpPr>
        <p:spPr bwMode="auto">
          <a:xfrm>
            <a:off x="2756322" y="2069306"/>
            <a:ext cx="163513" cy="317500"/>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Text Box 24">
            <a:extLst>
              <a:ext uri="{FF2B5EF4-FFF2-40B4-BE49-F238E27FC236}">
                <a16:creationId xmlns:a16="http://schemas.microsoft.com/office/drawing/2014/main" id="{B585214F-2FF0-4444-B0A4-26DF6190CFFE}"/>
              </a:ext>
            </a:extLst>
          </p:cNvPr>
          <p:cNvSpPr txBox="1">
            <a:spLocks noChangeArrowheads="1"/>
          </p:cNvSpPr>
          <p:nvPr/>
        </p:nvSpPr>
        <p:spPr bwMode="auto">
          <a:xfrm>
            <a:off x="2175297" y="2364581"/>
            <a:ext cx="458788"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1</a:t>
            </a:r>
          </a:p>
        </p:txBody>
      </p:sp>
      <p:sp>
        <p:nvSpPr>
          <p:cNvPr id="25" name="Text Box 25">
            <a:extLst>
              <a:ext uri="{FF2B5EF4-FFF2-40B4-BE49-F238E27FC236}">
                <a16:creationId xmlns:a16="http://schemas.microsoft.com/office/drawing/2014/main" id="{EA4123DF-BFCE-4731-B798-4B5AFE3BE7C3}"/>
              </a:ext>
            </a:extLst>
          </p:cNvPr>
          <p:cNvSpPr txBox="1">
            <a:spLocks noChangeArrowheads="1"/>
          </p:cNvSpPr>
          <p:nvPr/>
        </p:nvSpPr>
        <p:spPr bwMode="auto">
          <a:xfrm>
            <a:off x="2864272" y="2069306"/>
            <a:ext cx="625475"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2</a:t>
            </a:r>
          </a:p>
        </p:txBody>
      </p:sp>
      <p:graphicFrame>
        <p:nvGraphicFramePr>
          <p:cNvPr id="26" name="Object 26">
            <a:extLst>
              <a:ext uri="{FF2B5EF4-FFF2-40B4-BE49-F238E27FC236}">
                <a16:creationId xmlns:a16="http://schemas.microsoft.com/office/drawing/2014/main" id="{1528385E-BB36-4B40-B523-241CF8DB7F58}"/>
              </a:ext>
            </a:extLst>
          </p:cNvPr>
          <p:cNvGraphicFramePr>
            <a:graphicFrameLocks/>
          </p:cNvGraphicFramePr>
          <p:nvPr/>
        </p:nvGraphicFramePr>
        <p:xfrm>
          <a:off x="1907010" y="2616993"/>
          <a:ext cx="301625" cy="417513"/>
        </p:xfrm>
        <a:graphic>
          <a:graphicData uri="http://schemas.openxmlformats.org/presentationml/2006/ole">
            <mc:AlternateContent xmlns:mc="http://schemas.openxmlformats.org/markup-compatibility/2006">
              <mc:Choice xmlns:v="urn:schemas-microsoft-com:vml" Requires="v">
                <p:oleObj spid="_x0000_s7760" name="公式" r:id="rId3" imgW="285908" imgH="400010" progId="Equation.3">
                  <p:embed/>
                </p:oleObj>
              </mc:Choice>
              <mc:Fallback>
                <p:oleObj name="公式" r:id="rId3" imgW="285908" imgH="400010" progId="Equation.3">
                  <p:embed/>
                  <p:pic>
                    <p:nvPicPr>
                      <p:cNvPr id="26" name="Object 26">
                        <a:extLst>
                          <a:ext uri="{FF2B5EF4-FFF2-40B4-BE49-F238E27FC236}">
                            <a16:creationId xmlns:a16="http://schemas.microsoft.com/office/drawing/2014/main" id="{1528385E-BB36-4B40-B523-241CF8DB7F5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010" y="2616993"/>
                        <a:ext cx="3016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7">
            <a:extLst>
              <a:ext uri="{FF2B5EF4-FFF2-40B4-BE49-F238E27FC236}">
                <a16:creationId xmlns:a16="http://schemas.microsoft.com/office/drawing/2014/main" id="{4788DCB7-3ED4-4AC0-9B6E-783C900DF585}"/>
              </a:ext>
            </a:extLst>
          </p:cNvPr>
          <p:cNvGraphicFramePr>
            <a:graphicFrameLocks/>
          </p:cNvGraphicFramePr>
          <p:nvPr/>
        </p:nvGraphicFramePr>
        <p:xfrm>
          <a:off x="1919710" y="3245643"/>
          <a:ext cx="315912" cy="417513"/>
        </p:xfrm>
        <a:graphic>
          <a:graphicData uri="http://schemas.openxmlformats.org/presentationml/2006/ole">
            <mc:AlternateContent xmlns:mc="http://schemas.openxmlformats.org/markup-compatibility/2006">
              <mc:Choice xmlns:v="urn:schemas-microsoft-com:vml" Requires="v">
                <p:oleObj spid="_x0000_s7761" name="公式" r:id="rId5" imgW="295172" imgH="400010" progId="Equation.3">
                  <p:embed/>
                </p:oleObj>
              </mc:Choice>
              <mc:Fallback>
                <p:oleObj name="公式" r:id="rId5" imgW="295172" imgH="400010" progId="Equation.3">
                  <p:embed/>
                  <p:pic>
                    <p:nvPicPr>
                      <p:cNvPr id="27" name="Object 27">
                        <a:extLst>
                          <a:ext uri="{FF2B5EF4-FFF2-40B4-BE49-F238E27FC236}">
                            <a16:creationId xmlns:a16="http://schemas.microsoft.com/office/drawing/2014/main" id="{4788DCB7-3ED4-4AC0-9B6E-783C900DF58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710" y="3245643"/>
                        <a:ext cx="31591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8">
            <a:extLst>
              <a:ext uri="{FF2B5EF4-FFF2-40B4-BE49-F238E27FC236}">
                <a16:creationId xmlns:a16="http://schemas.microsoft.com/office/drawing/2014/main" id="{4B7A3F11-FF0B-40D5-AE8C-F932799E7739}"/>
              </a:ext>
            </a:extLst>
          </p:cNvPr>
          <p:cNvGraphicFramePr>
            <a:graphicFrameLocks/>
          </p:cNvGraphicFramePr>
          <p:nvPr/>
        </p:nvGraphicFramePr>
        <p:xfrm>
          <a:off x="3973935" y="3294856"/>
          <a:ext cx="252412" cy="315912"/>
        </p:xfrm>
        <a:graphic>
          <a:graphicData uri="http://schemas.openxmlformats.org/presentationml/2006/ole">
            <mc:AlternateContent xmlns:mc="http://schemas.openxmlformats.org/markup-compatibility/2006">
              <mc:Choice xmlns:v="urn:schemas-microsoft-com:vml" Requires="v">
                <p:oleObj spid="_x0000_s7762" name="公式" r:id="rId7" imgW="238327" imgH="295145" progId="Equation.3">
                  <p:embed/>
                </p:oleObj>
              </mc:Choice>
              <mc:Fallback>
                <p:oleObj name="公式" r:id="rId7" imgW="238327" imgH="295145" progId="Equation.3">
                  <p:embed/>
                  <p:pic>
                    <p:nvPicPr>
                      <p:cNvPr id="28" name="Object 28">
                        <a:extLst>
                          <a:ext uri="{FF2B5EF4-FFF2-40B4-BE49-F238E27FC236}">
                            <a16:creationId xmlns:a16="http://schemas.microsoft.com/office/drawing/2014/main" id="{4B7A3F11-FF0B-40D5-AE8C-F932799E773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3935" y="3294856"/>
                        <a:ext cx="2524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9">
            <a:extLst>
              <a:ext uri="{FF2B5EF4-FFF2-40B4-BE49-F238E27FC236}">
                <a16:creationId xmlns:a16="http://schemas.microsoft.com/office/drawing/2014/main" id="{2CD7E73D-3E71-4A5C-A953-4E5B636C0602}"/>
              </a:ext>
            </a:extLst>
          </p:cNvPr>
          <p:cNvGraphicFramePr>
            <a:graphicFrameLocks/>
          </p:cNvGraphicFramePr>
          <p:nvPr/>
        </p:nvGraphicFramePr>
        <p:xfrm>
          <a:off x="2703935" y="2386806"/>
          <a:ext cx="139700" cy="292100"/>
        </p:xfrm>
        <a:graphic>
          <a:graphicData uri="http://schemas.openxmlformats.org/presentationml/2006/ole">
            <mc:AlternateContent xmlns:mc="http://schemas.openxmlformats.org/markup-compatibility/2006">
              <mc:Choice xmlns:v="urn:schemas-microsoft-com:vml" Requires="v">
                <p:oleObj spid="_x0000_s7763" name="公式" r:id="rId9" imgW="123795" imgH="276117" progId="Equation.3">
                  <p:embed/>
                </p:oleObj>
              </mc:Choice>
              <mc:Fallback>
                <p:oleObj name="公式" r:id="rId9" imgW="123795" imgH="276117" progId="Equation.3">
                  <p:embed/>
                  <p:pic>
                    <p:nvPicPr>
                      <p:cNvPr id="29" name="Object 29">
                        <a:extLst>
                          <a:ext uri="{FF2B5EF4-FFF2-40B4-BE49-F238E27FC236}">
                            <a16:creationId xmlns:a16="http://schemas.microsoft.com/office/drawing/2014/main" id="{2CD7E73D-3E71-4A5C-A953-4E5B636C0602}"/>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3935" y="2386806"/>
                        <a:ext cx="139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0">
            <a:extLst>
              <a:ext uri="{FF2B5EF4-FFF2-40B4-BE49-F238E27FC236}">
                <a16:creationId xmlns:a16="http://schemas.microsoft.com/office/drawing/2014/main" id="{88D00576-2CE2-41D9-9553-DB7A7B769592}"/>
              </a:ext>
            </a:extLst>
          </p:cNvPr>
          <p:cNvGraphicFramePr>
            <a:graphicFrameLocks/>
          </p:cNvGraphicFramePr>
          <p:nvPr/>
        </p:nvGraphicFramePr>
        <p:xfrm>
          <a:off x="2843635" y="3571081"/>
          <a:ext cx="184150" cy="241300"/>
        </p:xfrm>
        <a:graphic>
          <a:graphicData uri="http://schemas.openxmlformats.org/presentationml/2006/ole">
            <mc:AlternateContent xmlns:mc="http://schemas.openxmlformats.org/markup-compatibility/2006">
              <mc:Choice xmlns:v="urn:schemas-microsoft-com:vml" Requires="v">
                <p:oleObj spid="_x0000_s7764" name="公式" r:id="rId11" imgW="209694" imgH="285842" progId="Equation.3">
                  <p:embed/>
                </p:oleObj>
              </mc:Choice>
              <mc:Fallback>
                <p:oleObj name="公式" r:id="rId11" imgW="209694" imgH="285842" progId="Equation.3">
                  <p:embed/>
                  <p:pic>
                    <p:nvPicPr>
                      <p:cNvPr id="30" name="Object 30">
                        <a:extLst>
                          <a:ext uri="{FF2B5EF4-FFF2-40B4-BE49-F238E27FC236}">
                            <a16:creationId xmlns:a16="http://schemas.microsoft.com/office/drawing/2014/main" id="{88D00576-2CE2-41D9-9553-DB7A7B769592}"/>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635" y="3571081"/>
                        <a:ext cx="1841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Line 31">
            <a:extLst>
              <a:ext uri="{FF2B5EF4-FFF2-40B4-BE49-F238E27FC236}">
                <a16:creationId xmlns:a16="http://schemas.microsoft.com/office/drawing/2014/main" id="{E2D5DBC3-7AAA-4444-AEDB-358B283824DE}"/>
              </a:ext>
            </a:extLst>
          </p:cNvPr>
          <p:cNvSpPr>
            <a:spLocks noChangeShapeType="1"/>
          </p:cNvSpPr>
          <p:nvPr/>
        </p:nvSpPr>
        <p:spPr bwMode="auto">
          <a:xfrm flipV="1">
            <a:off x="2845222" y="2909093"/>
            <a:ext cx="339725" cy="19208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2" name="Object 32">
            <a:extLst>
              <a:ext uri="{FF2B5EF4-FFF2-40B4-BE49-F238E27FC236}">
                <a16:creationId xmlns:a16="http://schemas.microsoft.com/office/drawing/2014/main" id="{25B5B8D8-7A79-4D01-A032-FE05C7DF6E11}"/>
              </a:ext>
            </a:extLst>
          </p:cNvPr>
          <p:cNvGraphicFramePr>
            <a:graphicFrameLocks/>
          </p:cNvGraphicFramePr>
          <p:nvPr/>
        </p:nvGraphicFramePr>
        <p:xfrm>
          <a:off x="2619797" y="3105943"/>
          <a:ext cx="223838" cy="244475"/>
        </p:xfrm>
        <a:graphic>
          <a:graphicData uri="http://schemas.openxmlformats.org/presentationml/2006/ole">
            <mc:AlternateContent xmlns:mc="http://schemas.openxmlformats.org/markup-compatibility/2006">
              <mc:Choice xmlns:v="urn:schemas-microsoft-com:vml" Requires="v">
                <p:oleObj spid="_x0000_s7765" name="公式" r:id="rId13" imgW="257275" imgH="285842" progId="Equation.3">
                  <p:embed/>
                </p:oleObj>
              </mc:Choice>
              <mc:Fallback>
                <p:oleObj name="公式" r:id="rId13" imgW="257275" imgH="285842" progId="Equation.3">
                  <p:embed/>
                  <p:pic>
                    <p:nvPicPr>
                      <p:cNvPr id="32" name="Object 32">
                        <a:extLst>
                          <a:ext uri="{FF2B5EF4-FFF2-40B4-BE49-F238E27FC236}">
                            <a16:creationId xmlns:a16="http://schemas.microsoft.com/office/drawing/2014/main" id="{25B5B8D8-7A79-4D01-A032-FE05C7DF6E1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9797" y="3105943"/>
                        <a:ext cx="223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3">
            <a:extLst>
              <a:ext uri="{FF2B5EF4-FFF2-40B4-BE49-F238E27FC236}">
                <a16:creationId xmlns:a16="http://schemas.microsoft.com/office/drawing/2014/main" id="{691D9070-82B8-4F80-B053-04566BB42C7A}"/>
              </a:ext>
            </a:extLst>
          </p:cNvPr>
          <p:cNvGraphicFramePr>
            <a:graphicFrameLocks/>
          </p:cNvGraphicFramePr>
          <p:nvPr/>
        </p:nvGraphicFramePr>
        <p:xfrm>
          <a:off x="2946822" y="3894931"/>
          <a:ext cx="223838" cy="233362"/>
        </p:xfrm>
        <a:graphic>
          <a:graphicData uri="http://schemas.openxmlformats.org/presentationml/2006/ole">
            <mc:AlternateContent xmlns:mc="http://schemas.openxmlformats.org/markup-compatibility/2006">
              <mc:Choice xmlns:v="urn:schemas-microsoft-com:vml" Requires="v">
                <p:oleObj spid="_x0000_s7766" name="公式" r:id="rId15" imgW="257275" imgH="276117" progId="Equation.3">
                  <p:embed/>
                </p:oleObj>
              </mc:Choice>
              <mc:Fallback>
                <p:oleObj name="公式" r:id="rId15" imgW="257275" imgH="276117" progId="Equation.3">
                  <p:embed/>
                  <p:pic>
                    <p:nvPicPr>
                      <p:cNvPr id="33" name="Object 33">
                        <a:extLst>
                          <a:ext uri="{FF2B5EF4-FFF2-40B4-BE49-F238E27FC236}">
                            <a16:creationId xmlns:a16="http://schemas.microsoft.com/office/drawing/2014/main" id="{691D9070-82B8-4F80-B053-04566BB42C7A}"/>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46822" y="3894931"/>
                        <a:ext cx="22383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34">
            <a:extLst>
              <a:ext uri="{FF2B5EF4-FFF2-40B4-BE49-F238E27FC236}">
                <a16:creationId xmlns:a16="http://schemas.microsoft.com/office/drawing/2014/main" id="{1C55A1BC-5F39-4F1D-B316-BA717359F008}"/>
              </a:ext>
            </a:extLst>
          </p:cNvPr>
          <p:cNvGraphicFramePr>
            <a:graphicFrameLocks/>
          </p:cNvGraphicFramePr>
          <p:nvPr/>
        </p:nvGraphicFramePr>
        <p:xfrm>
          <a:off x="3289722" y="3090068"/>
          <a:ext cx="223838" cy="252413"/>
        </p:xfrm>
        <a:graphic>
          <a:graphicData uri="http://schemas.openxmlformats.org/presentationml/2006/ole">
            <mc:AlternateContent xmlns:mc="http://schemas.openxmlformats.org/markup-compatibility/2006">
              <mc:Choice xmlns:v="urn:schemas-microsoft-com:vml" Requires="v">
                <p:oleObj spid="_x0000_s7767" name="公式" r:id="rId17" imgW="257275" imgH="295145" progId="Equation.3">
                  <p:embed/>
                </p:oleObj>
              </mc:Choice>
              <mc:Fallback>
                <p:oleObj name="公式" r:id="rId17" imgW="257275" imgH="295145" progId="Equation.3">
                  <p:embed/>
                  <p:pic>
                    <p:nvPicPr>
                      <p:cNvPr id="34" name="Object 34">
                        <a:extLst>
                          <a:ext uri="{FF2B5EF4-FFF2-40B4-BE49-F238E27FC236}">
                            <a16:creationId xmlns:a16="http://schemas.microsoft.com/office/drawing/2014/main" id="{1C55A1BC-5F39-4F1D-B316-BA717359F008}"/>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89722" y="3090068"/>
                        <a:ext cx="22383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35">
            <a:extLst>
              <a:ext uri="{FF2B5EF4-FFF2-40B4-BE49-F238E27FC236}">
                <a16:creationId xmlns:a16="http://schemas.microsoft.com/office/drawing/2014/main" id="{666F5E82-B202-4E54-94C5-C28476F29B48}"/>
              </a:ext>
            </a:extLst>
          </p:cNvPr>
          <p:cNvGraphicFramePr>
            <a:graphicFrameLocks/>
          </p:cNvGraphicFramePr>
          <p:nvPr/>
        </p:nvGraphicFramePr>
        <p:xfrm>
          <a:off x="3113509" y="2580792"/>
          <a:ext cx="255588" cy="233363"/>
        </p:xfrm>
        <a:graphic>
          <a:graphicData uri="http://schemas.openxmlformats.org/presentationml/2006/ole">
            <mc:AlternateContent xmlns:mc="http://schemas.openxmlformats.org/markup-compatibility/2006">
              <mc:Choice xmlns:v="urn:schemas-microsoft-com:vml" Requires="v">
                <p:oleObj spid="_x0000_s7768" name="公式" r:id="rId19" imgW="295172" imgH="276117" progId="Equation.3">
                  <p:embed/>
                </p:oleObj>
              </mc:Choice>
              <mc:Fallback>
                <p:oleObj name="公式" r:id="rId19" imgW="295172" imgH="276117" progId="Equation.3">
                  <p:embed/>
                  <p:pic>
                    <p:nvPicPr>
                      <p:cNvPr id="35" name="Object 35">
                        <a:extLst>
                          <a:ext uri="{FF2B5EF4-FFF2-40B4-BE49-F238E27FC236}">
                            <a16:creationId xmlns:a16="http://schemas.microsoft.com/office/drawing/2014/main" id="{666F5E82-B202-4E54-94C5-C28476F29B48}"/>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13509" y="2580792"/>
                        <a:ext cx="25558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Line 43">
            <a:extLst>
              <a:ext uri="{FF2B5EF4-FFF2-40B4-BE49-F238E27FC236}">
                <a16:creationId xmlns:a16="http://schemas.microsoft.com/office/drawing/2014/main" id="{9F511CF3-2D83-47C1-95E0-E227C62A2F1F}"/>
              </a:ext>
            </a:extLst>
          </p:cNvPr>
          <p:cNvSpPr>
            <a:spLocks noChangeShapeType="1"/>
          </p:cNvSpPr>
          <p:nvPr/>
        </p:nvSpPr>
        <p:spPr bwMode="auto">
          <a:xfrm>
            <a:off x="2843635" y="3105943"/>
            <a:ext cx="215900" cy="7207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44">
            <a:extLst>
              <a:ext uri="{FF2B5EF4-FFF2-40B4-BE49-F238E27FC236}">
                <a16:creationId xmlns:a16="http://schemas.microsoft.com/office/drawing/2014/main" id="{B1EDD4D3-01CB-40C0-8E69-DC007B60C94E}"/>
              </a:ext>
            </a:extLst>
          </p:cNvPr>
          <p:cNvSpPr>
            <a:spLocks noChangeShapeType="1"/>
          </p:cNvSpPr>
          <p:nvPr/>
        </p:nvSpPr>
        <p:spPr bwMode="auto">
          <a:xfrm flipV="1">
            <a:off x="1619672" y="3015456"/>
            <a:ext cx="3240088" cy="144462"/>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45">
            <a:extLst>
              <a:ext uri="{FF2B5EF4-FFF2-40B4-BE49-F238E27FC236}">
                <a16:creationId xmlns:a16="http://schemas.microsoft.com/office/drawing/2014/main" id="{701E32AE-729D-457F-A8F8-5D69D26298F5}"/>
              </a:ext>
            </a:extLst>
          </p:cNvPr>
          <p:cNvSpPr>
            <a:spLocks noChangeShapeType="1"/>
          </p:cNvSpPr>
          <p:nvPr/>
        </p:nvSpPr>
        <p:spPr bwMode="auto">
          <a:xfrm>
            <a:off x="1619672" y="3826668"/>
            <a:ext cx="3240088" cy="0"/>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46">
            <a:extLst>
              <a:ext uri="{FF2B5EF4-FFF2-40B4-BE49-F238E27FC236}">
                <a16:creationId xmlns:a16="http://schemas.microsoft.com/office/drawing/2014/main" id="{1C2D6B6B-52E1-4C71-BE36-1D7FF2A66EFA}"/>
              </a:ext>
            </a:extLst>
          </p:cNvPr>
          <p:cNvSpPr>
            <a:spLocks noChangeShapeType="1"/>
          </p:cNvSpPr>
          <p:nvPr/>
        </p:nvSpPr>
        <p:spPr bwMode="auto">
          <a:xfrm flipV="1">
            <a:off x="3069060" y="3067843"/>
            <a:ext cx="187325" cy="7588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Freeform 47">
            <a:extLst>
              <a:ext uri="{FF2B5EF4-FFF2-40B4-BE49-F238E27FC236}">
                <a16:creationId xmlns:a16="http://schemas.microsoft.com/office/drawing/2014/main" id="{67EF6A66-CCCD-4AF6-A0B5-27149F5C75E9}"/>
              </a:ext>
            </a:extLst>
          </p:cNvPr>
          <p:cNvSpPr>
            <a:spLocks/>
          </p:cNvSpPr>
          <p:nvPr/>
        </p:nvSpPr>
        <p:spPr bwMode="auto">
          <a:xfrm rot="14338195">
            <a:off x="2973016" y="2779712"/>
            <a:ext cx="177800" cy="179388"/>
          </a:xfrm>
          <a:custGeom>
            <a:avLst/>
            <a:gdLst>
              <a:gd name="T0" fmla="*/ 0 w 232"/>
              <a:gd name="T1" fmla="*/ 16740303 h 232"/>
              <a:gd name="T2" fmla="*/ 126864898 w 232"/>
              <a:gd name="T3" fmla="*/ 16740303 h 232"/>
              <a:gd name="T4" fmla="*/ 133912522 w 232"/>
              <a:gd name="T5" fmla="*/ 138707132 h 232"/>
              <a:gd name="T6" fmla="*/ 0 60000 65536"/>
              <a:gd name="T7" fmla="*/ 0 60000 65536"/>
              <a:gd name="T8" fmla="*/ 0 60000 65536"/>
            </a:gdLst>
            <a:ahLst/>
            <a:cxnLst>
              <a:cxn ang="T6">
                <a:pos x="T0" y="T1"/>
              </a:cxn>
              <a:cxn ang="T7">
                <a:pos x="T2" y="T3"/>
              </a:cxn>
              <a:cxn ang="T8">
                <a:pos x="T4" y="T5"/>
              </a:cxn>
            </a:cxnLst>
            <a:rect l="0" t="0" r="r" b="b"/>
            <a:pathLst>
              <a:path w="232" h="232">
                <a:moveTo>
                  <a:pt x="0" y="28"/>
                </a:moveTo>
                <a:cubicBezTo>
                  <a:pt x="14" y="27"/>
                  <a:pt x="191" y="0"/>
                  <a:pt x="216" y="28"/>
                </a:cubicBezTo>
                <a:cubicBezTo>
                  <a:pt x="232" y="45"/>
                  <a:pt x="228" y="208"/>
                  <a:pt x="228" y="232"/>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48">
            <a:extLst>
              <a:ext uri="{FF2B5EF4-FFF2-40B4-BE49-F238E27FC236}">
                <a16:creationId xmlns:a16="http://schemas.microsoft.com/office/drawing/2014/main" id="{9325294A-BBAB-4197-B9D5-05A1941DA2C9}"/>
              </a:ext>
            </a:extLst>
          </p:cNvPr>
          <p:cNvSpPr>
            <a:spLocks/>
          </p:cNvSpPr>
          <p:nvPr/>
        </p:nvSpPr>
        <p:spPr bwMode="auto">
          <a:xfrm>
            <a:off x="2689647" y="2758281"/>
            <a:ext cx="144463" cy="20637"/>
          </a:xfrm>
          <a:custGeom>
            <a:avLst/>
            <a:gdLst>
              <a:gd name="T0" fmla="*/ 0 w 91"/>
              <a:gd name="T1" fmla="*/ 32760444 h 13"/>
              <a:gd name="T2" fmla="*/ 105846929 w 91"/>
              <a:gd name="T3" fmla="*/ 0 h 13"/>
              <a:gd name="T4" fmla="*/ 229335806 w 91"/>
              <a:gd name="T5" fmla="*/ 32760444 h 13"/>
              <a:gd name="T6" fmla="*/ 0 60000 65536"/>
              <a:gd name="T7" fmla="*/ 0 60000 65536"/>
              <a:gd name="T8" fmla="*/ 0 60000 65536"/>
            </a:gdLst>
            <a:ahLst/>
            <a:cxnLst>
              <a:cxn ang="T6">
                <a:pos x="T0" y="T1"/>
              </a:cxn>
              <a:cxn ang="T7">
                <a:pos x="T2" y="T3"/>
              </a:cxn>
              <a:cxn ang="T8">
                <a:pos x="T4" y="T5"/>
              </a:cxn>
            </a:cxnLst>
            <a:rect l="0" t="0" r="r" b="b"/>
            <a:pathLst>
              <a:path w="91" h="13">
                <a:moveTo>
                  <a:pt x="0" y="13"/>
                </a:moveTo>
                <a:cubicBezTo>
                  <a:pt x="7" y="11"/>
                  <a:pt x="27" y="0"/>
                  <a:pt x="42" y="0"/>
                </a:cubicBezTo>
                <a:cubicBezTo>
                  <a:pt x="57" y="0"/>
                  <a:pt x="81" y="10"/>
                  <a:pt x="91" y="13"/>
                </a:cubicBezTo>
              </a:path>
            </a:pathLst>
          </a:cu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49">
            <a:extLst>
              <a:ext uri="{FF2B5EF4-FFF2-40B4-BE49-F238E27FC236}">
                <a16:creationId xmlns:a16="http://schemas.microsoft.com/office/drawing/2014/main" id="{CFEFB6C3-F8E4-4399-A79F-C13BACC7C514}"/>
              </a:ext>
            </a:extLst>
          </p:cNvPr>
          <p:cNvSpPr>
            <a:spLocks/>
          </p:cNvSpPr>
          <p:nvPr/>
        </p:nvSpPr>
        <p:spPr bwMode="auto">
          <a:xfrm>
            <a:off x="2856335" y="3501231"/>
            <a:ext cx="104775" cy="23812"/>
          </a:xfrm>
          <a:custGeom>
            <a:avLst/>
            <a:gdLst>
              <a:gd name="T0" fmla="*/ 0 w 66"/>
              <a:gd name="T1" fmla="*/ 7559516 h 15"/>
              <a:gd name="T2" fmla="*/ 75604688 w 66"/>
              <a:gd name="T3" fmla="*/ 37800756 h 15"/>
              <a:gd name="T4" fmla="*/ 166330313 w 66"/>
              <a:gd name="T5" fmla="*/ 0 h 15"/>
              <a:gd name="T6" fmla="*/ 0 60000 65536"/>
              <a:gd name="T7" fmla="*/ 0 60000 65536"/>
              <a:gd name="T8" fmla="*/ 0 60000 65536"/>
            </a:gdLst>
            <a:ahLst/>
            <a:cxnLst>
              <a:cxn ang="T6">
                <a:pos x="T0" y="T1"/>
              </a:cxn>
              <a:cxn ang="T7">
                <a:pos x="T2" y="T3"/>
              </a:cxn>
              <a:cxn ang="T8">
                <a:pos x="T4" y="T5"/>
              </a:cxn>
            </a:cxnLst>
            <a:rect l="0" t="0" r="r" b="b"/>
            <a:pathLst>
              <a:path w="66" h="15">
                <a:moveTo>
                  <a:pt x="0" y="3"/>
                </a:moveTo>
                <a:cubicBezTo>
                  <a:pt x="5" y="5"/>
                  <a:pt x="19" y="15"/>
                  <a:pt x="30" y="15"/>
                </a:cubicBezTo>
                <a:cubicBezTo>
                  <a:pt x="41" y="15"/>
                  <a:pt x="59" y="3"/>
                  <a:pt x="66" y="0"/>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3" name="Object 50">
            <a:extLst>
              <a:ext uri="{FF2B5EF4-FFF2-40B4-BE49-F238E27FC236}">
                <a16:creationId xmlns:a16="http://schemas.microsoft.com/office/drawing/2014/main" id="{0FBFB796-3715-4AF4-9451-9609662A4D93}"/>
              </a:ext>
            </a:extLst>
          </p:cNvPr>
          <p:cNvGraphicFramePr>
            <a:graphicFrameLocks/>
          </p:cNvGraphicFramePr>
          <p:nvPr/>
        </p:nvGraphicFramePr>
        <p:xfrm>
          <a:off x="1907010" y="3898106"/>
          <a:ext cx="396875" cy="504825"/>
        </p:xfrm>
        <a:graphic>
          <a:graphicData uri="http://schemas.openxmlformats.org/presentationml/2006/ole">
            <mc:AlternateContent xmlns:mc="http://schemas.openxmlformats.org/markup-compatibility/2006">
              <mc:Choice xmlns:v="urn:schemas-microsoft-com:vml" Requires="v">
                <p:oleObj spid="_x0000_s7769" name="公式" r:id="rId21" imgW="162113" imgH="209731" progId="Equation.3">
                  <p:embed/>
                </p:oleObj>
              </mc:Choice>
              <mc:Fallback>
                <p:oleObj name="公式" r:id="rId21" imgW="162113" imgH="209731" progId="Equation.3">
                  <p:embed/>
                  <p:pic>
                    <p:nvPicPr>
                      <p:cNvPr id="43" name="Object 50">
                        <a:extLst>
                          <a:ext uri="{FF2B5EF4-FFF2-40B4-BE49-F238E27FC236}">
                            <a16:creationId xmlns:a16="http://schemas.microsoft.com/office/drawing/2014/main" id="{0FBFB796-3715-4AF4-9451-9609662A4D93}"/>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07010" y="3898106"/>
                        <a:ext cx="396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4" name="Straight Connector 43">
            <a:extLst>
              <a:ext uri="{FF2B5EF4-FFF2-40B4-BE49-F238E27FC236}">
                <a16:creationId xmlns:a16="http://schemas.microsoft.com/office/drawing/2014/main" id="{3615A192-A55D-4C5E-9D1F-13F3C195D643}"/>
              </a:ext>
            </a:extLst>
          </p:cNvPr>
          <p:cNvCxnSpPr/>
          <p:nvPr/>
        </p:nvCxnSpPr>
        <p:spPr bwMode="auto">
          <a:xfrm flipV="1">
            <a:off x="2491509" y="2643982"/>
            <a:ext cx="1124744" cy="687387"/>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a:extLst>
              <a:ext uri="{FF2B5EF4-FFF2-40B4-BE49-F238E27FC236}">
                <a16:creationId xmlns:a16="http://schemas.microsoft.com/office/drawing/2014/main" id="{ECBC7DB5-DD23-4147-9B64-E6A52369666D}"/>
              </a:ext>
            </a:extLst>
          </p:cNvPr>
          <p:cNvSpPr txBox="1"/>
          <p:nvPr/>
        </p:nvSpPr>
        <p:spPr>
          <a:xfrm>
            <a:off x="323528" y="4509120"/>
            <a:ext cx="4698722" cy="369332"/>
          </a:xfrm>
          <a:prstGeom prst="rect">
            <a:avLst/>
          </a:prstGeom>
          <a:noFill/>
        </p:spPr>
        <p:txBody>
          <a:bodyPr wrap="none" rtlCol="0">
            <a:spAutoFit/>
          </a:bodyPr>
          <a:lstStyle/>
          <a:p>
            <a:r>
              <a:rPr lang="en-US" dirty="0"/>
              <a:t>If additional half-wave loss due to the reflection:</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FE05482-D989-40B8-8D5B-97FE9871AB66}"/>
                  </a:ext>
                </a:extLst>
              </p:cNvPr>
              <p:cNvSpPr txBox="1"/>
              <p:nvPr/>
            </p:nvSpPr>
            <p:spPr>
              <a:xfrm>
                <a:off x="4902120" y="4420017"/>
                <a:ext cx="3041474"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𝑑</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𝛾</m:t>
                          </m:r>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46" name="TextBox 45">
                <a:extLst>
                  <a:ext uri="{FF2B5EF4-FFF2-40B4-BE49-F238E27FC236}">
                    <a16:creationId xmlns:a16="http://schemas.microsoft.com/office/drawing/2014/main" id="{5FE05482-D989-40B8-8D5B-97FE9871AB66}"/>
                  </a:ext>
                </a:extLst>
              </p:cNvPr>
              <p:cNvSpPr txBox="1">
                <a:spLocks noRot="1" noChangeAspect="1" noMove="1" noResize="1" noEditPoints="1" noAdjustHandles="1" noChangeArrowheads="1" noChangeShapeType="1" noTextEdit="1"/>
              </p:cNvSpPr>
              <p:nvPr/>
            </p:nvSpPr>
            <p:spPr>
              <a:xfrm>
                <a:off x="4902120" y="4420017"/>
                <a:ext cx="3041474" cy="52418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035227B-1741-4945-9F01-B48791C246CF}"/>
                  </a:ext>
                </a:extLst>
              </p:cNvPr>
              <p:cNvSpPr txBox="1"/>
              <p:nvPr/>
            </p:nvSpPr>
            <p:spPr>
              <a:xfrm>
                <a:off x="323528" y="5191571"/>
                <a:ext cx="5891613" cy="369332"/>
              </a:xfrm>
              <a:prstGeom prst="rect">
                <a:avLst/>
              </a:prstGeom>
              <a:noFill/>
            </p:spPr>
            <p:txBody>
              <a:bodyPr wrap="none" rtlCol="0">
                <a:spAutoFit/>
              </a:bodyPr>
              <a:lstStyle/>
              <a:p>
                <a:r>
                  <a:rPr lang="en-US" dirty="0"/>
                  <a:t>If incident light is normal to the interface </a:t>
                </a: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=0</m:t>
                        </m:r>
                      </m:e>
                    </m:d>
                  </m:oMath>
                </a14:m>
                <a:r>
                  <a:rPr lang="en-US" dirty="0"/>
                  <a:t>, then </a:t>
                </a:r>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m:t>
                    </m:r>
                  </m:oMath>
                </a14:m>
                <a:endParaRPr lang="en-US" dirty="0"/>
              </a:p>
            </p:txBody>
          </p:sp>
        </mc:Choice>
        <mc:Fallback xmlns="">
          <p:sp>
            <p:nvSpPr>
              <p:cNvPr id="47" name="TextBox 46">
                <a:extLst>
                  <a:ext uri="{FF2B5EF4-FFF2-40B4-BE49-F238E27FC236}">
                    <a16:creationId xmlns:a16="http://schemas.microsoft.com/office/drawing/2014/main" id="{F035227B-1741-4945-9F01-B48791C246CF}"/>
                  </a:ext>
                </a:extLst>
              </p:cNvPr>
              <p:cNvSpPr txBox="1">
                <a:spLocks noRot="1" noChangeAspect="1" noMove="1" noResize="1" noEditPoints="1" noAdjustHandles="1" noChangeArrowheads="1" noChangeShapeType="1" noTextEdit="1"/>
              </p:cNvSpPr>
              <p:nvPr/>
            </p:nvSpPr>
            <p:spPr>
              <a:xfrm>
                <a:off x="323528" y="5191571"/>
                <a:ext cx="5891613" cy="369332"/>
              </a:xfrm>
              <a:prstGeom prst="rect">
                <a:avLst/>
              </a:prstGeom>
              <a:blipFill>
                <a:blip r:embed="rId24"/>
                <a:stretch>
                  <a:fillRect l="-827" t="-10000" b="-26667"/>
                </a:stretch>
              </a:blipFill>
            </p:spPr>
            <p:txBody>
              <a:bodyPr/>
              <a:lstStyle/>
              <a:p>
                <a:r>
                  <a:rPr lang="en-US">
                    <a:noFill/>
                  </a:rPr>
                  <a:t> </a:t>
                </a:r>
              </a:p>
            </p:txBody>
          </p:sp>
        </mc:Fallback>
      </mc:AlternateContent>
      <p:sp>
        <p:nvSpPr>
          <p:cNvPr id="48" name="Arrow: Right 45">
            <a:extLst>
              <a:ext uri="{FF2B5EF4-FFF2-40B4-BE49-F238E27FC236}">
                <a16:creationId xmlns:a16="http://schemas.microsoft.com/office/drawing/2014/main" id="{B5F04AC2-BF74-4BEF-B324-C6A42EEF1732}"/>
              </a:ext>
            </a:extLst>
          </p:cNvPr>
          <p:cNvSpPr/>
          <p:nvPr/>
        </p:nvSpPr>
        <p:spPr bwMode="auto">
          <a:xfrm>
            <a:off x="6215141" y="5275831"/>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C1EA0B2-558C-46C5-8308-EB1435BAA9B3}"/>
                  </a:ext>
                </a:extLst>
              </p:cNvPr>
              <p:cNvSpPr txBox="1"/>
              <p:nvPr/>
            </p:nvSpPr>
            <p:spPr>
              <a:xfrm>
                <a:off x="6732240" y="5114146"/>
                <a:ext cx="1448923"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49" name="TextBox 48">
                <a:extLst>
                  <a:ext uri="{FF2B5EF4-FFF2-40B4-BE49-F238E27FC236}">
                    <a16:creationId xmlns:a16="http://schemas.microsoft.com/office/drawing/2014/main" id="{7C1EA0B2-558C-46C5-8308-EB1435BAA9B3}"/>
                  </a:ext>
                </a:extLst>
              </p:cNvPr>
              <p:cNvSpPr txBox="1">
                <a:spLocks noRot="1" noChangeAspect="1" noMove="1" noResize="1" noEditPoints="1" noAdjustHandles="1" noChangeArrowheads="1" noChangeShapeType="1" noTextEdit="1"/>
              </p:cNvSpPr>
              <p:nvPr/>
            </p:nvSpPr>
            <p:spPr>
              <a:xfrm>
                <a:off x="6732240" y="5114146"/>
                <a:ext cx="1448923" cy="524182"/>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0504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412239" y="2433623"/>
            <a:ext cx="4663817" cy="3813071"/>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16</a:t>
            </a:fld>
            <a:endParaRPr lang="en-US" altLang="zh-CN"/>
          </a:p>
        </p:txBody>
      </p:sp>
      <p:sp>
        <p:nvSpPr>
          <p:cNvPr id="3" name="Content Placeholder 2">
            <a:extLst>
              <a:ext uri="{FF2B5EF4-FFF2-40B4-BE49-F238E27FC236}">
                <a16:creationId xmlns:a16="http://schemas.microsoft.com/office/drawing/2014/main" id="{38F5A770-494F-4E33-91F0-F557F0841BD7}"/>
              </a:ext>
            </a:extLst>
          </p:cNvPr>
          <p:cNvSpPr>
            <a:spLocks noGrp="1"/>
          </p:cNvSpPr>
          <p:nvPr>
            <p:ph idx="1"/>
          </p:nvPr>
        </p:nvSpPr>
        <p:spPr>
          <a:xfrm>
            <a:off x="179512" y="1268760"/>
            <a:ext cx="8229600" cy="4525963"/>
          </a:xfrm>
        </p:spPr>
        <p:txBody>
          <a:bodyPr/>
          <a:lstStyle/>
          <a:p>
            <a:r>
              <a:rPr lang="en-US" dirty="0"/>
              <a:t>Another way to consider thin film interferences:</a:t>
            </a:r>
          </a:p>
        </p:txBody>
      </p:sp>
      <p:sp>
        <p:nvSpPr>
          <p:cNvPr id="5" name="Oval 2">
            <a:extLst>
              <a:ext uri="{FF2B5EF4-FFF2-40B4-BE49-F238E27FC236}">
                <a16:creationId xmlns:a16="http://schemas.microsoft.com/office/drawing/2014/main" id="{82E65D01-F8A7-4BEC-8F9D-2A14B950BF28}"/>
              </a:ext>
            </a:extLst>
          </p:cNvPr>
          <p:cNvSpPr>
            <a:spLocks noChangeArrowheads="1"/>
          </p:cNvSpPr>
          <p:nvPr/>
        </p:nvSpPr>
        <p:spPr bwMode="auto">
          <a:xfrm rot="20146147">
            <a:off x="1464544" y="3293944"/>
            <a:ext cx="1266825" cy="193675"/>
          </a:xfrm>
          <a:prstGeom prst="ellipse">
            <a:avLst/>
          </a:prstGeom>
          <a:solidFill>
            <a:srgbClr val="FFFF00">
              <a:alpha val="39999"/>
            </a:srgbClr>
          </a:solidFill>
          <a:ln w="9525">
            <a:solidFill>
              <a:srgbClr val="00CC99">
                <a:alpha val="50195"/>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AutoShape 3">
            <a:extLst>
              <a:ext uri="{FF2B5EF4-FFF2-40B4-BE49-F238E27FC236}">
                <a16:creationId xmlns:a16="http://schemas.microsoft.com/office/drawing/2014/main" id="{B01DF629-A867-4231-BFFE-F747E57AA8D7}"/>
              </a:ext>
            </a:extLst>
          </p:cNvPr>
          <p:cNvSpPr>
            <a:spLocks noChangeArrowheads="1"/>
          </p:cNvSpPr>
          <p:nvPr/>
        </p:nvSpPr>
        <p:spPr bwMode="auto">
          <a:xfrm>
            <a:off x="1475656" y="4840169"/>
            <a:ext cx="3240088" cy="865187"/>
          </a:xfrm>
          <a:prstGeom prst="flowChartManualInput">
            <a:avLst/>
          </a:prstGeom>
          <a:solidFill>
            <a:srgbClr val="00CC99">
              <a:alpha val="39999"/>
            </a:srgbClr>
          </a:solidFill>
          <a:ln>
            <a:noFill/>
          </a:ln>
          <a:effectLst/>
          <a:extLst>
            <a:ext uri="{91240B29-F687-4F45-9708-019B960494DF}">
              <a14:hiddenLine xmlns:a14="http://schemas.microsoft.com/office/drawing/2010/main" w="38100">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Line 7">
            <a:extLst>
              <a:ext uri="{FF2B5EF4-FFF2-40B4-BE49-F238E27FC236}">
                <a16:creationId xmlns:a16="http://schemas.microsoft.com/office/drawing/2014/main" id="{04999CB7-5518-4EEA-842D-B910D1C8DE9D}"/>
              </a:ext>
            </a:extLst>
          </p:cNvPr>
          <p:cNvSpPr>
            <a:spLocks noChangeShapeType="1"/>
          </p:cNvSpPr>
          <p:nvPr/>
        </p:nvSpPr>
        <p:spPr bwMode="auto">
          <a:xfrm flipH="1">
            <a:off x="2704004" y="2708920"/>
            <a:ext cx="1097339" cy="2258949"/>
          </a:xfrm>
          <a:prstGeom prst="line">
            <a:avLst/>
          </a:prstGeom>
          <a:noFill/>
          <a:ln w="19050">
            <a:solidFill>
              <a:schemeClr val="bg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8">
            <a:extLst>
              <a:ext uri="{FF2B5EF4-FFF2-40B4-BE49-F238E27FC236}">
                <a16:creationId xmlns:a16="http://schemas.microsoft.com/office/drawing/2014/main" id="{FB6CC713-3139-48A9-BB55-1266AEB0E2D6}"/>
              </a:ext>
            </a:extLst>
          </p:cNvPr>
          <p:cNvSpPr>
            <a:spLocks noChangeShapeType="1"/>
          </p:cNvSpPr>
          <p:nvPr/>
        </p:nvSpPr>
        <p:spPr bwMode="auto">
          <a:xfrm flipH="1">
            <a:off x="3126656" y="2856113"/>
            <a:ext cx="1034672" cy="2052318"/>
          </a:xfrm>
          <a:prstGeom prst="line">
            <a:avLst/>
          </a:prstGeom>
          <a:noFill/>
          <a:ln w="19050">
            <a:solidFill>
              <a:schemeClr val="bg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9">
            <a:extLst>
              <a:ext uri="{FF2B5EF4-FFF2-40B4-BE49-F238E27FC236}">
                <a16:creationId xmlns:a16="http://schemas.microsoft.com/office/drawing/2014/main" id="{CBE930BF-4E47-476F-9A57-081EFA0F42B0}"/>
              </a:ext>
            </a:extLst>
          </p:cNvPr>
          <p:cNvSpPr>
            <a:spLocks noChangeShapeType="1"/>
          </p:cNvSpPr>
          <p:nvPr/>
        </p:nvSpPr>
        <p:spPr bwMode="auto">
          <a:xfrm>
            <a:off x="2955206" y="4948119"/>
            <a:ext cx="1108075" cy="3175"/>
          </a:xfrm>
          <a:prstGeom prst="line">
            <a:avLst/>
          </a:prstGeom>
          <a:noFill/>
          <a:ln w="19050">
            <a:solidFill>
              <a:schemeClr val="hlink"/>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10">
            <a:extLst>
              <a:ext uri="{FF2B5EF4-FFF2-40B4-BE49-F238E27FC236}">
                <a16:creationId xmlns:a16="http://schemas.microsoft.com/office/drawing/2014/main" id="{FC101337-1AE3-4070-B7A4-5064C1338339}"/>
              </a:ext>
            </a:extLst>
          </p:cNvPr>
          <p:cNvSpPr>
            <a:spLocks noChangeShapeType="1"/>
          </p:cNvSpPr>
          <p:nvPr/>
        </p:nvSpPr>
        <p:spPr bwMode="auto">
          <a:xfrm flipH="1">
            <a:off x="3634656" y="4948119"/>
            <a:ext cx="17463" cy="758825"/>
          </a:xfrm>
          <a:prstGeom prst="line">
            <a:avLst/>
          </a:prstGeom>
          <a:noFill/>
          <a:ln w="19050">
            <a:solidFill>
              <a:schemeClr val="hlink"/>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Rectangle 11">
            <a:extLst>
              <a:ext uri="{FF2B5EF4-FFF2-40B4-BE49-F238E27FC236}">
                <a16:creationId xmlns:a16="http://schemas.microsoft.com/office/drawing/2014/main" id="{99026C0F-621A-4669-B2F1-4767CC4C0AE2}"/>
              </a:ext>
            </a:extLst>
          </p:cNvPr>
          <p:cNvSpPr>
            <a:spLocks noChangeArrowheads="1"/>
          </p:cNvSpPr>
          <p:nvPr/>
        </p:nvSpPr>
        <p:spPr bwMode="auto">
          <a:xfrm>
            <a:off x="3973938" y="3336744"/>
            <a:ext cx="13081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ray2</a:t>
            </a:r>
          </a:p>
        </p:txBody>
      </p:sp>
      <p:sp>
        <p:nvSpPr>
          <p:cNvPr id="12" name="Rectangle 12">
            <a:extLst>
              <a:ext uri="{FF2B5EF4-FFF2-40B4-BE49-F238E27FC236}">
                <a16:creationId xmlns:a16="http://schemas.microsoft.com/office/drawing/2014/main" id="{FC088D2A-D91E-42F1-9E9D-B874C1280DCC}"/>
              </a:ext>
            </a:extLst>
          </p:cNvPr>
          <p:cNvSpPr>
            <a:spLocks noChangeArrowheads="1"/>
          </p:cNvSpPr>
          <p:nvPr/>
        </p:nvSpPr>
        <p:spPr bwMode="auto">
          <a:xfrm>
            <a:off x="2954061" y="2931931"/>
            <a:ext cx="12446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ray1</a:t>
            </a:r>
          </a:p>
        </p:txBody>
      </p:sp>
      <p:sp>
        <p:nvSpPr>
          <p:cNvPr id="13" name="Line 13">
            <a:extLst>
              <a:ext uri="{FF2B5EF4-FFF2-40B4-BE49-F238E27FC236}">
                <a16:creationId xmlns:a16="http://schemas.microsoft.com/office/drawing/2014/main" id="{414A6F76-E1D1-4336-B2D8-2E3C174A64F7}"/>
              </a:ext>
            </a:extLst>
          </p:cNvPr>
          <p:cNvSpPr>
            <a:spLocks noChangeShapeType="1"/>
          </p:cNvSpPr>
          <p:nvPr/>
        </p:nvSpPr>
        <p:spPr bwMode="auto">
          <a:xfrm>
            <a:off x="1980481" y="3608269"/>
            <a:ext cx="739775" cy="1389062"/>
          </a:xfrm>
          <a:prstGeom prst="line">
            <a:avLst/>
          </a:prstGeom>
          <a:noFill/>
          <a:ln w="19050">
            <a:solidFill>
              <a:srgbClr val="FFCC99"/>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5">
            <a:extLst>
              <a:ext uri="{FF2B5EF4-FFF2-40B4-BE49-F238E27FC236}">
                <a16:creationId xmlns:a16="http://schemas.microsoft.com/office/drawing/2014/main" id="{4F9F079D-11FF-487D-BE87-DC490A549B0F}"/>
              </a:ext>
            </a:extLst>
          </p:cNvPr>
          <p:cNvSpPr>
            <a:spLocks noChangeShapeType="1"/>
          </p:cNvSpPr>
          <p:nvPr/>
        </p:nvSpPr>
        <p:spPr bwMode="auto">
          <a:xfrm>
            <a:off x="2339256" y="3363794"/>
            <a:ext cx="779463" cy="1554162"/>
          </a:xfrm>
          <a:prstGeom prst="line">
            <a:avLst/>
          </a:prstGeom>
          <a:noFill/>
          <a:ln w="19050">
            <a:solidFill>
              <a:srgbClr val="FFCC99"/>
            </a:solidFill>
            <a:round/>
            <a:headEn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7">
            <a:extLst>
              <a:ext uri="{FF2B5EF4-FFF2-40B4-BE49-F238E27FC236}">
                <a16:creationId xmlns:a16="http://schemas.microsoft.com/office/drawing/2014/main" id="{74FFA661-870B-4B36-8FF4-DF52780166E8}"/>
              </a:ext>
            </a:extLst>
          </p:cNvPr>
          <p:cNvSpPr>
            <a:spLocks noChangeShapeType="1"/>
          </p:cNvSpPr>
          <p:nvPr/>
        </p:nvSpPr>
        <p:spPr bwMode="auto">
          <a:xfrm>
            <a:off x="1834431" y="2938344"/>
            <a:ext cx="82550" cy="490537"/>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8">
            <a:extLst>
              <a:ext uri="{FF2B5EF4-FFF2-40B4-BE49-F238E27FC236}">
                <a16:creationId xmlns:a16="http://schemas.microsoft.com/office/drawing/2014/main" id="{335F4996-FDA3-4315-90C4-7D58CA4688E8}"/>
              </a:ext>
            </a:extLst>
          </p:cNvPr>
          <p:cNvSpPr>
            <a:spLocks noChangeShapeType="1"/>
          </p:cNvSpPr>
          <p:nvPr/>
        </p:nvSpPr>
        <p:spPr bwMode="auto">
          <a:xfrm>
            <a:off x="1834431" y="2933581"/>
            <a:ext cx="419100" cy="31273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9">
            <a:extLst>
              <a:ext uri="{FF2B5EF4-FFF2-40B4-BE49-F238E27FC236}">
                <a16:creationId xmlns:a16="http://schemas.microsoft.com/office/drawing/2014/main" id="{BD917533-DE8F-468A-ADF9-404DE7BE51B8}"/>
              </a:ext>
            </a:extLst>
          </p:cNvPr>
          <p:cNvSpPr>
            <a:spLocks noChangeShapeType="1"/>
          </p:cNvSpPr>
          <p:nvPr/>
        </p:nvSpPr>
        <p:spPr bwMode="auto">
          <a:xfrm>
            <a:off x="1916981" y="3428881"/>
            <a:ext cx="65088" cy="17938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20">
            <a:extLst>
              <a:ext uri="{FF2B5EF4-FFF2-40B4-BE49-F238E27FC236}">
                <a16:creationId xmlns:a16="http://schemas.microsoft.com/office/drawing/2014/main" id="{BF4E9F40-FB54-434C-88A8-3B77981BCB3C}"/>
              </a:ext>
            </a:extLst>
          </p:cNvPr>
          <p:cNvSpPr>
            <a:spLocks noChangeShapeType="1"/>
          </p:cNvSpPr>
          <p:nvPr/>
        </p:nvSpPr>
        <p:spPr bwMode="auto">
          <a:xfrm>
            <a:off x="2247181" y="3244731"/>
            <a:ext cx="96838" cy="131763"/>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21">
            <a:extLst>
              <a:ext uri="{FF2B5EF4-FFF2-40B4-BE49-F238E27FC236}">
                <a16:creationId xmlns:a16="http://schemas.microsoft.com/office/drawing/2014/main" id="{3F9D3994-755C-4A96-BF79-5369CBC2160C}"/>
              </a:ext>
            </a:extLst>
          </p:cNvPr>
          <p:cNvSpPr>
            <a:spLocks noChangeShapeType="1"/>
          </p:cNvSpPr>
          <p:nvPr/>
        </p:nvSpPr>
        <p:spPr bwMode="auto">
          <a:xfrm>
            <a:off x="2277344" y="4157544"/>
            <a:ext cx="142875" cy="2889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22">
            <a:extLst>
              <a:ext uri="{FF2B5EF4-FFF2-40B4-BE49-F238E27FC236}">
                <a16:creationId xmlns:a16="http://schemas.microsoft.com/office/drawing/2014/main" id="{145291E4-39DA-4F44-8E25-90293CECDA8F}"/>
              </a:ext>
            </a:extLst>
          </p:cNvPr>
          <p:cNvSpPr>
            <a:spLocks noChangeShapeType="1"/>
          </p:cNvSpPr>
          <p:nvPr/>
        </p:nvSpPr>
        <p:spPr bwMode="auto">
          <a:xfrm>
            <a:off x="2612306" y="3913069"/>
            <a:ext cx="163513" cy="317500"/>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Text Box 24">
            <a:extLst>
              <a:ext uri="{FF2B5EF4-FFF2-40B4-BE49-F238E27FC236}">
                <a16:creationId xmlns:a16="http://schemas.microsoft.com/office/drawing/2014/main" id="{914E8D68-53C8-4B6A-85C3-62FB6DC52E18}"/>
              </a:ext>
            </a:extLst>
          </p:cNvPr>
          <p:cNvSpPr txBox="1">
            <a:spLocks noChangeArrowheads="1"/>
          </p:cNvSpPr>
          <p:nvPr/>
        </p:nvSpPr>
        <p:spPr bwMode="auto">
          <a:xfrm>
            <a:off x="2031281" y="4208344"/>
            <a:ext cx="458788"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1</a:t>
            </a:r>
          </a:p>
        </p:txBody>
      </p:sp>
      <p:sp>
        <p:nvSpPr>
          <p:cNvPr id="22" name="Text Box 25">
            <a:extLst>
              <a:ext uri="{FF2B5EF4-FFF2-40B4-BE49-F238E27FC236}">
                <a16:creationId xmlns:a16="http://schemas.microsoft.com/office/drawing/2014/main" id="{23D56A08-F095-4818-8B8F-189F13E6C738}"/>
              </a:ext>
            </a:extLst>
          </p:cNvPr>
          <p:cNvSpPr txBox="1">
            <a:spLocks noChangeArrowheads="1"/>
          </p:cNvSpPr>
          <p:nvPr/>
        </p:nvSpPr>
        <p:spPr bwMode="auto">
          <a:xfrm>
            <a:off x="2720256" y="3913069"/>
            <a:ext cx="625475"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2</a:t>
            </a:r>
          </a:p>
        </p:txBody>
      </p:sp>
      <p:graphicFrame>
        <p:nvGraphicFramePr>
          <p:cNvPr id="23" name="Object 26">
            <a:extLst>
              <a:ext uri="{FF2B5EF4-FFF2-40B4-BE49-F238E27FC236}">
                <a16:creationId xmlns:a16="http://schemas.microsoft.com/office/drawing/2014/main" id="{E961CDE4-A567-4C80-9A94-E493B2A1B474}"/>
              </a:ext>
            </a:extLst>
          </p:cNvPr>
          <p:cNvGraphicFramePr>
            <a:graphicFrameLocks/>
          </p:cNvGraphicFramePr>
          <p:nvPr/>
        </p:nvGraphicFramePr>
        <p:xfrm>
          <a:off x="1762994" y="4460756"/>
          <a:ext cx="301625" cy="417513"/>
        </p:xfrm>
        <a:graphic>
          <a:graphicData uri="http://schemas.openxmlformats.org/presentationml/2006/ole">
            <mc:AlternateContent xmlns:mc="http://schemas.openxmlformats.org/markup-compatibility/2006">
              <mc:Choice xmlns:v="urn:schemas-microsoft-com:vml" Requires="v">
                <p:oleObj spid="_x0000_s8484" name="公式" r:id="rId3" imgW="285908" imgH="400010" progId="Equation.3">
                  <p:embed/>
                </p:oleObj>
              </mc:Choice>
              <mc:Fallback>
                <p:oleObj name="公式" r:id="rId3" imgW="285908" imgH="400010" progId="Equation.3">
                  <p:embed/>
                  <p:pic>
                    <p:nvPicPr>
                      <p:cNvPr id="26" name="Object 26">
                        <a:extLst>
                          <a:ext uri="{FF2B5EF4-FFF2-40B4-BE49-F238E27FC236}">
                            <a16:creationId xmlns:a16="http://schemas.microsoft.com/office/drawing/2014/main" id="{E961CDE4-A567-4C80-9A94-E493B2A1B47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994" y="4460756"/>
                        <a:ext cx="3016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7">
            <a:extLst>
              <a:ext uri="{FF2B5EF4-FFF2-40B4-BE49-F238E27FC236}">
                <a16:creationId xmlns:a16="http://schemas.microsoft.com/office/drawing/2014/main" id="{3B011FA3-852F-4433-9EDD-06B9CD7E1FA0}"/>
              </a:ext>
            </a:extLst>
          </p:cNvPr>
          <p:cNvGraphicFramePr>
            <a:graphicFrameLocks/>
          </p:cNvGraphicFramePr>
          <p:nvPr/>
        </p:nvGraphicFramePr>
        <p:xfrm>
          <a:off x="1775694" y="5089406"/>
          <a:ext cx="315912" cy="417513"/>
        </p:xfrm>
        <a:graphic>
          <a:graphicData uri="http://schemas.openxmlformats.org/presentationml/2006/ole">
            <mc:AlternateContent xmlns:mc="http://schemas.openxmlformats.org/markup-compatibility/2006">
              <mc:Choice xmlns:v="urn:schemas-microsoft-com:vml" Requires="v">
                <p:oleObj spid="_x0000_s8485" name="公式" r:id="rId5" imgW="295172" imgH="400010" progId="Equation.3">
                  <p:embed/>
                </p:oleObj>
              </mc:Choice>
              <mc:Fallback>
                <p:oleObj name="公式" r:id="rId5" imgW="295172" imgH="400010" progId="Equation.3">
                  <p:embed/>
                  <p:pic>
                    <p:nvPicPr>
                      <p:cNvPr id="27" name="Object 27">
                        <a:extLst>
                          <a:ext uri="{FF2B5EF4-FFF2-40B4-BE49-F238E27FC236}">
                            <a16:creationId xmlns:a16="http://schemas.microsoft.com/office/drawing/2014/main" id="{3B011FA3-852F-4433-9EDD-06B9CD7E1FA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5694" y="5089406"/>
                        <a:ext cx="31591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8">
            <a:extLst>
              <a:ext uri="{FF2B5EF4-FFF2-40B4-BE49-F238E27FC236}">
                <a16:creationId xmlns:a16="http://schemas.microsoft.com/office/drawing/2014/main" id="{03ECA88A-1383-41C0-B9A5-269D815BA71F}"/>
              </a:ext>
            </a:extLst>
          </p:cNvPr>
          <p:cNvGraphicFramePr>
            <a:graphicFrameLocks/>
          </p:cNvGraphicFramePr>
          <p:nvPr/>
        </p:nvGraphicFramePr>
        <p:xfrm>
          <a:off x="3829919" y="5138619"/>
          <a:ext cx="252412" cy="315912"/>
        </p:xfrm>
        <a:graphic>
          <a:graphicData uri="http://schemas.openxmlformats.org/presentationml/2006/ole">
            <mc:AlternateContent xmlns:mc="http://schemas.openxmlformats.org/markup-compatibility/2006">
              <mc:Choice xmlns:v="urn:schemas-microsoft-com:vml" Requires="v">
                <p:oleObj spid="_x0000_s8486" name="公式" r:id="rId7" imgW="238327" imgH="295145" progId="Equation.3">
                  <p:embed/>
                </p:oleObj>
              </mc:Choice>
              <mc:Fallback>
                <p:oleObj name="公式" r:id="rId7" imgW="238327" imgH="295145" progId="Equation.3">
                  <p:embed/>
                  <p:pic>
                    <p:nvPicPr>
                      <p:cNvPr id="28" name="Object 28">
                        <a:extLst>
                          <a:ext uri="{FF2B5EF4-FFF2-40B4-BE49-F238E27FC236}">
                            <a16:creationId xmlns:a16="http://schemas.microsoft.com/office/drawing/2014/main" id="{03ECA88A-1383-41C0-B9A5-269D815BA71F}"/>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9919" y="5138619"/>
                        <a:ext cx="2524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33">
            <a:extLst>
              <a:ext uri="{FF2B5EF4-FFF2-40B4-BE49-F238E27FC236}">
                <a16:creationId xmlns:a16="http://schemas.microsoft.com/office/drawing/2014/main" id="{920427C9-C3EF-4274-A75F-2578D3B93A0A}"/>
              </a:ext>
            </a:extLst>
          </p:cNvPr>
          <p:cNvGraphicFramePr>
            <a:graphicFrameLocks/>
          </p:cNvGraphicFramePr>
          <p:nvPr/>
        </p:nvGraphicFramePr>
        <p:xfrm>
          <a:off x="2802806" y="5738694"/>
          <a:ext cx="223838" cy="233362"/>
        </p:xfrm>
        <a:graphic>
          <a:graphicData uri="http://schemas.openxmlformats.org/presentationml/2006/ole">
            <mc:AlternateContent xmlns:mc="http://schemas.openxmlformats.org/markup-compatibility/2006">
              <mc:Choice xmlns:v="urn:schemas-microsoft-com:vml" Requires="v">
                <p:oleObj spid="_x0000_s8487" name="公式" r:id="rId9" imgW="257275" imgH="276117" progId="Equation.3">
                  <p:embed/>
                </p:oleObj>
              </mc:Choice>
              <mc:Fallback>
                <p:oleObj name="公式" r:id="rId9" imgW="257275" imgH="276117" progId="Equation.3">
                  <p:embed/>
                  <p:pic>
                    <p:nvPicPr>
                      <p:cNvPr id="33" name="Object 33">
                        <a:extLst>
                          <a:ext uri="{FF2B5EF4-FFF2-40B4-BE49-F238E27FC236}">
                            <a16:creationId xmlns:a16="http://schemas.microsoft.com/office/drawing/2014/main" id="{920427C9-C3EF-4274-A75F-2578D3B93A0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806" y="5738694"/>
                        <a:ext cx="22383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Line 43">
            <a:extLst>
              <a:ext uri="{FF2B5EF4-FFF2-40B4-BE49-F238E27FC236}">
                <a16:creationId xmlns:a16="http://schemas.microsoft.com/office/drawing/2014/main" id="{75FE7841-5D64-4E02-8511-3E316D0C4EE0}"/>
              </a:ext>
            </a:extLst>
          </p:cNvPr>
          <p:cNvSpPr>
            <a:spLocks noChangeShapeType="1"/>
          </p:cNvSpPr>
          <p:nvPr/>
        </p:nvSpPr>
        <p:spPr bwMode="auto">
          <a:xfrm>
            <a:off x="2699619" y="4949706"/>
            <a:ext cx="215900" cy="7207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44">
            <a:extLst>
              <a:ext uri="{FF2B5EF4-FFF2-40B4-BE49-F238E27FC236}">
                <a16:creationId xmlns:a16="http://schemas.microsoft.com/office/drawing/2014/main" id="{0EDB00AC-7330-4E38-A6D8-E24036B77740}"/>
              </a:ext>
            </a:extLst>
          </p:cNvPr>
          <p:cNvSpPr>
            <a:spLocks noChangeShapeType="1"/>
          </p:cNvSpPr>
          <p:nvPr/>
        </p:nvSpPr>
        <p:spPr bwMode="auto">
          <a:xfrm flipV="1">
            <a:off x="1475656" y="4859219"/>
            <a:ext cx="3240088" cy="144462"/>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45">
            <a:extLst>
              <a:ext uri="{FF2B5EF4-FFF2-40B4-BE49-F238E27FC236}">
                <a16:creationId xmlns:a16="http://schemas.microsoft.com/office/drawing/2014/main" id="{5276524E-8FF9-431F-80A8-40A404AEBC96}"/>
              </a:ext>
            </a:extLst>
          </p:cNvPr>
          <p:cNvSpPr>
            <a:spLocks noChangeShapeType="1"/>
          </p:cNvSpPr>
          <p:nvPr/>
        </p:nvSpPr>
        <p:spPr bwMode="auto">
          <a:xfrm>
            <a:off x="1475656" y="5670431"/>
            <a:ext cx="3240088" cy="0"/>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46">
            <a:extLst>
              <a:ext uri="{FF2B5EF4-FFF2-40B4-BE49-F238E27FC236}">
                <a16:creationId xmlns:a16="http://schemas.microsoft.com/office/drawing/2014/main" id="{A2EB9868-2713-47CF-ADC6-A1DCCDD53A7F}"/>
              </a:ext>
            </a:extLst>
          </p:cNvPr>
          <p:cNvSpPr>
            <a:spLocks noChangeShapeType="1"/>
          </p:cNvSpPr>
          <p:nvPr/>
        </p:nvSpPr>
        <p:spPr bwMode="auto">
          <a:xfrm flipV="1">
            <a:off x="2925044" y="4911606"/>
            <a:ext cx="187325" cy="7588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 name="Object 50">
            <a:extLst>
              <a:ext uri="{FF2B5EF4-FFF2-40B4-BE49-F238E27FC236}">
                <a16:creationId xmlns:a16="http://schemas.microsoft.com/office/drawing/2014/main" id="{2215E472-022B-4DB1-AB5D-1B276FC50275}"/>
              </a:ext>
            </a:extLst>
          </p:cNvPr>
          <p:cNvGraphicFramePr>
            <a:graphicFrameLocks/>
          </p:cNvGraphicFramePr>
          <p:nvPr/>
        </p:nvGraphicFramePr>
        <p:xfrm>
          <a:off x="1762994" y="5741869"/>
          <a:ext cx="396875" cy="504825"/>
        </p:xfrm>
        <a:graphic>
          <a:graphicData uri="http://schemas.openxmlformats.org/presentationml/2006/ole">
            <mc:AlternateContent xmlns:mc="http://schemas.openxmlformats.org/markup-compatibility/2006">
              <mc:Choice xmlns:v="urn:schemas-microsoft-com:vml" Requires="v">
                <p:oleObj spid="_x0000_s8488" name="公式" r:id="rId11" imgW="162113" imgH="209731" progId="Equation.3">
                  <p:embed/>
                </p:oleObj>
              </mc:Choice>
              <mc:Fallback>
                <p:oleObj name="公式" r:id="rId11" imgW="162113" imgH="209731" progId="Equation.3">
                  <p:embed/>
                  <p:pic>
                    <p:nvPicPr>
                      <p:cNvPr id="43" name="Object 50">
                        <a:extLst>
                          <a:ext uri="{FF2B5EF4-FFF2-40B4-BE49-F238E27FC236}">
                            <a16:creationId xmlns:a16="http://schemas.microsoft.com/office/drawing/2014/main" id="{2215E472-022B-4DB1-AB5D-1B276FC50275}"/>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2994" y="5741869"/>
                        <a:ext cx="396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Box 31">
            <a:extLst>
              <a:ext uri="{FF2B5EF4-FFF2-40B4-BE49-F238E27FC236}">
                <a16:creationId xmlns:a16="http://schemas.microsoft.com/office/drawing/2014/main" id="{297ED0C8-1B72-40F8-B250-40BDE73C25F9}"/>
              </a:ext>
            </a:extLst>
          </p:cNvPr>
          <p:cNvSpPr txBox="1"/>
          <p:nvPr/>
        </p:nvSpPr>
        <p:spPr>
          <a:xfrm>
            <a:off x="5248651" y="2717463"/>
            <a:ext cx="3691007" cy="646331"/>
          </a:xfrm>
          <a:prstGeom prst="rect">
            <a:avLst/>
          </a:prstGeom>
          <a:noFill/>
        </p:spPr>
        <p:txBody>
          <a:bodyPr wrap="square" rtlCol="0">
            <a:spAutoFit/>
          </a:bodyPr>
          <a:lstStyle/>
          <a:p>
            <a:r>
              <a:rPr lang="en-US" dirty="0"/>
              <a:t>The ray 1 and the ray 2 interfere at infinite distance (they are parallel)</a:t>
            </a:r>
          </a:p>
        </p:txBody>
      </p:sp>
      <p:sp>
        <p:nvSpPr>
          <p:cNvPr id="33" name="Arrow: Right 4">
            <a:extLst>
              <a:ext uri="{FF2B5EF4-FFF2-40B4-BE49-F238E27FC236}">
                <a16:creationId xmlns:a16="http://schemas.microsoft.com/office/drawing/2014/main" id="{0B91BFDE-5189-4BAE-A3C6-42BF74B4A0EA}"/>
              </a:ext>
            </a:extLst>
          </p:cNvPr>
          <p:cNvSpPr/>
          <p:nvPr/>
        </p:nvSpPr>
        <p:spPr bwMode="auto">
          <a:xfrm>
            <a:off x="5889175" y="3573016"/>
            <a:ext cx="340311" cy="26537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34" name="TextBox 33">
            <a:extLst>
              <a:ext uri="{FF2B5EF4-FFF2-40B4-BE49-F238E27FC236}">
                <a16:creationId xmlns:a16="http://schemas.microsoft.com/office/drawing/2014/main" id="{BF923A30-8CC6-4F37-AFA1-7B3C64134D72}"/>
              </a:ext>
            </a:extLst>
          </p:cNvPr>
          <p:cNvSpPr txBox="1"/>
          <p:nvPr/>
        </p:nvSpPr>
        <p:spPr>
          <a:xfrm>
            <a:off x="6249382" y="3543737"/>
            <a:ext cx="2499082" cy="369332"/>
          </a:xfrm>
          <a:prstGeom prst="rect">
            <a:avLst/>
          </a:prstGeom>
          <a:noFill/>
        </p:spPr>
        <p:txBody>
          <a:bodyPr wrap="none" rtlCol="0">
            <a:spAutoFit/>
          </a:bodyPr>
          <a:lstStyle/>
          <a:p>
            <a:r>
              <a:rPr lang="en-US" dirty="0"/>
              <a:t>So, they don’t interfere …</a:t>
            </a:r>
          </a:p>
        </p:txBody>
      </p:sp>
      <p:sp>
        <p:nvSpPr>
          <p:cNvPr id="36" name="Title 1">
            <a:extLst>
              <a:ext uri="{FF2B5EF4-FFF2-40B4-BE49-F238E27FC236}">
                <a16:creationId xmlns:a16="http://schemas.microsoft.com/office/drawing/2014/main" id="{E435B732-D93F-4ED3-A733-69331460E254}"/>
              </a:ext>
            </a:extLst>
          </p:cNvPr>
          <p:cNvSpPr>
            <a:spLocks noGrp="1"/>
          </p:cNvSpPr>
          <p:nvPr>
            <p:ph type="title"/>
          </p:nvPr>
        </p:nvSpPr>
        <p:spPr>
          <a:xfrm>
            <a:off x="412239" y="-108734"/>
            <a:ext cx="8229600" cy="1143000"/>
          </a:xfrm>
        </p:spPr>
        <p:txBody>
          <a:bodyPr/>
          <a:lstStyle/>
          <a:p>
            <a:r>
              <a:rPr lang="en-US" dirty="0"/>
              <a:t>Thin film interferences </a:t>
            </a:r>
          </a:p>
        </p:txBody>
      </p:sp>
    </p:spTree>
    <p:extLst>
      <p:ext uri="{BB962C8B-B14F-4D97-AF65-F5344CB8AC3E}">
        <p14:creationId xmlns:p14="http://schemas.microsoft.com/office/powerpoint/2010/main" val="423742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412239" y="2433623"/>
            <a:ext cx="4663817" cy="3813071"/>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17</a:t>
            </a:fld>
            <a:endParaRPr lang="en-US" altLang="zh-CN"/>
          </a:p>
        </p:txBody>
      </p:sp>
      <p:sp>
        <p:nvSpPr>
          <p:cNvPr id="3" name="Oval 2">
            <a:extLst>
              <a:ext uri="{FF2B5EF4-FFF2-40B4-BE49-F238E27FC236}">
                <a16:creationId xmlns:a16="http://schemas.microsoft.com/office/drawing/2014/main" id="{4E63C13B-7807-4F21-BC71-5DD8E5B2371F}"/>
              </a:ext>
            </a:extLst>
          </p:cNvPr>
          <p:cNvSpPr/>
          <p:nvPr/>
        </p:nvSpPr>
        <p:spPr bwMode="auto">
          <a:xfrm>
            <a:off x="3345731" y="1556792"/>
            <a:ext cx="2018357" cy="141006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Title 1">
            <a:extLst>
              <a:ext uri="{FF2B5EF4-FFF2-40B4-BE49-F238E27FC236}">
                <a16:creationId xmlns:a16="http://schemas.microsoft.com/office/drawing/2014/main" id="{E435B732-D93F-4ED3-A733-69331460E254}"/>
              </a:ext>
            </a:extLst>
          </p:cNvPr>
          <p:cNvSpPr>
            <a:spLocks noGrp="1"/>
          </p:cNvSpPr>
          <p:nvPr>
            <p:ph type="title"/>
          </p:nvPr>
        </p:nvSpPr>
        <p:spPr>
          <a:xfrm>
            <a:off x="867874" y="-117418"/>
            <a:ext cx="8229600" cy="1143000"/>
          </a:xfrm>
        </p:spPr>
        <p:txBody>
          <a:bodyPr/>
          <a:lstStyle/>
          <a:p>
            <a:r>
              <a:rPr lang="en-US" dirty="0"/>
              <a:t>Thin film interferences </a:t>
            </a:r>
          </a:p>
        </p:txBody>
      </p:sp>
      <p:sp>
        <p:nvSpPr>
          <p:cNvPr id="6" name="Content Placeholder 2">
            <a:extLst>
              <a:ext uri="{FF2B5EF4-FFF2-40B4-BE49-F238E27FC236}">
                <a16:creationId xmlns:a16="http://schemas.microsoft.com/office/drawing/2014/main" id="{38F5A770-494F-4E33-91F0-F557F0841BD7}"/>
              </a:ext>
            </a:extLst>
          </p:cNvPr>
          <p:cNvSpPr>
            <a:spLocks noGrp="1"/>
          </p:cNvSpPr>
          <p:nvPr>
            <p:ph idx="1"/>
          </p:nvPr>
        </p:nvSpPr>
        <p:spPr>
          <a:xfrm>
            <a:off x="145029" y="811093"/>
            <a:ext cx="8229600" cy="4525963"/>
          </a:xfrm>
        </p:spPr>
        <p:txBody>
          <a:bodyPr/>
          <a:lstStyle/>
          <a:p>
            <a:r>
              <a:rPr lang="en-US" sz="2400" dirty="0"/>
              <a:t>Another way to consider thin film interferences:</a:t>
            </a:r>
          </a:p>
        </p:txBody>
      </p:sp>
      <p:sp>
        <p:nvSpPr>
          <p:cNvPr id="7" name="Oval 2">
            <a:extLst>
              <a:ext uri="{FF2B5EF4-FFF2-40B4-BE49-F238E27FC236}">
                <a16:creationId xmlns:a16="http://schemas.microsoft.com/office/drawing/2014/main" id="{82E65D01-F8A7-4BEC-8F9D-2A14B950BF28}"/>
              </a:ext>
            </a:extLst>
          </p:cNvPr>
          <p:cNvSpPr>
            <a:spLocks noChangeArrowheads="1"/>
          </p:cNvSpPr>
          <p:nvPr/>
        </p:nvSpPr>
        <p:spPr bwMode="auto">
          <a:xfrm rot="20146147">
            <a:off x="1464544" y="3293944"/>
            <a:ext cx="1266825" cy="193675"/>
          </a:xfrm>
          <a:prstGeom prst="ellipse">
            <a:avLst/>
          </a:prstGeom>
          <a:solidFill>
            <a:srgbClr val="FFFF00">
              <a:alpha val="39999"/>
            </a:srgbClr>
          </a:solidFill>
          <a:ln w="9525">
            <a:solidFill>
              <a:srgbClr val="00CC99">
                <a:alpha val="50195"/>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AutoShape 3">
            <a:extLst>
              <a:ext uri="{FF2B5EF4-FFF2-40B4-BE49-F238E27FC236}">
                <a16:creationId xmlns:a16="http://schemas.microsoft.com/office/drawing/2014/main" id="{B01DF629-A867-4231-BFFE-F747E57AA8D7}"/>
              </a:ext>
            </a:extLst>
          </p:cNvPr>
          <p:cNvSpPr>
            <a:spLocks noChangeArrowheads="1"/>
          </p:cNvSpPr>
          <p:nvPr/>
        </p:nvSpPr>
        <p:spPr bwMode="auto">
          <a:xfrm>
            <a:off x="1475656" y="4840169"/>
            <a:ext cx="3240088" cy="865187"/>
          </a:xfrm>
          <a:prstGeom prst="flowChartManualInput">
            <a:avLst/>
          </a:prstGeom>
          <a:solidFill>
            <a:srgbClr val="00CC99">
              <a:alpha val="39999"/>
            </a:srgbClr>
          </a:solidFill>
          <a:ln>
            <a:noFill/>
          </a:ln>
          <a:effectLst/>
          <a:extLst>
            <a:ext uri="{91240B29-F687-4F45-9708-019B960494DF}">
              <a14:hiddenLine xmlns:a14="http://schemas.microsoft.com/office/drawing/2010/main" w="38100">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Line 7">
            <a:extLst>
              <a:ext uri="{FF2B5EF4-FFF2-40B4-BE49-F238E27FC236}">
                <a16:creationId xmlns:a16="http://schemas.microsoft.com/office/drawing/2014/main" id="{04999CB7-5518-4EEA-842D-B910D1C8DE9D}"/>
              </a:ext>
            </a:extLst>
          </p:cNvPr>
          <p:cNvSpPr>
            <a:spLocks noChangeShapeType="1"/>
          </p:cNvSpPr>
          <p:nvPr/>
        </p:nvSpPr>
        <p:spPr bwMode="auto">
          <a:xfrm flipH="1">
            <a:off x="2703318" y="2708037"/>
            <a:ext cx="1097339" cy="2258949"/>
          </a:xfrm>
          <a:prstGeom prst="line">
            <a:avLst/>
          </a:prstGeom>
          <a:noFill/>
          <a:ln w="19050">
            <a:solidFill>
              <a:schemeClr val="bg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8">
            <a:extLst>
              <a:ext uri="{FF2B5EF4-FFF2-40B4-BE49-F238E27FC236}">
                <a16:creationId xmlns:a16="http://schemas.microsoft.com/office/drawing/2014/main" id="{FB6CC713-3139-48A9-BB55-1266AEB0E2D6}"/>
              </a:ext>
            </a:extLst>
          </p:cNvPr>
          <p:cNvSpPr>
            <a:spLocks noChangeShapeType="1"/>
          </p:cNvSpPr>
          <p:nvPr/>
        </p:nvSpPr>
        <p:spPr bwMode="auto">
          <a:xfrm flipH="1">
            <a:off x="3126656" y="2856113"/>
            <a:ext cx="1034672" cy="2052318"/>
          </a:xfrm>
          <a:prstGeom prst="line">
            <a:avLst/>
          </a:prstGeom>
          <a:noFill/>
          <a:ln w="19050">
            <a:solidFill>
              <a:schemeClr val="bg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9">
            <a:extLst>
              <a:ext uri="{FF2B5EF4-FFF2-40B4-BE49-F238E27FC236}">
                <a16:creationId xmlns:a16="http://schemas.microsoft.com/office/drawing/2014/main" id="{CBE930BF-4E47-476F-9A57-081EFA0F42B0}"/>
              </a:ext>
            </a:extLst>
          </p:cNvPr>
          <p:cNvSpPr>
            <a:spLocks noChangeShapeType="1"/>
          </p:cNvSpPr>
          <p:nvPr/>
        </p:nvSpPr>
        <p:spPr bwMode="auto">
          <a:xfrm>
            <a:off x="2955206" y="4948119"/>
            <a:ext cx="1108075" cy="3175"/>
          </a:xfrm>
          <a:prstGeom prst="line">
            <a:avLst/>
          </a:prstGeom>
          <a:noFill/>
          <a:ln w="19050">
            <a:solidFill>
              <a:schemeClr val="hlink"/>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10">
            <a:extLst>
              <a:ext uri="{FF2B5EF4-FFF2-40B4-BE49-F238E27FC236}">
                <a16:creationId xmlns:a16="http://schemas.microsoft.com/office/drawing/2014/main" id="{FC101337-1AE3-4070-B7A4-5064C1338339}"/>
              </a:ext>
            </a:extLst>
          </p:cNvPr>
          <p:cNvSpPr>
            <a:spLocks noChangeShapeType="1"/>
          </p:cNvSpPr>
          <p:nvPr/>
        </p:nvSpPr>
        <p:spPr bwMode="auto">
          <a:xfrm flipH="1">
            <a:off x="3634656" y="4948119"/>
            <a:ext cx="17463" cy="758825"/>
          </a:xfrm>
          <a:prstGeom prst="line">
            <a:avLst/>
          </a:prstGeom>
          <a:noFill/>
          <a:ln w="19050">
            <a:solidFill>
              <a:schemeClr val="hlink"/>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Rectangle 11">
            <a:extLst>
              <a:ext uri="{FF2B5EF4-FFF2-40B4-BE49-F238E27FC236}">
                <a16:creationId xmlns:a16="http://schemas.microsoft.com/office/drawing/2014/main" id="{99026C0F-621A-4669-B2F1-4767CC4C0AE2}"/>
              </a:ext>
            </a:extLst>
          </p:cNvPr>
          <p:cNvSpPr>
            <a:spLocks noChangeArrowheads="1"/>
          </p:cNvSpPr>
          <p:nvPr/>
        </p:nvSpPr>
        <p:spPr bwMode="auto">
          <a:xfrm>
            <a:off x="3973938" y="3336744"/>
            <a:ext cx="13081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ray2</a:t>
            </a:r>
          </a:p>
        </p:txBody>
      </p:sp>
      <p:sp>
        <p:nvSpPr>
          <p:cNvPr id="14" name="Rectangle 12">
            <a:extLst>
              <a:ext uri="{FF2B5EF4-FFF2-40B4-BE49-F238E27FC236}">
                <a16:creationId xmlns:a16="http://schemas.microsoft.com/office/drawing/2014/main" id="{FC088D2A-D91E-42F1-9E9D-B874C1280DCC}"/>
              </a:ext>
            </a:extLst>
          </p:cNvPr>
          <p:cNvSpPr>
            <a:spLocks noChangeArrowheads="1"/>
          </p:cNvSpPr>
          <p:nvPr/>
        </p:nvSpPr>
        <p:spPr bwMode="auto">
          <a:xfrm>
            <a:off x="2954061" y="2931931"/>
            <a:ext cx="12446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2000" b="0" dirty="0">
                <a:solidFill>
                  <a:schemeClr val="tx1"/>
                </a:solidFill>
                <a:latin typeface="楷体_GB2312" pitchFamily="49" charset="-122"/>
                <a:ea typeface="楷体_GB2312" pitchFamily="49" charset="-122"/>
              </a:rPr>
              <a:t>ray1</a:t>
            </a:r>
          </a:p>
        </p:txBody>
      </p:sp>
      <p:sp>
        <p:nvSpPr>
          <p:cNvPr id="15" name="Line 13">
            <a:extLst>
              <a:ext uri="{FF2B5EF4-FFF2-40B4-BE49-F238E27FC236}">
                <a16:creationId xmlns:a16="http://schemas.microsoft.com/office/drawing/2014/main" id="{414A6F76-E1D1-4336-B2D8-2E3C174A64F7}"/>
              </a:ext>
            </a:extLst>
          </p:cNvPr>
          <p:cNvSpPr>
            <a:spLocks noChangeShapeType="1"/>
          </p:cNvSpPr>
          <p:nvPr/>
        </p:nvSpPr>
        <p:spPr bwMode="auto">
          <a:xfrm>
            <a:off x="1980481" y="3608269"/>
            <a:ext cx="739775" cy="1389062"/>
          </a:xfrm>
          <a:prstGeom prst="line">
            <a:avLst/>
          </a:prstGeom>
          <a:noFill/>
          <a:ln w="19050">
            <a:solidFill>
              <a:srgbClr val="FFCC99"/>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5">
            <a:extLst>
              <a:ext uri="{FF2B5EF4-FFF2-40B4-BE49-F238E27FC236}">
                <a16:creationId xmlns:a16="http://schemas.microsoft.com/office/drawing/2014/main" id="{4F9F079D-11FF-487D-BE87-DC490A549B0F}"/>
              </a:ext>
            </a:extLst>
          </p:cNvPr>
          <p:cNvSpPr>
            <a:spLocks noChangeShapeType="1"/>
          </p:cNvSpPr>
          <p:nvPr/>
        </p:nvSpPr>
        <p:spPr bwMode="auto">
          <a:xfrm>
            <a:off x="2339256" y="3363794"/>
            <a:ext cx="779463" cy="1554162"/>
          </a:xfrm>
          <a:prstGeom prst="line">
            <a:avLst/>
          </a:prstGeom>
          <a:noFill/>
          <a:ln w="19050">
            <a:solidFill>
              <a:srgbClr val="FFCC99"/>
            </a:solidFill>
            <a:round/>
            <a:headEn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7">
            <a:extLst>
              <a:ext uri="{FF2B5EF4-FFF2-40B4-BE49-F238E27FC236}">
                <a16:creationId xmlns:a16="http://schemas.microsoft.com/office/drawing/2014/main" id="{74FFA661-870B-4B36-8FF4-DF52780166E8}"/>
              </a:ext>
            </a:extLst>
          </p:cNvPr>
          <p:cNvSpPr>
            <a:spLocks noChangeShapeType="1"/>
          </p:cNvSpPr>
          <p:nvPr/>
        </p:nvSpPr>
        <p:spPr bwMode="auto">
          <a:xfrm>
            <a:off x="1834431" y="2938344"/>
            <a:ext cx="82550" cy="490537"/>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18">
            <a:extLst>
              <a:ext uri="{FF2B5EF4-FFF2-40B4-BE49-F238E27FC236}">
                <a16:creationId xmlns:a16="http://schemas.microsoft.com/office/drawing/2014/main" id="{335F4996-FDA3-4315-90C4-7D58CA4688E8}"/>
              </a:ext>
            </a:extLst>
          </p:cNvPr>
          <p:cNvSpPr>
            <a:spLocks noChangeShapeType="1"/>
          </p:cNvSpPr>
          <p:nvPr/>
        </p:nvSpPr>
        <p:spPr bwMode="auto">
          <a:xfrm>
            <a:off x="1834431" y="2933581"/>
            <a:ext cx="419100" cy="31273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19">
            <a:extLst>
              <a:ext uri="{FF2B5EF4-FFF2-40B4-BE49-F238E27FC236}">
                <a16:creationId xmlns:a16="http://schemas.microsoft.com/office/drawing/2014/main" id="{BD917533-DE8F-468A-ADF9-404DE7BE51B8}"/>
              </a:ext>
            </a:extLst>
          </p:cNvPr>
          <p:cNvSpPr>
            <a:spLocks noChangeShapeType="1"/>
          </p:cNvSpPr>
          <p:nvPr/>
        </p:nvSpPr>
        <p:spPr bwMode="auto">
          <a:xfrm>
            <a:off x="1916981" y="3428881"/>
            <a:ext cx="65088" cy="17938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20">
            <a:extLst>
              <a:ext uri="{FF2B5EF4-FFF2-40B4-BE49-F238E27FC236}">
                <a16:creationId xmlns:a16="http://schemas.microsoft.com/office/drawing/2014/main" id="{BF4E9F40-FB54-434C-88A8-3B77981BCB3C}"/>
              </a:ext>
            </a:extLst>
          </p:cNvPr>
          <p:cNvSpPr>
            <a:spLocks noChangeShapeType="1"/>
          </p:cNvSpPr>
          <p:nvPr/>
        </p:nvSpPr>
        <p:spPr bwMode="auto">
          <a:xfrm>
            <a:off x="2247181" y="3244731"/>
            <a:ext cx="96838" cy="131763"/>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Line 21">
            <a:extLst>
              <a:ext uri="{FF2B5EF4-FFF2-40B4-BE49-F238E27FC236}">
                <a16:creationId xmlns:a16="http://schemas.microsoft.com/office/drawing/2014/main" id="{3F9D3994-755C-4A96-BF79-5369CBC2160C}"/>
              </a:ext>
            </a:extLst>
          </p:cNvPr>
          <p:cNvSpPr>
            <a:spLocks noChangeShapeType="1"/>
          </p:cNvSpPr>
          <p:nvPr/>
        </p:nvSpPr>
        <p:spPr bwMode="auto">
          <a:xfrm>
            <a:off x="2277344" y="4157544"/>
            <a:ext cx="142875" cy="2889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22">
            <a:extLst>
              <a:ext uri="{FF2B5EF4-FFF2-40B4-BE49-F238E27FC236}">
                <a16:creationId xmlns:a16="http://schemas.microsoft.com/office/drawing/2014/main" id="{145291E4-39DA-4F44-8E25-90293CECDA8F}"/>
              </a:ext>
            </a:extLst>
          </p:cNvPr>
          <p:cNvSpPr>
            <a:spLocks noChangeShapeType="1"/>
          </p:cNvSpPr>
          <p:nvPr/>
        </p:nvSpPr>
        <p:spPr bwMode="auto">
          <a:xfrm>
            <a:off x="2612306" y="3913069"/>
            <a:ext cx="163513" cy="317500"/>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Text Box 24">
            <a:extLst>
              <a:ext uri="{FF2B5EF4-FFF2-40B4-BE49-F238E27FC236}">
                <a16:creationId xmlns:a16="http://schemas.microsoft.com/office/drawing/2014/main" id="{914E8D68-53C8-4B6A-85C3-62FB6DC52E18}"/>
              </a:ext>
            </a:extLst>
          </p:cNvPr>
          <p:cNvSpPr txBox="1">
            <a:spLocks noChangeArrowheads="1"/>
          </p:cNvSpPr>
          <p:nvPr/>
        </p:nvSpPr>
        <p:spPr bwMode="auto">
          <a:xfrm>
            <a:off x="2031281" y="4208344"/>
            <a:ext cx="458788"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1</a:t>
            </a:r>
          </a:p>
        </p:txBody>
      </p:sp>
      <p:sp>
        <p:nvSpPr>
          <p:cNvPr id="24" name="Text Box 25">
            <a:extLst>
              <a:ext uri="{FF2B5EF4-FFF2-40B4-BE49-F238E27FC236}">
                <a16:creationId xmlns:a16="http://schemas.microsoft.com/office/drawing/2014/main" id="{23D56A08-F095-4818-8B8F-189F13E6C738}"/>
              </a:ext>
            </a:extLst>
          </p:cNvPr>
          <p:cNvSpPr txBox="1">
            <a:spLocks noChangeArrowheads="1"/>
          </p:cNvSpPr>
          <p:nvPr/>
        </p:nvSpPr>
        <p:spPr bwMode="auto">
          <a:xfrm>
            <a:off x="2720256" y="3913069"/>
            <a:ext cx="625475"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a:solidFill>
                  <a:srgbClr val="FFFF66"/>
                </a:solidFill>
                <a:latin typeface="Times New Roman" panose="02020603050405020304" pitchFamily="18" charset="0"/>
              </a:rPr>
              <a:t>2</a:t>
            </a:r>
          </a:p>
        </p:txBody>
      </p:sp>
      <p:graphicFrame>
        <p:nvGraphicFramePr>
          <p:cNvPr id="25" name="Object 26">
            <a:extLst>
              <a:ext uri="{FF2B5EF4-FFF2-40B4-BE49-F238E27FC236}">
                <a16:creationId xmlns:a16="http://schemas.microsoft.com/office/drawing/2014/main" id="{E961CDE4-A567-4C80-9A94-E493B2A1B474}"/>
              </a:ext>
            </a:extLst>
          </p:cNvPr>
          <p:cNvGraphicFramePr>
            <a:graphicFrameLocks/>
          </p:cNvGraphicFramePr>
          <p:nvPr>
            <p:extLst>
              <p:ext uri="{D42A27DB-BD31-4B8C-83A1-F6EECF244321}">
                <p14:modId xmlns:p14="http://schemas.microsoft.com/office/powerpoint/2010/main" val="3852005217"/>
              </p:ext>
            </p:extLst>
          </p:nvPr>
        </p:nvGraphicFramePr>
        <p:xfrm>
          <a:off x="1762994" y="4460756"/>
          <a:ext cx="301625" cy="417513"/>
        </p:xfrm>
        <a:graphic>
          <a:graphicData uri="http://schemas.openxmlformats.org/presentationml/2006/ole">
            <mc:AlternateContent xmlns:mc="http://schemas.openxmlformats.org/markup-compatibility/2006">
              <mc:Choice xmlns:v="urn:schemas-microsoft-com:vml" Requires="v">
                <p:oleObj spid="_x0000_s9513" name="公式" r:id="rId3" imgW="285908" imgH="400010" progId="Equation.3">
                  <p:embed/>
                </p:oleObj>
              </mc:Choice>
              <mc:Fallback>
                <p:oleObj name="公式" r:id="rId3" imgW="285908" imgH="400010" progId="Equation.3">
                  <p:embed/>
                  <p:pic>
                    <p:nvPicPr>
                      <p:cNvPr id="26" name="Object 26">
                        <a:extLst>
                          <a:ext uri="{FF2B5EF4-FFF2-40B4-BE49-F238E27FC236}">
                            <a16:creationId xmlns:a16="http://schemas.microsoft.com/office/drawing/2014/main" id="{E961CDE4-A567-4C80-9A94-E493B2A1B47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994" y="4460756"/>
                        <a:ext cx="3016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7">
            <a:extLst>
              <a:ext uri="{FF2B5EF4-FFF2-40B4-BE49-F238E27FC236}">
                <a16:creationId xmlns:a16="http://schemas.microsoft.com/office/drawing/2014/main" id="{3B011FA3-852F-4433-9EDD-06B9CD7E1FA0}"/>
              </a:ext>
            </a:extLst>
          </p:cNvPr>
          <p:cNvGraphicFramePr>
            <a:graphicFrameLocks/>
          </p:cNvGraphicFramePr>
          <p:nvPr>
            <p:extLst>
              <p:ext uri="{D42A27DB-BD31-4B8C-83A1-F6EECF244321}">
                <p14:modId xmlns:p14="http://schemas.microsoft.com/office/powerpoint/2010/main" val="3782880807"/>
              </p:ext>
            </p:extLst>
          </p:nvPr>
        </p:nvGraphicFramePr>
        <p:xfrm>
          <a:off x="1775694" y="5089406"/>
          <a:ext cx="315912" cy="417513"/>
        </p:xfrm>
        <a:graphic>
          <a:graphicData uri="http://schemas.openxmlformats.org/presentationml/2006/ole">
            <mc:AlternateContent xmlns:mc="http://schemas.openxmlformats.org/markup-compatibility/2006">
              <mc:Choice xmlns:v="urn:schemas-microsoft-com:vml" Requires="v">
                <p:oleObj spid="_x0000_s9514" name="公式" r:id="rId5" imgW="295172" imgH="400010" progId="Equation.3">
                  <p:embed/>
                </p:oleObj>
              </mc:Choice>
              <mc:Fallback>
                <p:oleObj name="公式" r:id="rId5" imgW="295172" imgH="400010" progId="Equation.3">
                  <p:embed/>
                  <p:pic>
                    <p:nvPicPr>
                      <p:cNvPr id="27" name="Object 27">
                        <a:extLst>
                          <a:ext uri="{FF2B5EF4-FFF2-40B4-BE49-F238E27FC236}">
                            <a16:creationId xmlns:a16="http://schemas.microsoft.com/office/drawing/2014/main" id="{3B011FA3-852F-4433-9EDD-06B9CD7E1FA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5694" y="5089406"/>
                        <a:ext cx="31591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8">
            <a:extLst>
              <a:ext uri="{FF2B5EF4-FFF2-40B4-BE49-F238E27FC236}">
                <a16:creationId xmlns:a16="http://schemas.microsoft.com/office/drawing/2014/main" id="{03ECA88A-1383-41C0-B9A5-269D815BA71F}"/>
              </a:ext>
            </a:extLst>
          </p:cNvPr>
          <p:cNvGraphicFramePr>
            <a:graphicFrameLocks/>
          </p:cNvGraphicFramePr>
          <p:nvPr>
            <p:extLst>
              <p:ext uri="{D42A27DB-BD31-4B8C-83A1-F6EECF244321}">
                <p14:modId xmlns:p14="http://schemas.microsoft.com/office/powerpoint/2010/main" val="366063665"/>
              </p:ext>
            </p:extLst>
          </p:nvPr>
        </p:nvGraphicFramePr>
        <p:xfrm>
          <a:off x="3829919" y="5138619"/>
          <a:ext cx="252412" cy="315912"/>
        </p:xfrm>
        <a:graphic>
          <a:graphicData uri="http://schemas.openxmlformats.org/presentationml/2006/ole">
            <mc:AlternateContent xmlns:mc="http://schemas.openxmlformats.org/markup-compatibility/2006">
              <mc:Choice xmlns:v="urn:schemas-microsoft-com:vml" Requires="v">
                <p:oleObj spid="_x0000_s9515" name="公式" r:id="rId7" imgW="238327" imgH="295145" progId="Equation.3">
                  <p:embed/>
                </p:oleObj>
              </mc:Choice>
              <mc:Fallback>
                <p:oleObj name="公式" r:id="rId7" imgW="238327" imgH="295145" progId="Equation.3">
                  <p:embed/>
                  <p:pic>
                    <p:nvPicPr>
                      <p:cNvPr id="28" name="Object 28">
                        <a:extLst>
                          <a:ext uri="{FF2B5EF4-FFF2-40B4-BE49-F238E27FC236}">
                            <a16:creationId xmlns:a16="http://schemas.microsoft.com/office/drawing/2014/main" id="{03ECA88A-1383-41C0-B9A5-269D815BA71F}"/>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9919" y="5138619"/>
                        <a:ext cx="25241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33">
            <a:extLst>
              <a:ext uri="{FF2B5EF4-FFF2-40B4-BE49-F238E27FC236}">
                <a16:creationId xmlns:a16="http://schemas.microsoft.com/office/drawing/2014/main" id="{920427C9-C3EF-4274-A75F-2578D3B93A0A}"/>
              </a:ext>
            </a:extLst>
          </p:cNvPr>
          <p:cNvGraphicFramePr>
            <a:graphicFrameLocks/>
          </p:cNvGraphicFramePr>
          <p:nvPr>
            <p:extLst>
              <p:ext uri="{D42A27DB-BD31-4B8C-83A1-F6EECF244321}">
                <p14:modId xmlns:p14="http://schemas.microsoft.com/office/powerpoint/2010/main" val="1551335110"/>
              </p:ext>
            </p:extLst>
          </p:nvPr>
        </p:nvGraphicFramePr>
        <p:xfrm>
          <a:off x="2802806" y="5738694"/>
          <a:ext cx="223838" cy="233362"/>
        </p:xfrm>
        <a:graphic>
          <a:graphicData uri="http://schemas.openxmlformats.org/presentationml/2006/ole">
            <mc:AlternateContent xmlns:mc="http://schemas.openxmlformats.org/markup-compatibility/2006">
              <mc:Choice xmlns:v="urn:schemas-microsoft-com:vml" Requires="v">
                <p:oleObj spid="_x0000_s9516" name="公式" r:id="rId9" imgW="257275" imgH="276117" progId="Equation.3">
                  <p:embed/>
                </p:oleObj>
              </mc:Choice>
              <mc:Fallback>
                <p:oleObj name="公式" r:id="rId9" imgW="257275" imgH="276117" progId="Equation.3">
                  <p:embed/>
                  <p:pic>
                    <p:nvPicPr>
                      <p:cNvPr id="33" name="Object 33">
                        <a:extLst>
                          <a:ext uri="{FF2B5EF4-FFF2-40B4-BE49-F238E27FC236}">
                            <a16:creationId xmlns:a16="http://schemas.microsoft.com/office/drawing/2014/main" id="{920427C9-C3EF-4274-A75F-2578D3B93A0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806" y="5738694"/>
                        <a:ext cx="22383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Line 43">
            <a:extLst>
              <a:ext uri="{FF2B5EF4-FFF2-40B4-BE49-F238E27FC236}">
                <a16:creationId xmlns:a16="http://schemas.microsoft.com/office/drawing/2014/main" id="{75FE7841-5D64-4E02-8511-3E316D0C4EE0}"/>
              </a:ext>
            </a:extLst>
          </p:cNvPr>
          <p:cNvSpPr>
            <a:spLocks noChangeShapeType="1"/>
          </p:cNvSpPr>
          <p:nvPr/>
        </p:nvSpPr>
        <p:spPr bwMode="auto">
          <a:xfrm>
            <a:off x="2699619" y="4949706"/>
            <a:ext cx="215900" cy="7207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44">
            <a:extLst>
              <a:ext uri="{FF2B5EF4-FFF2-40B4-BE49-F238E27FC236}">
                <a16:creationId xmlns:a16="http://schemas.microsoft.com/office/drawing/2014/main" id="{0EDB00AC-7330-4E38-A6D8-E24036B77740}"/>
              </a:ext>
            </a:extLst>
          </p:cNvPr>
          <p:cNvSpPr>
            <a:spLocks noChangeShapeType="1"/>
          </p:cNvSpPr>
          <p:nvPr/>
        </p:nvSpPr>
        <p:spPr bwMode="auto">
          <a:xfrm flipV="1">
            <a:off x="1475656" y="4859219"/>
            <a:ext cx="3240088" cy="144462"/>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45">
            <a:extLst>
              <a:ext uri="{FF2B5EF4-FFF2-40B4-BE49-F238E27FC236}">
                <a16:creationId xmlns:a16="http://schemas.microsoft.com/office/drawing/2014/main" id="{5276524E-8FF9-431F-80A8-40A404AEBC96}"/>
              </a:ext>
            </a:extLst>
          </p:cNvPr>
          <p:cNvSpPr>
            <a:spLocks noChangeShapeType="1"/>
          </p:cNvSpPr>
          <p:nvPr/>
        </p:nvSpPr>
        <p:spPr bwMode="auto">
          <a:xfrm>
            <a:off x="1475656" y="5670431"/>
            <a:ext cx="3240088" cy="0"/>
          </a:xfrm>
          <a:prstGeom prst="line">
            <a:avLst/>
          </a:prstGeom>
          <a:noFill/>
          <a:ln w="38100">
            <a:solidFill>
              <a:srgbClr val="00CC99">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46">
            <a:extLst>
              <a:ext uri="{FF2B5EF4-FFF2-40B4-BE49-F238E27FC236}">
                <a16:creationId xmlns:a16="http://schemas.microsoft.com/office/drawing/2014/main" id="{A2EB9868-2713-47CF-ADC6-A1DCCDD53A7F}"/>
              </a:ext>
            </a:extLst>
          </p:cNvPr>
          <p:cNvSpPr>
            <a:spLocks noChangeShapeType="1"/>
          </p:cNvSpPr>
          <p:nvPr/>
        </p:nvSpPr>
        <p:spPr bwMode="auto">
          <a:xfrm flipV="1">
            <a:off x="2925044" y="4911606"/>
            <a:ext cx="187325" cy="758825"/>
          </a:xfrm>
          <a:prstGeom prst="line">
            <a:avLst/>
          </a:prstGeom>
          <a:noFill/>
          <a:ln w="19050">
            <a:solidFill>
              <a:srgbClr val="FF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3" name="Object 50">
            <a:extLst>
              <a:ext uri="{FF2B5EF4-FFF2-40B4-BE49-F238E27FC236}">
                <a16:creationId xmlns:a16="http://schemas.microsoft.com/office/drawing/2014/main" id="{2215E472-022B-4DB1-AB5D-1B276FC50275}"/>
              </a:ext>
            </a:extLst>
          </p:cNvPr>
          <p:cNvGraphicFramePr>
            <a:graphicFrameLocks/>
          </p:cNvGraphicFramePr>
          <p:nvPr>
            <p:extLst>
              <p:ext uri="{D42A27DB-BD31-4B8C-83A1-F6EECF244321}">
                <p14:modId xmlns:p14="http://schemas.microsoft.com/office/powerpoint/2010/main" val="308066700"/>
              </p:ext>
            </p:extLst>
          </p:nvPr>
        </p:nvGraphicFramePr>
        <p:xfrm>
          <a:off x="1762994" y="5741869"/>
          <a:ext cx="396875" cy="504825"/>
        </p:xfrm>
        <a:graphic>
          <a:graphicData uri="http://schemas.openxmlformats.org/presentationml/2006/ole">
            <mc:AlternateContent xmlns:mc="http://schemas.openxmlformats.org/markup-compatibility/2006">
              <mc:Choice xmlns:v="urn:schemas-microsoft-com:vml" Requires="v">
                <p:oleObj spid="_x0000_s9517" name="公式" r:id="rId11" imgW="162113" imgH="209731" progId="Equation.3">
                  <p:embed/>
                </p:oleObj>
              </mc:Choice>
              <mc:Fallback>
                <p:oleObj name="公式" r:id="rId11" imgW="162113" imgH="209731" progId="Equation.3">
                  <p:embed/>
                  <p:pic>
                    <p:nvPicPr>
                      <p:cNvPr id="43" name="Object 50">
                        <a:extLst>
                          <a:ext uri="{FF2B5EF4-FFF2-40B4-BE49-F238E27FC236}">
                            <a16:creationId xmlns:a16="http://schemas.microsoft.com/office/drawing/2014/main" id="{2215E472-022B-4DB1-AB5D-1B276FC50275}"/>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2994" y="5741869"/>
                        <a:ext cx="396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TextBox 33">
            <a:extLst>
              <a:ext uri="{FF2B5EF4-FFF2-40B4-BE49-F238E27FC236}">
                <a16:creationId xmlns:a16="http://schemas.microsoft.com/office/drawing/2014/main" id="{00B9DB82-7857-40BD-9FAE-BC59FED9118E}"/>
              </a:ext>
            </a:extLst>
          </p:cNvPr>
          <p:cNvSpPr txBox="1"/>
          <p:nvPr/>
        </p:nvSpPr>
        <p:spPr>
          <a:xfrm>
            <a:off x="4982674" y="2937001"/>
            <a:ext cx="3028300" cy="1754326"/>
          </a:xfrm>
          <a:prstGeom prst="rect">
            <a:avLst/>
          </a:prstGeom>
          <a:noFill/>
        </p:spPr>
        <p:txBody>
          <a:bodyPr wrap="square" rtlCol="0">
            <a:spAutoFit/>
          </a:bodyPr>
          <a:lstStyle/>
          <a:p>
            <a:r>
              <a:rPr lang="en-US" dirty="0"/>
              <a:t>The ray 1 and the ray 2 interfere at P: The eye is similar to a lens( cornea + eye lens) and a photo-detector (the retina).</a:t>
            </a:r>
          </a:p>
          <a:p>
            <a:r>
              <a:rPr lang="en-US" dirty="0"/>
              <a:t> </a:t>
            </a:r>
          </a:p>
        </p:txBody>
      </p:sp>
      <p:cxnSp>
        <p:nvCxnSpPr>
          <p:cNvPr id="35" name="Straight Arrow Connector 34">
            <a:extLst>
              <a:ext uri="{FF2B5EF4-FFF2-40B4-BE49-F238E27FC236}">
                <a16:creationId xmlns:a16="http://schemas.microsoft.com/office/drawing/2014/main" id="{6C402177-381C-4626-9A1F-EDBFD7E62F38}"/>
              </a:ext>
            </a:extLst>
          </p:cNvPr>
          <p:cNvCxnSpPr/>
          <p:nvPr/>
        </p:nvCxnSpPr>
        <p:spPr bwMode="auto">
          <a:xfrm>
            <a:off x="3563888" y="2564904"/>
            <a:ext cx="936104" cy="37344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Shape 54">
            <a:extLst>
              <a:ext uri="{FF2B5EF4-FFF2-40B4-BE49-F238E27FC236}">
                <a16:creationId xmlns:a16="http://schemas.microsoft.com/office/drawing/2014/main" id="{62BE99A3-FE72-43B6-BB95-38919B7E8365}"/>
              </a:ext>
            </a:extLst>
          </p:cNvPr>
          <p:cNvSpPr/>
          <p:nvPr/>
        </p:nvSpPr>
        <p:spPr bwMode="auto">
          <a:xfrm rot="1067024">
            <a:off x="3591535" y="2128680"/>
            <a:ext cx="1336589" cy="63394"/>
          </a:xfrm>
          <a:custGeom>
            <a:avLst/>
            <a:gdLst>
              <a:gd name="connsiteX0" fmla="*/ 0 w 1107831"/>
              <a:gd name="connsiteY0" fmla="*/ 51732 h 444456"/>
              <a:gd name="connsiteX1" fmla="*/ 674077 w 1107831"/>
              <a:gd name="connsiteY1" fmla="*/ 34148 h 444456"/>
              <a:gd name="connsiteX2" fmla="*/ 1107831 w 1107831"/>
              <a:gd name="connsiteY2" fmla="*/ 444456 h 444456"/>
            </a:gdLst>
            <a:ahLst/>
            <a:cxnLst>
              <a:cxn ang="0">
                <a:pos x="connsiteX0" y="connsiteY0"/>
              </a:cxn>
              <a:cxn ang="0">
                <a:pos x="connsiteX1" y="connsiteY1"/>
              </a:cxn>
              <a:cxn ang="0">
                <a:pos x="connsiteX2" y="connsiteY2"/>
              </a:cxn>
            </a:cxnLst>
            <a:rect l="l" t="t" r="r" b="b"/>
            <a:pathLst>
              <a:path w="1107831" h="444456">
                <a:moveTo>
                  <a:pt x="0" y="51732"/>
                </a:moveTo>
                <a:cubicBezTo>
                  <a:pt x="244719" y="10213"/>
                  <a:pt x="489439" y="-31306"/>
                  <a:pt x="674077" y="34148"/>
                </a:cubicBezTo>
                <a:cubicBezTo>
                  <a:pt x="858715" y="99602"/>
                  <a:pt x="983273" y="272029"/>
                  <a:pt x="1107831" y="44445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7" name="Straight Arrow Connector 36">
            <a:extLst>
              <a:ext uri="{FF2B5EF4-FFF2-40B4-BE49-F238E27FC236}">
                <a16:creationId xmlns:a16="http://schemas.microsoft.com/office/drawing/2014/main" id="{0C4AF0EF-255E-491D-8817-2B8F02BB4289}"/>
              </a:ext>
            </a:extLst>
          </p:cNvPr>
          <p:cNvCxnSpPr/>
          <p:nvPr/>
        </p:nvCxnSpPr>
        <p:spPr bwMode="auto">
          <a:xfrm flipV="1">
            <a:off x="4198662" y="2202719"/>
            <a:ext cx="95650" cy="578210"/>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a:extLst>
              <a:ext uri="{FF2B5EF4-FFF2-40B4-BE49-F238E27FC236}">
                <a16:creationId xmlns:a16="http://schemas.microsoft.com/office/drawing/2014/main" id="{CABCAB1E-49C2-466F-B1F3-A89630C4CF66}"/>
              </a:ext>
            </a:extLst>
          </p:cNvPr>
          <p:cNvCxnSpPr>
            <a:endCxn id="39" idx="2"/>
          </p:cNvCxnSpPr>
          <p:nvPr/>
        </p:nvCxnSpPr>
        <p:spPr bwMode="auto">
          <a:xfrm flipV="1">
            <a:off x="3826632" y="2148990"/>
            <a:ext cx="393904" cy="486794"/>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a:extLst>
              <a:ext uri="{FF2B5EF4-FFF2-40B4-BE49-F238E27FC236}">
                <a16:creationId xmlns:a16="http://schemas.microsoft.com/office/drawing/2014/main" id="{D7AF9F55-6FAE-4EAB-822F-A15B4953A7CD}"/>
              </a:ext>
            </a:extLst>
          </p:cNvPr>
          <p:cNvSpPr txBox="1"/>
          <p:nvPr/>
        </p:nvSpPr>
        <p:spPr>
          <a:xfrm>
            <a:off x="4063281" y="1779658"/>
            <a:ext cx="314510" cy="369332"/>
          </a:xfrm>
          <a:prstGeom prst="rect">
            <a:avLst/>
          </a:prstGeom>
          <a:noFill/>
        </p:spPr>
        <p:txBody>
          <a:bodyPr wrap="square" rtlCol="0">
            <a:spAutoFit/>
          </a:bodyPr>
          <a:lstStyle/>
          <a:p>
            <a:r>
              <a:rPr lang="en-US" dirty="0"/>
              <a:t>P</a:t>
            </a:r>
          </a:p>
        </p:txBody>
      </p:sp>
      <p:sp>
        <p:nvSpPr>
          <p:cNvPr id="40" name="TextBox 39">
            <a:extLst>
              <a:ext uri="{FF2B5EF4-FFF2-40B4-BE49-F238E27FC236}">
                <a16:creationId xmlns:a16="http://schemas.microsoft.com/office/drawing/2014/main" id="{2DDF689F-01E6-406C-A1C2-4C10583A8AE0}"/>
              </a:ext>
            </a:extLst>
          </p:cNvPr>
          <p:cNvSpPr txBox="1"/>
          <p:nvPr/>
        </p:nvSpPr>
        <p:spPr>
          <a:xfrm>
            <a:off x="3353265" y="2224739"/>
            <a:ext cx="316112" cy="369332"/>
          </a:xfrm>
          <a:prstGeom prst="rect">
            <a:avLst/>
          </a:prstGeom>
          <a:noFill/>
        </p:spPr>
        <p:txBody>
          <a:bodyPr wrap="none" rtlCol="0">
            <a:spAutoFit/>
          </a:bodyPr>
          <a:lstStyle/>
          <a:p>
            <a:r>
              <a:rPr lang="en-US" dirty="0"/>
              <a:t>L</a:t>
            </a:r>
          </a:p>
        </p:txBody>
      </p:sp>
      <p:sp>
        <p:nvSpPr>
          <p:cNvPr id="41" name="TextBox 40">
            <a:extLst>
              <a:ext uri="{FF2B5EF4-FFF2-40B4-BE49-F238E27FC236}">
                <a16:creationId xmlns:a16="http://schemas.microsoft.com/office/drawing/2014/main" id="{884E5716-15FE-4098-8438-FFE21EC03EF5}"/>
              </a:ext>
            </a:extLst>
          </p:cNvPr>
          <p:cNvSpPr txBox="1"/>
          <p:nvPr/>
        </p:nvSpPr>
        <p:spPr>
          <a:xfrm>
            <a:off x="5319776" y="2032464"/>
            <a:ext cx="663964" cy="369332"/>
          </a:xfrm>
          <a:prstGeom prst="rect">
            <a:avLst/>
          </a:prstGeom>
          <a:noFill/>
        </p:spPr>
        <p:txBody>
          <a:bodyPr wrap="none" rtlCol="0">
            <a:spAutoFit/>
          </a:bodyPr>
          <a:lstStyle/>
          <a:p>
            <a:r>
              <a:rPr lang="en-US" b="1" dirty="0"/>
              <a:t>EYE</a:t>
            </a:r>
          </a:p>
        </p:txBody>
      </p:sp>
    </p:spTree>
    <p:extLst>
      <p:ext uri="{BB962C8B-B14F-4D97-AF65-F5344CB8AC3E}">
        <p14:creationId xmlns:p14="http://schemas.microsoft.com/office/powerpoint/2010/main" val="319582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18</a:t>
            </a:fld>
            <a:endParaRPr lang="en-US" altLang="zh-CN"/>
          </a:p>
        </p:txBody>
      </p:sp>
      <p:sp>
        <p:nvSpPr>
          <p:cNvPr id="3" name="Title 1">
            <a:extLst>
              <a:ext uri="{FF2B5EF4-FFF2-40B4-BE49-F238E27FC236}">
                <a16:creationId xmlns:a16="http://schemas.microsoft.com/office/drawing/2014/main" id="{1C1FA7A4-646D-4B74-B88A-979D7E5AADC6}"/>
              </a:ext>
            </a:extLst>
          </p:cNvPr>
          <p:cNvSpPr>
            <a:spLocks noGrp="1"/>
          </p:cNvSpPr>
          <p:nvPr>
            <p:ph type="title"/>
          </p:nvPr>
        </p:nvSpPr>
        <p:spPr>
          <a:xfrm>
            <a:off x="659995" y="-126268"/>
            <a:ext cx="8229600" cy="1143000"/>
          </a:xfrm>
        </p:spPr>
        <p:txBody>
          <a:bodyPr/>
          <a:lstStyle/>
          <a:p>
            <a:r>
              <a:rPr lang="en-US" dirty="0"/>
              <a:t>Thin film interferences</a:t>
            </a:r>
          </a:p>
        </p:txBody>
      </p:sp>
      <p:sp>
        <p:nvSpPr>
          <p:cNvPr id="5" name="Content Placeholder 2">
            <a:extLst>
              <a:ext uri="{FF2B5EF4-FFF2-40B4-BE49-F238E27FC236}">
                <a16:creationId xmlns:a16="http://schemas.microsoft.com/office/drawing/2014/main" id="{0C9DEC5E-C4E8-4F79-97FB-B0278CF949F9}"/>
              </a:ext>
            </a:extLst>
          </p:cNvPr>
          <p:cNvSpPr>
            <a:spLocks noGrp="1"/>
          </p:cNvSpPr>
          <p:nvPr>
            <p:ph idx="1"/>
          </p:nvPr>
        </p:nvSpPr>
        <p:spPr>
          <a:xfrm>
            <a:off x="457200" y="657650"/>
            <a:ext cx="8229600" cy="4525963"/>
          </a:xfrm>
        </p:spPr>
        <p:txBody>
          <a:bodyPr/>
          <a:lstStyle/>
          <a:p>
            <a:r>
              <a:rPr lang="en-US" dirty="0"/>
              <a:t>Thin air wedge separating two glass plates:</a:t>
            </a:r>
          </a:p>
        </p:txBody>
      </p:sp>
      <p:sp>
        <p:nvSpPr>
          <p:cNvPr id="6" name="Slide Number Placeholder 3">
            <a:extLst>
              <a:ext uri="{FF2B5EF4-FFF2-40B4-BE49-F238E27FC236}">
                <a16:creationId xmlns:a16="http://schemas.microsoft.com/office/drawing/2014/main" id="{0B7422AD-188D-4999-8295-A87D9845FA6C}"/>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18</a:t>
            </a:fld>
            <a:endParaRPr lang="en-US" altLang="zh-CN"/>
          </a:p>
        </p:txBody>
      </p:sp>
      <p:pic>
        <p:nvPicPr>
          <p:cNvPr id="7" name="Picture 6">
            <a:extLst>
              <a:ext uri="{FF2B5EF4-FFF2-40B4-BE49-F238E27FC236}">
                <a16:creationId xmlns:a16="http://schemas.microsoft.com/office/drawing/2014/main" id="{3FC0E00D-2CB2-4114-8205-8B3C18651DEC}"/>
              </a:ext>
            </a:extLst>
          </p:cNvPr>
          <p:cNvPicPr>
            <a:picLocks noChangeAspect="1"/>
          </p:cNvPicPr>
          <p:nvPr/>
        </p:nvPicPr>
        <p:blipFill>
          <a:blip r:embed="rId2"/>
          <a:stretch>
            <a:fillRect/>
          </a:stretch>
        </p:blipFill>
        <p:spPr>
          <a:xfrm>
            <a:off x="2627784" y="4349594"/>
            <a:ext cx="2947434" cy="2087492"/>
          </a:xfrm>
          <a:prstGeom prst="rect">
            <a:avLst/>
          </a:prstGeom>
        </p:spPr>
      </p:pic>
      <p:pic>
        <p:nvPicPr>
          <p:cNvPr id="8" name="Picture 7">
            <a:extLst>
              <a:ext uri="{FF2B5EF4-FFF2-40B4-BE49-F238E27FC236}">
                <a16:creationId xmlns:a16="http://schemas.microsoft.com/office/drawing/2014/main" id="{3C130F29-0562-45FD-826F-C0BE888DBAB0}"/>
              </a:ext>
            </a:extLst>
          </p:cNvPr>
          <p:cNvPicPr>
            <a:picLocks noChangeAspect="1"/>
          </p:cNvPicPr>
          <p:nvPr/>
        </p:nvPicPr>
        <p:blipFill>
          <a:blip r:embed="rId3"/>
          <a:stretch>
            <a:fillRect/>
          </a:stretch>
        </p:blipFill>
        <p:spPr>
          <a:xfrm>
            <a:off x="183301" y="1628800"/>
            <a:ext cx="8133115" cy="2583665"/>
          </a:xfrm>
          <a:prstGeom prst="rect">
            <a:avLst/>
          </a:prstGeom>
        </p:spPr>
      </p:pic>
      <p:sp>
        <p:nvSpPr>
          <p:cNvPr id="9" name="TextBox 8">
            <a:extLst>
              <a:ext uri="{FF2B5EF4-FFF2-40B4-BE49-F238E27FC236}">
                <a16:creationId xmlns:a16="http://schemas.microsoft.com/office/drawing/2014/main" id="{D17785AE-EA55-49D7-A445-E6978ECEF496}"/>
              </a:ext>
            </a:extLst>
          </p:cNvPr>
          <p:cNvSpPr txBox="1"/>
          <p:nvPr/>
        </p:nvSpPr>
        <p:spPr>
          <a:xfrm>
            <a:off x="2403849" y="6382481"/>
            <a:ext cx="5984575" cy="477054"/>
          </a:xfrm>
          <a:prstGeom prst="rect">
            <a:avLst/>
          </a:prstGeom>
          <a:noFill/>
        </p:spPr>
        <p:txBody>
          <a:bodyPr wrap="square" rtlCol="0">
            <a:spAutoFit/>
          </a:bodyPr>
          <a:lstStyle/>
          <a:p>
            <a:r>
              <a:rPr lang="en-US" sz="700" dirty="0">
                <a:hlinkClick r:id="rId4"/>
              </a:rPr>
              <a:t>http://www.schoolphysics.co.uk/age16-19/Wave%20properties/Interference/text/Wedge_fringes/index.html</a:t>
            </a:r>
            <a:endParaRPr lang="en-US" sz="700" dirty="0"/>
          </a:p>
          <a:p>
            <a:endParaRPr lang="en-US" dirty="0"/>
          </a:p>
        </p:txBody>
      </p:sp>
    </p:spTree>
    <p:extLst>
      <p:ext uri="{BB962C8B-B14F-4D97-AF65-F5344CB8AC3E}">
        <p14:creationId xmlns:p14="http://schemas.microsoft.com/office/powerpoint/2010/main" val="355013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3186234" y="1408056"/>
            <a:ext cx="4076360" cy="1928810"/>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19</a:t>
            </a:fld>
            <a:endParaRPr lang="en-US" altLang="zh-CN"/>
          </a:p>
        </p:txBody>
      </p:sp>
      <p:grpSp>
        <p:nvGrpSpPr>
          <p:cNvPr id="6" name="Group 5">
            <a:extLst>
              <a:ext uri="{FF2B5EF4-FFF2-40B4-BE49-F238E27FC236}">
                <a16:creationId xmlns:a16="http://schemas.microsoft.com/office/drawing/2014/main" id="{6AAD3FAE-FE71-415F-B00D-4A9102ED5D30}"/>
              </a:ext>
            </a:extLst>
          </p:cNvPr>
          <p:cNvGrpSpPr>
            <a:grpSpLocks/>
          </p:cNvGrpSpPr>
          <p:nvPr/>
        </p:nvGrpSpPr>
        <p:grpSpPr bwMode="auto">
          <a:xfrm>
            <a:off x="3563888" y="847988"/>
            <a:ext cx="2651125" cy="2443162"/>
            <a:chOff x="3506" y="709"/>
            <a:chExt cx="1670" cy="1539"/>
          </a:xfrm>
        </p:grpSpPr>
        <p:sp>
          <p:nvSpPr>
            <p:cNvPr id="7" name="Line 7">
              <a:extLst>
                <a:ext uri="{FF2B5EF4-FFF2-40B4-BE49-F238E27FC236}">
                  <a16:creationId xmlns:a16="http://schemas.microsoft.com/office/drawing/2014/main" id="{9135C39B-6553-42B6-8E08-289B123750DE}"/>
                </a:ext>
              </a:extLst>
            </p:cNvPr>
            <p:cNvSpPr>
              <a:spLocks noChangeShapeType="1"/>
            </p:cNvSpPr>
            <p:nvPr/>
          </p:nvSpPr>
          <p:spPr bwMode="auto">
            <a:xfrm>
              <a:off x="4849" y="1303"/>
              <a:ext cx="271" cy="417"/>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8">
              <a:extLst>
                <a:ext uri="{FF2B5EF4-FFF2-40B4-BE49-F238E27FC236}">
                  <a16:creationId xmlns:a16="http://schemas.microsoft.com/office/drawing/2014/main" id="{72C05A3C-741C-4993-8B09-4B3A03789DAA}"/>
                </a:ext>
              </a:extLst>
            </p:cNvPr>
            <p:cNvSpPr>
              <a:spLocks noChangeShapeType="1"/>
            </p:cNvSpPr>
            <p:nvPr/>
          </p:nvSpPr>
          <p:spPr bwMode="auto">
            <a:xfrm>
              <a:off x="3506" y="1569"/>
              <a:ext cx="271" cy="418"/>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9">
              <a:extLst>
                <a:ext uri="{FF2B5EF4-FFF2-40B4-BE49-F238E27FC236}">
                  <a16:creationId xmlns:a16="http://schemas.microsoft.com/office/drawing/2014/main" id="{497C6A19-A2ED-4FD2-BEAE-7EA1B93A4326}"/>
                </a:ext>
              </a:extLst>
            </p:cNvPr>
            <p:cNvSpPr>
              <a:spLocks noChangeShapeType="1"/>
            </p:cNvSpPr>
            <p:nvPr/>
          </p:nvSpPr>
          <p:spPr bwMode="auto">
            <a:xfrm flipV="1">
              <a:off x="3767" y="1724"/>
              <a:ext cx="1349" cy="269"/>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10">
              <a:extLst>
                <a:ext uri="{FF2B5EF4-FFF2-40B4-BE49-F238E27FC236}">
                  <a16:creationId xmlns:a16="http://schemas.microsoft.com/office/drawing/2014/main" id="{0FA5A27F-B07A-4833-9ACD-148B6199E32C}"/>
                </a:ext>
              </a:extLst>
            </p:cNvPr>
            <p:cNvSpPr>
              <a:spLocks noChangeShapeType="1"/>
            </p:cNvSpPr>
            <p:nvPr/>
          </p:nvSpPr>
          <p:spPr bwMode="auto">
            <a:xfrm flipV="1">
              <a:off x="3518" y="1302"/>
              <a:ext cx="1335" cy="268"/>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11">
              <a:extLst>
                <a:ext uri="{FF2B5EF4-FFF2-40B4-BE49-F238E27FC236}">
                  <a16:creationId xmlns:a16="http://schemas.microsoft.com/office/drawing/2014/main" id="{1C5A53CE-91D4-48CD-B140-846CFFA6EB83}"/>
                </a:ext>
              </a:extLst>
            </p:cNvPr>
            <p:cNvSpPr>
              <a:spLocks noChangeShapeType="1"/>
            </p:cNvSpPr>
            <p:nvPr/>
          </p:nvSpPr>
          <p:spPr bwMode="auto">
            <a:xfrm>
              <a:off x="5114" y="1725"/>
              <a:ext cx="0" cy="280"/>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12">
              <a:extLst>
                <a:ext uri="{FF2B5EF4-FFF2-40B4-BE49-F238E27FC236}">
                  <a16:creationId xmlns:a16="http://schemas.microsoft.com/office/drawing/2014/main" id="{773CC570-32F3-49CD-BFA1-895D035EC180}"/>
                </a:ext>
              </a:extLst>
            </p:cNvPr>
            <p:cNvSpPr>
              <a:spLocks noChangeShapeType="1"/>
            </p:cNvSpPr>
            <p:nvPr/>
          </p:nvSpPr>
          <p:spPr bwMode="auto">
            <a:xfrm>
              <a:off x="3773" y="2002"/>
              <a:ext cx="1335" cy="0"/>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3">
              <a:extLst>
                <a:ext uri="{FF2B5EF4-FFF2-40B4-BE49-F238E27FC236}">
                  <a16:creationId xmlns:a16="http://schemas.microsoft.com/office/drawing/2014/main" id="{843B5BCA-A489-4394-9B09-1B54BEC879EC}"/>
                </a:ext>
              </a:extLst>
            </p:cNvPr>
            <p:cNvSpPr>
              <a:spLocks noChangeShapeType="1"/>
            </p:cNvSpPr>
            <p:nvPr/>
          </p:nvSpPr>
          <p:spPr bwMode="auto">
            <a:xfrm>
              <a:off x="3785" y="1519"/>
              <a:ext cx="262" cy="403"/>
            </a:xfrm>
            <a:prstGeom prst="line">
              <a:avLst/>
            </a:prstGeom>
            <a:noFill/>
            <a:ln w="50800">
              <a:solidFill>
                <a:srgbClr val="FFFF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4">
              <a:extLst>
                <a:ext uri="{FF2B5EF4-FFF2-40B4-BE49-F238E27FC236}">
                  <a16:creationId xmlns:a16="http://schemas.microsoft.com/office/drawing/2014/main" id="{011EDD62-A125-4A63-887C-E370B8B54B9E}"/>
                </a:ext>
              </a:extLst>
            </p:cNvPr>
            <p:cNvSpPr>
              <a:spLocks noChangeShapeType="1"/>
            </p:cNvSpPr>
            <p:nvPr/>
          </p:nvSpPr>
          <p:spPr bwMode="auto">
            <a:xfrm>
              <a:off x="4714" y="1321"/>
              <a:ext cx="269" cy="410"/>
            </a:xfrm>
            <a:prstGeom prst="line">
              <a:avLst/>
            </a:prstGeom>
            <a:noFill/>
            <a:ln w="50800">
              <a:solidFill>
                <a:srgbClr val="FFFF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5">
              <a:extLst>
                <a:ext uri="{FF2B5EF4-FFF2-40B4-BE49-F238E27FC236}">
                  <a16:creationId xmlns:a16="http://schemas.microsoft.com/office/drawing/2014/main" id="{0A95C06D-4E30-4259-9200-E40A3497347C}"/>
                </a:ext>
              </a:extLst>
            </p:cNvPr>
            <p:cNvSpPr>
              <a:spLocks noChangeShapeType="1"/>
            </p:cNvSpPr>
            <p:nvPr/>
          </p:nvSpPr>
          <p:spPr bwMode="auto">
            <a:xfrm>
              <a:off x="4254" y="1420"/>
              <a:ext cx="269" cy="410"/>
            </a:xfrm>
            <a:prstGeom prst="line">
              <a:avLst/>
            </a:prstGeom>
            <a:noFill/>
            <a:ln w="50800">
              <a:solidFill>
                <a:srgbClr val="FFFF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6">
              <a:extLst>
                <a:ext uri="{FF2B5EF4-FFF2-40B4-BE49-F238E27FC236}">
                  <a16:creationId xmlns:a16="http://schemas.microsoft.com/office/drawing/2014/main" id="{73C605DD-1DD6-4435-92D0-4B77A015B53E}"/>
                </a:ext>
              </a:extLst>
            </p:cNvPr>
            <p:cNvSpPr>
              <a:spLocks noChangeShapeType="1"/>
            </p:cNvSpPr>
            <p:nvPr/>
          </p:nvSpPr>
          <p:spPr bwMode="auto">
            <a:xfrm>
              <a:off x="3533" y="1569"/>
              <a:ext cx="255" cy="395"/>
            </a:xfrm>
            <a:prstGeom prst="line">
              <a:avLst/>
            </a:prstGeom>
            <a:noFill/>
            <a:ln w="508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7">
              <a:extLst>
                <a:ext uri="{FF2B5EF4-FFF2-40B4-BE49-F238E27FC236}">
                  <a16:creationId xmlns:a16="http://schemas.microsoft.com/office/drawing/2014/main" id="{47D90A82-E851-4B00-A33B-4E68F4FFBD06}"/>
                </a:ext>
              </a:extLst>
            </p:cNvPr>
            <p:cNvSpPr>
              <a:spLocks noChangeShapeType="1"/>
            </p:cNvSpPr>
            <p:nvPr/>
          </p:nvSpPr>
          <p:spPr bwMode="auto">
            <a:xfrm>
              <a:off x="4484" y="1385"/>
              <a:ext cx="276" cy="403"/>
            </a:xfrm>
            <a:prstGeom prst="line">
              <a:avLst/>
            </a:prstGeom>
            <a:noFill/>
            <a:ln w="508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18">
              <a:extLst>
                <a:ext uri="{FF2B5EF4-FFF2-40B4-BE49-F238E27FC236}">
                  <a16:creationId xmlns:a16="http://schemas.microsoft.com/office/drawing/2014/main" id="{F9CCAC70-4846-49A2-AD51-F22E69122F98}"/>
                </a:ext>
              </a:extLst>
            </p:cNvPr>
            <p:cNvSpPr>
              <a:spLocks noChangeShapeType="1"/>
            </p:cNvSpPr>
            <p:nvPr/>
          </p:nvSpPr>
          <p:spPr bwMode="auto">
            <a:xfrm>
              <a:off x="4020" y="1480"/>
              <a:ext cx="262" cy="387"/>
            </a:xfrm>
            <a:prstGeom prst="line">
              <a:avLst/>
            </a:prstGeom>
            <a:noFill/>
            <a:ln w="508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Arc 19">
              <a:extLst>
                <a:ext uri="{FF2B5EF4-FFF2-40B4-BE49-F238E27FC236}">
                  <a16:creationId xmlns:a16="http://schemas.microsoft.com/office/drawing/2014/main" id="{5AD8181E-46AB-4E59-92E2-71C72F272EB5}"/>
                </a:ext>
              </a:extLst>
            </p:cNvPr>
            <p:cNvSpPr>
              <a:spLocks/>
            </p:cNvSpPr>
            <p:nvPr/>
          </p:nvSpPr>
          <p:spPr bwMode="auto">
            <a:xfrm>
              <a:off x="4211" y="1900"/>
              <a:ext cx="44" cy="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rgbClr val="76FB4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Rectangle 19">
              <a:extLst>
                <a:ext uri="{FF2B5EF4-FFF2-40B4-BE49-F238E27FC236}">
                  <a16:creationId xmlns:a16="http://schemas.microsoft.com/office/drawing/2014/main" id="{D5905D36-D2EE-405E-A685-881D0A7CCBE4}"/>
                </a:ext>
              </a:extLst>
            </p:cNvPr>
            <p:cNvSpPr>
              <a:spLocks noChangeArrowheads="1"/>
            </p:cNvSpPr>
            <p:nvPr/>
          </p:nvSpPr>
          <p:spPr bwMode="auto">
            <a:xfrm>
              <a:off x="4284" y="1799"/>
              <a:ext cx="16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i="1">
                  <a:solidFill>
                    <a:srgbClr val="F9C42D"/>
                  </a:solidFill>
                  <a:latin typeface="Times New Roman" panose="02020603050405020304" pitchFamily="18" charset="0"/>
                  <a:sym typeface="Symbol" panose="05050102010706020507" pitchFamily="18" charset="2"/>
                </a:rPr>
                <a:t></a:t>
              </a:r>
              <a:endParaRPr kumimoji="1" lang="en-US" altLang="zh-CN">
                <a:solidFill>
                  <a:srgbClr val="F9C42D"/>
                </a:solidFill>
                <a:latin typeface="Times New Roman" panose="02020603050405020304" pitchFamily="18" charset="0"/>
              </a:endParaRPr>
            </a:p>
          </p:txBody>
        </p:sp>
        <p:sp>
          <p:nvSpPr>
            <p:cNvPr id="21" name="Line 21">
              <a:extLst>
                <a:ext uri="{FF2B5EF4-FFF2-40B4-BE49-F238E27FC236}">
                  <a16:creationId xmlns:a16="http://schemas.microsoft.com/office/drawing/2014/main" id="{127B1B88-EBCB-4546-AEB2-6CE1E964EC9B}"/>
                </a:ext>
              </a:extLst>
            </p:cNvPr>
            <p:cNvSpPr>
              <a:spLocks noChangeShapeType="1"/>
            </p:cNvSpPr>
            <p:nvPr/>
          </p:nvSpPr>
          <p:spPr bwMode="auto">
            <a:xfrm>
              <a:off x="4143" y="1241"/>
              <a:ext cx="127" cy="199"/>
            </a:xfrm>
            <a:prstGeom prst="line">
              <a:avLst/>
            </a:prstGeom>
            <a:noFill/>
            <a:ln w="127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22">
              <a:extLst>
                <a:ext uri="{FF2B5EF4-FFF2-40B4-BE49-F238E27FC236}">
                  <a16:creationId xmlns:a16="http://schemas.microsoft.com/office/drawing/2014/main" id="{73EF45D3-3C19-4CC2-BA8A-462CB0719FD0}"/>
                </a:ext>
              </a:extLst>
            </p:cNvPr>
            <p:cNvSpPr>
              <a:spLocks noChangeShapeType="1"/>
            </p:cNvSpPr>
            <p:nvPr/>
          </p:nvSpPr>
          <p:spPr bwMode="auto">
            <a:xfrm>
              <a:off x="4591" y="1132"/>
              <a:ext cx="127" cy="198"/>
            </a:xfrm>
            <a:prstGeom prst="line">
              <a:avLst/>
            </a:prstGeom>
            <a:noFill/>
            <a:ln w="127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Line 23">
              <a:extLst>
                <a:ext uri="{FF2B5EF4-FFF2-40B4-BE49-F238E27FC236}">
                  <a16:creationId xmlns:a16="http://schemas.microsoft.com/office/drawing/2014/main" id="{37CB1279-1519-4F01-93E2-E4CCB7BCD47A}"/>
                </a:ext>
              </a:extLst>
            </p:cNvPr>
            <p:cNvSpPr>
              <a:spLocks noChangeShapeType="1"/>
            </p:cNvSpPr>
            <p:nvPr/>
          </p:nvSpPr>
          <p:spPr bwMode="auto">
            <a:xfrm flipV="1">
              <a:off x="4187" y="1212"/>
              <a:ext cx="446" cy="88"/>
            </a:xfrm>
            <a:prstGeom prst="line">
              <a:avLst/>
            </a:prstGeom>
            <a:noFill/>
            <a:ln w="9525">
              <a:solidFill>
                <a:srgbClr val="76FB4D"/>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Rectangle 23">
              <a:extLst>
                <a:ext uri="{FF2B5EF4-FFF2-40B4-BE49-F238E27FC236}">
                  <a16:creationId xmlns:a16="http://schemas.microsoft.com/office/drawing/2014/main" id="{24D1AC29-7398-407F-9194-61C731EAAED8}"/>
                </a:ext>
              </a:extLst>
            </p:cNvPr>
            <p:cNvSpPr>
              <a:spLocks noChangeArrowheads="1"/>
            </p:cNvSpPr>
            <p:nvPr/>
          </p:nvSpPr>
          <p:spPr bwMode="auto">
            <a:xfrm>
              <a:off x="4347" y="1026"/>
              <a:ext cx="205"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i="1" dirty="0">
                  <a:solidFill>
                    <a:srgbClr val="76FB4D"/>
                  </a:solidFill>
                  <a:latin typeface="Times New Roman" panose="02020603050405020304" pitchFamily="18" charset="0"/>
                </a:rPr>
                <a:t>a</a:t>
              </a:r>
              <a:endParaRPr kumimoji="1" lang="en-US" altLang="zh-CN" dirty="0">
                <a:solidFill>
                  <a:srgbClr val="76FB4D"/>
                </a:solidFill>
                <a:latin typeface="Times New Roman" panose="02020603050405020304" pitchFamily="18" charset="0"/>
              </a:endParaRPr>
            </a:p>
          </p:txBody>
        </p:sp>
        <p:sp>
          <p:nvSpPr>
            <p:cNvPr id="25" name="Line 25">
              <a:extLst>
                <a:ext uri="{FF2B5EF4-FFF2-40B4-BE49-F238E27FC236}">
                  <a16:creationId xmlns:a16="http://schemas.microsoft.com/office/drawing/2014/main" id="{5323C102-E807-4B26-9DAF-24AFAACEAAB9}"/>
                </a:ext>
              </a:extLst>
            </p:cNvPr>
            <p:cNvSpPr>
              <a:spLocks noChangeShapeType="1"/>
            </p:cNvSpPr>
            <p:nvPr/>
          </p:nvSpPr>
          <p:spPr bwMode="auto">
            <a:xfrm>
              <a:off x="4976" y="1743"/>
              <a:ext cx="0" cy="258"/>
            </a:xfrm>
            <a:prstGeom prst="line">
              <a:avLst/>
            </a:prstGeom>
            <a:noFill/>
            <a:ln w="19050">
              <a:solidFill>
                <a:srgbClr val="FFFF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 name="Line 26">
              <a:extLst>
                <a:ext uri="{FF2B5EF4-FFF2-40B4-BE49-F238E27FC236}">
                  <a16:creationId xmlns:a16="http://schemas.microsoft.com/office/drawing/2014/main" id="{91F90CD6-6132-40F0-88E0-0E965C472023}"/>
                </a:ext>
              </a:extLst>
            </p:cNvPr>
            <p:cNvSpPr>
              <a:spLocks noChangeShapeType="1"/>
            </p:cNvSpPr>
            <p:nvPr/>
          </p:nvSpPr>
          <p:spPr bwMode="auto">
            <a:xfrm>
              <a:off x="4523" y="1832"/>
              <a:ext cx="0" cy="169"/>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Rectangle 26">
              <a:extLst>
                <a:ext uri="{FF2B5EF4-FFF2-40B4-BE49-F238E27FC236}">
                  <a16:creationId xmlns:a16="http://schemas.microsoft.com/office/drawing/2014/main" id="{8BC2DACC-A21F-442B-915C-4CB17E6F59E7}"/>
                </a:ext>
              </a:extLst>
            </p:cNvPr>
            <p:cNvSpPr>
              <a:spLocks noChangeArrowheads="1"/>
            </p:cNvSpPr>
            <p:nvPr/>
          </p:nvSpPr>
          <p:spPr bwMode="auto">
            <a:xfrm>
              <a:off x="4438" y="2002"/>
              <a:ext cx="194"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endParaRPr kumimoji="1" lang="en-US" altLang="zh-CN" dirty="0">
                <a:solidFill>
                  <a:srgbClr val="FFFF00"/>
                </a:solidFill>
                <a:latin typeface="Times New Roman" panose="02020603050405020304" pitchFamily="18" charset="0"/>
              </a:endParaRPr>
            </a:p>
          </p:txBody>
        </p:sp>
        <p:sp>
          <p:nvSpPr>
            <p:cNvPr id="28" name="Rectangle 27">
              <a:extLst>
                <a:ext uri="{FF2B5EF4-FFF2-40B4-BE49-F238E27FC236}">
                  <a16:creationId xmlns:a16="http://schemas.microsoft.com/office/drawing/2014/main" id="{40515204-D10F-46E3-966E-C77324C3A974}"/>
                </a:ext>
              </a:extLst>
            </p:cNvPr>
            <p:cNvSpPr>
              <a:spLocks noChangeArrowheads="1"/>
            </p:cNvSpPr>
            <p:nvPr/>
          </p:nvSpPr>
          <p:spPr bwMode="auto">
            <a:xfrm>
              <a:off x="4833" y="1995"/>
              <a:ext cx="343"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endParaRPr kumimoji="1" lang="en-US" altLang="zh-CN" dirty="0">
                <a:solidFill>
                  <a:srgbClr val="FFFF00"/>
                </a:solidFill>
                <a:latin typeface="Times New Roman" panose="02020603050405020304" pitchFamily="18" charset="0"/>
              </a:endParaRPr>
            </a:p>
          </p:txBody>
        </p:sp>
        <p:sp>
          <p:nvSpPr>
            <p:cNvPr id="29" name="Rectangle 28">
              <a:extLst>
                <a:ext uri="{FF2B5EF4-FFF2-40B4-BE49-F238E27FC236}">
                  <a16:creationId xmlns:a16="http://schemas.microsoft.com/office/drawing/2014/main" id="{9207B5BF-31C6-4BCF-823C-BF989682D655}"/>
                </a:ext>
              </a:extLst>
            </p:cNvPr>
            <p:cNvSpPr>
              <a:spLocks noChangeArrowheads="1"/>
            </p:cNvSpPr>
            <p:nvPr/>
          </p:nvSpPr>
          <p:spPr bwMode="auto">
            <a:xfrm>
              <a:off x="3651" y="761"/>
              <a:ext cx="227" cy="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endParaRPr kumimoji="1" lang="zh-CN" altLang="en-US" sz="2000" dirty="0">
                <a:latin typeface="Times New Roman" panose="02020603050405020304" pitchFamily="18" charset="0"/>
                <a:ea typeface="楷体_GB2312" pitchFamily="49" charset="-122"/>
              </a:endParaRPr>
            </a:p>
          </p:txBody>
        </p:sp>
        <p:sp>
          <p:nvSpPr>
            <p:cNvPr id="30" name="Rectangle 29">
              <a:extLst>
                <a:ext uri="{FF2B5EF4-FFF2-40B4-BE49-F238E27FC236}">
                  <a16:creationId xmlns:a16="http://schemas.microsoft.com/office/drawing/2014/main" id="{41FBA429-4D13-42CA-87DA-EE38452C58FD}"/>
                </a:ext>
              </a:extLst>
            </p:cNvPr>
            <p:cNvSpPr>
              <a:spLocks noChangeArrowheads="1"/>
            </p:cNvSpPr>
            <p:nvPr/>
          </p:nvSpPr>
          <p:spPr bwMode="auto">
            <a:xfrm>
              <a:off x="3894" y="709"/>
              <a:ext cx="282" cy="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endParaRPr kumimoji="1" lang="zh-CN" altLang="en-US" sz="2000" dirty="0">
                <a:solidFill>
                  <a:schemeClr val="accent1"/>
                </a:solidFill>
                <a:latin typeface="Times New Roman" panose="02020603050405020304" pitchFamily="18" charset="0"/>
                <a:ea typeface="楷体_GB2312" pitchFamily="49" charset="-122"/>
              </a:endParaRPr>
            </a:p>
          </p:txBody>
        </p:sp>
      </p:grpSp>
      <p:sp>
        <p:nvSpPr>
          <p:cNvPr id="31" name="TextBox 1">
            <a:extLst>
              <a:ext uri="{FF2B5EF4-FFF2-40B4-BE49-F238E27FC236}">
                <a16:creationId xmlns:a16="http://schemas.microsoft.com/office/drawing/2014/main" id="{D7228AE0-BDEF-4BC0-AFFB-4EADC94CFAE9}"/>
              </a:ext>
            </a:extLst>
          </p:cNvPr>
          <p:cNvSpPr txBox="1">
            <a:spLocks noChangeArrowheads="1"/>
          </p:cNvSpPr>
          <p:nvPr/>
        </p:nvSpPr>
        <p:spPr bwMode="auto">
          <a:xfrm flipH="1">
            <a:off x="329505" y="4667952"/>
            <a:ext cx="8486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en-US" altLang="en-US" sz="1600" b="0" dirty="0">
                <a:solidFill>
                  <a:schemeClr val="tx1"/>
                </a:solidFill>
              </a:rPr>
              <a:t>Distance between two consecutive  fringes: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9433BC-B219-45D5-89F5-0DC624953A52}"/>
                  </a:ext>
                </a:extLst>
              </p:cNvPr>
              <p:cNvSpPr txBox="1"/>
              <p:nvPr/>
            </p:nvSpPr>
            <p:spPr>
              <a:xfrm>
                <a:off x="2426953" y="5004565"/>
                <a:ext cx="3004540" cy="7618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𝑚</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rPr>
                                <m:t>0</m:t>
                              </m:r>
                            </m:sub>
                          </m:sSub>
                        </m:num>
                        <m:den>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𝜆</m:t>
                          </m:r>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xmlns="">
          <p:sp>
            <p:nvSpPr>
              <p:cNvPr id="32" name="TextBox 31">
                <a:extLst>
                  <a:ext uri="{FF2B5EF4-FFF2-40B4-BE49-F238E27FC236}">
                    <a16:creationId xmlns:a16="http://schemas.microsoft.com/office/drawing/2014/main" id="{D99433BC-B219-45D5-89F5-0DC624953A52}"/>
                  </a:ext>
                </a:extLst>
              </p:cNvPr>
              <p:cNvSpPr txBox="1">
                <a:spLocks noRot="1" noChangeAspect="1" noMove="1" noResize="1" noEditPoints="1" noAdjustHandles="1" noChangeArrowheads="1" noChangeShapeType="1" noTextEdit="1"/>
              </p:cNvSpPr>
              <p:nvPr/>
            </p:nvSpPr>
            <p:spPr>
              <a:xfrm>
                <a:off x="2426953" y="5004565"/>
                <a:ext cx="3004540" cy="761812"/>
              </a:xfrm>
              <a:prstGeom prst="rect">
                <a:avLst/>
              </a:prstGeom>
              <a:blipFill>
                <a:blip r:embed="rId2"/>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BC8CE268-3095-4E52-8846-6E3E31694C11}"/>
              </a:ext>
            </a:extLst>
          </p:cNvPr>
          <p:cNvCxnSpPr/>
          <p:nvPr/>
        </p:nvCxnSpPr>
        <p:spPr bwMode="auto">
          <a:xfrm>
            <a:off x="3059832" y="1976700"/>
            <a:ext cx="864096" cy="317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366BE7AE-C638-484A-BC01-8A6A209DBD21}"/>
              </a:ext>
            </a:extLst>
          </p:cNvPr>
          <p:cNvCxnSpPr/>
          <p:nvPr/>
        </p:nvCxnSpPr>
        <p:spPr bwMode="auto">
          <a:xfrm>
            <a:off x="3059832" y="1976700"/>
            <a:ext cx="12241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4">
            <a:extLst>
              <a:ext uri="{FF2B5EF4-FFF2-40B4-BE49-F238E27FC236}">
                <a16:creationId xmlns:a16="http://schemas.microsoft.com/office/drawing/2014/main" id="{753C73C3-1594-46C3-BA37-0D97B98CB932}"/>
              </a:ext>
            </a:extLst>
          </p:cNvPr>
          <p:cNvSpPr txBox="1"/>
          <p:nvPr/>
        </p:nvSpPr>
        <p:spPr>
          <a:xfrm>
            <a:off x="481422" y="1592525"/>
            <a:ext cx="3557128" cy="369332"/>
          </a:xfrm>
          <a:prstGeom prst="rect">
            <a:avLst/>
          </a:prstGeom>
          <a:noFill/>
        </p:spPr>
        <p:txBody>
          <a:bodyPr wrap="none" rtlCol="0">
            <a:spAutoFit/>
          </a:bodyPr>
          <a:lstStyle/>
          <a:p>
            <a:r>
              <a:rPr lang="en-US" dirty="0"/>
              <a:t>Maxima and minima of light intensity</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906F1D2-CAB9-419F-93DE-02EDD7A9E0AF}"/>
                  </a:ext>
                </a:extLst>
              </p:cNvPr>
              <p:cNvSpPr txBox="1"/>
              <p:nvPr/>
            </p:nvSpPr>
            <p:spPr>
              <a:xfrm>
                <a:off x="643844" y="2569097"/>
                <a:ext cx="1577163"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36" name="TextBox 35">
                <a:extLst>
                  <a:ext uri="{FF2B5EF4-FFF2-40B4-BE49-F238E27FC236}">
                    <a16:creationId xmlns:a16="http://schemas.microsoft.com/office/drawing/2014/main" id="{E906F1D2-CAB9-419F-93DE-02EDD7A9E0AF}"/>
                  </a:ext>
                </a:extLst>
              </p:cNvPr>
              <p:cNvSpPr txBox="1">
                <a:spLocks noRot="1" noChangeAspect="1" noMove="1" noResize="1" noEditPoints="1" noAdjustHandles="1" noChangeArrowheads="1" noChangeShapeType="1" noTextEdit="1"/>
              </p:cNvSpPr>
              <p:nvPr/>
            </p:nvSpPr>
            <p:spPr>
              <a:xfrm>
                <a:off x="643844" y="2569097"/>
                <a:ext cx="1577163" cy="524182"/>
              </a:xfrm>
              <a:prstGeom prst="rect">
                <a:avLst/>
              </a:prstGeom>
              <a:blipFill>
                <a:blip r:embed="rId3"/>
                <a:stretch>
                  <a:fillRect/>
                </a:stretch>
              </a:blipFill>
            </p:spPr>
            <p:txBody>
              <a:bodyPr/>
              <a:lstStyle/>
              <a:p>
                <a:r>
                  <a:rPr lang="en-US">
                    <a:noFill/>
                  </a:rPr>
                  <a:t> </a:t>
                </a:r>
              </a:p>
            </p:txBody>
          </p:sp>
        </mc:Fallback>
      </mc:AlternateContent>
      <p:sp>
        <p:nvSpPr>
          <p:cNvPr id="38" name="Rectangle 37"/>
          <p:cNvSpPr/>
          <p:nvPr/>
        </p:nvSpPr>
        <p:spPr>
          <a:xfrm>
            <a:off x="1506688" y="-85428"/>
            <a:ext cx="7173759" cy="646331"/>
          </a:xfrm>
          <a:prstGeom prst="rect">
            <a:avLst/>
          </a:prstGeom>
        </p:spPr>
        <p:txBody>
          <a:bodyPr wrap="none">
            <a:spAutoFit/>
          </a:bodyPr>
          <a:lstStyle/>
          <a:p>
            <a:r>
              <a:rPr lang="en-US" sz="3600" dirty="0"/>
              <a:t>Air wedge separating two glass plates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B04AA1-FDC1-8411-8D98-E508B6FF8E9C}"/>
                  </a:ext>
                </a:extLst>
              </p:cNvPr>
              <p:cNvSpPr txBox="1"/>
              <p:nvPr/>
            </p:nvSpPr>
            <p:spPr>
              <a:xfrm>
                <a:off x="722375" y="6361494"/>
                <a:ext cx="6984776" cy="369332"/>
              </a:xfrm>
              <a:prstGeom prst="rect">
                <a:avLst/>
              </a:prstGeom>
              <a:noFill/>
            </p:spPr>
            <p:txBody>
              <a:bodyPr wrap="square" rtlCol="0">
                <a:spAutoFit/>
              </a:bodyPr>
              <a:lstStyle/>
              <a:p>
                <a:r>
                  <a:rPr lang="en-US" dirty="0"/>
                  <a:t>(But here, air wedge, i.e.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2</m:t>
                        </m:r>
                      </m:sub>
                    </m:sSub>
                    <m:r>
                      <a:rPr lang="en-US" sz="1800"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𝜆</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𝜆</m:t>
                    </m:r>
                  </m:oMath>
                </a14:m>
                <a:r>
                  <a:rPr lang="en-US" dirty="0"/>
                  <a:t>)</a:t>
                </a:r>
              </a:p>
            </p:txBody>
          </p:sp>
        </mc:Choice>
        <mc:Fallback xmlns="">
          <p:sp>
            <p:nvSpPr>
              <p:cNvPr id="5" name="TextBox 4">
                <a:extLst>
                  <a:ext uri="{FF2B5EF4-FFF2-40B4-BE49-F238E27FC236}">
                    <a16:creationId xmlns:a16="http://schemas.microsoft.com/office/drawing/2014/main" id="{C8B04AA1-FDC1-8411-8D98-E508B6FF8E9C}"/>
                  </a:ext>
                </a:extLst>
              </p:cNvPr>
              <p:cNvSpPr txBox="1">
                <a:spLocks noRot="1" noChangeAspect="1" noMove="1" noResize="1" noEditPoints="1" noAdjustHandles="1" noChangeArrowheads="1" noChangeShapeType="1" noTextEdit="1"/>
              </p:cNvSpPr>
              <p:nvPr/>
            </p:nvSpPr>
            <p:spPr>
              <a:xfrm>
                <a:off x="722375" y="6361494"/>
                <a:ext cx="6984776" cy="369332"/>
              </a:xfrm>
              <a:prstGeom prst="rect">
                <a:avLst/>
              </a:prstGeom>
              <a:blipFill>
                <a:blip r:embed="rId4"/>
                <a:stretch>
                  <a:fillRect l="-698" t="-10000" b="-2666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8019A246-C628-5E8D-E2D1-9DCD0B184501}"/>
              </a:ext>
            </a:extLst>
          </p:cNvPr>
          <p:cNvSpPr txBox="1"/>
          <p:nvPr/>
        </p:nvSpPr>
        <p:spPr>
          <a:xfrm flipH="1">
            <a:off x="329505" y="2132856"/>
            <a:ext cx="2297014" cy="369332"/>
          </a:xfrm>
          <a:prstGeom prst="rect">
            <a:avLst/>
          </a:prstGeom>
          <a:noFill/>
        </p:spPr>
        <p:txBody>
          <a:bodyPr wrap="square" rtlCol="0">
            <a:spAutoFit/>
          </a:bodyPr>
          <a:lstStyle/>
          <a:p>
            <a:r>
              <a:rPr lang="en-US" dirty="0"/>
              <a:t>Normal incidence:</a:t>
            </a:r>
          </a:p>
        </p:txBody>
      </p:sp>
      <p:sp>
        <p:nvSpPr>
          <p:cNvPr id="41" name="TextBox 40">
            <a:extLst>
              <a:ext uri="{FF2B5EF4-FFF2-40B4-BE49-F238E27FC236}">
                <a16:creationId xmlns:a16="http://schemas.microsoft.com/office/drawing/2014/main" id="{9C7AF88C-107C-5A95-3BB3-4BFC6BB2E53C}"/>
              </a:ext>
            </a:extLst>
          </p:cNvPr>
          <p:cNvSpPr txBox="1"/>
          <p:nvPr/>
        </p:nvSpPr>
        <p:spPr>
          <a:xfrm flipH="1">
            <a:off x="492835" y="5971834"/>
            <a:ext cx="8380482" cy="369332"/>
          </a:xfrm>
          <a:prstGeom prst="rect">
            <a:avLst/>
          </a:prstGeom>
          <a:noFill/>
        </p:spPr>
        <p:txBody>
          <a:bodyPr wrap="square" rtlCol="0">
            <a:spAutoFit/>
          </a:bodyPr>
          <a:lstStyle/>
          <a:p>
            <a:r>
              <a:rPr lang="en-US" dirty="0"/>
              <a:t>The distance between two consecutive fringes is the half of wavelength in the thin film.</a:t>
            </a:r>
          </a:p>
        </p:txBody>
      </p:sp>
      <p:sp>
        <p:nvSpPr>
          <p:cNvPr id="42" name="TextBox 41">
            <a:extLst>
              <a:ext uri="{FF2B5EF4-FFF2-40B4-BE49-F238E27FC236}">
                <a16:creationId xmlns:a16="http://schemas.microsoft.com/office/drawing/2014/main" id="{3F22C815-464A-1E4D-5D53-3413B4364B1C}"/>
              </a:ext>
            </a:extLst>
          </p:cNvPr>
          <p:cNvSpPr txBox="1"/>
          <p:nvPr/>
        </p:nvSpPr>
        <p:spPr>
          <a:xfrm>
            <a:off x="473868" y="3919655"/>
            <a:ext cx="2585964" cy="369332"/>
          </a:xfrm>
          <a:prstGeom prst="rect">
            <a:avLst/>
          </a:prstGeom>
          <a:noFill/>
        </p:spPr>
        <p:txBody>
          <a:bodyPr wrap="none" rtlCol="0">
            <a:spAutoFit/>
          </a:bodyPr>
          <a:lstStyle/>
          <a:p>
            <a:r>
              <a:rPr lang="en-US" dirty="0"/>
              <a:t>Constructive interferences:</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B2E788F-CE8F-0A82-842B-5C2F93005D1B}"/>
                  </a:ext>
                </a:extLst>
              </p:cNvPr>
              <p:cNvSpPr txBox="1"/>
              <p:nvPr/>
            </p:nvSpPr>
            <p:spPr>
              <a:xfrm>
                <a:off x="5339704" y="3991194"/>
                <a:ext cx="990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43" name="TextBox 42">
                <a:extLst>
                  <a:ext uri="{FF2B5EF4-FFF2-40B4-BE49-F238E27FC236}">
                    <a16:creationId xmlns:a16="http://schemas.microsoft.com/office/drawing/2014/main" id="{3B2E788F-CE8F-0A82-842B-5C2F93005D1B}"/>
                  </a:ext>
                </a:extLst>
              </p:cNvPr>
              <p:cNvSpPr txBox="1">
                <a:spLocks noRot="1" noChangeAspect="1" noMove="1" noResize="1" noEditPoints="1" noAdjustHandles="1" noChangeArrowheads="1" noChangeShapeType="1" noTextEdit="1"/>
              </p:cNvSpPr>
              <p:nvPr/>
            </p:nvSpPr>
            <p:spPr>
              <a:xfrm>
                <a:off x="5339704" y="3991194"/>
                <a:ext cx="990399" cy="276999"/>
              </a:xfrm>
              <a:prstGeom prst="rect">
                <a:avLst/>
              </a:prstGeom>
              <a:blipFill>
                <a:blip r:embed="rId5"/>
                <a:stretch>
                  <a:fillRect l="-5556" r="-185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271C63-9C04-4104-0734-1ED6E5FCDCBB}"/>
                  </a:ext>
                </a:extLst>
              </p:cNvPr>
              <p:cNvSpPr txBox="1"/>
              <p:nvPr/>
            </p:nvSpPr>
            <p:spPr>
              <a:xfrm>
                <a:off x="3101444" y="3988552"/>
                <a:ext cx="16723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=0,2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B0271C63-9C04-4104-0734-1ED6E5FCDCBB}"/>
                  </a:ext>
                </a:extLst>
              </p:cNvPr>
              <p:cNvSpPr txBox="1">
                <a:spLocks noRot="1" noChangeAspect="1" noMove="1" noResize="1" noEditPoints="1" noAdjustHandles="1" noChangeArrowheads="1" noChangeShapeType="1" noTextEdit="1"/>
              </p:cNvSpPr>
              <p:nvPr/>
            </p:nvSpPr>
            <p:spPr>
              <a:xfrm>
                <a:off x="3101444" y="3988552"/>
                <a:ext cx="1672317" cy="276999"/>
              </a:xfrm>
              <a:prstGeom prst="rect">
                <a:avLst/>
              </a:prstGeom>
              <a:blipFill>
                <a:blip r:embed="rId6"/>
                <a:stretch>
                  <a:fillRect l="-4380" b="-34783"/>
                </a:stretch>
              </a:blipFill>
            </p:spPr>
            <p:txBody>
              <a:bodyPr/>
              <a:lstStyle/>
              <a:p>
                <a:r>
                  <a:rPr lang="en-US">
                    <a:noFill/>
                  </a:rPr>
                  <a:t> </a:t>
                </a:r>
              </a:p>
            </p:txBody>
          </p:sp>
        </mc:Fallback>
      </mc:AlternateContent>
      <p:sp>
        <p:nvSpPr>
          <p:cNvPr id="45" name="Arrow: Right 52">
            <a:extLst>
              <a:ext uri="{FF2B5EF4-FFF2-40B4-BE49-F238E27FC236}">
                <a16:creationId xmlns:a16="http://schemas.microsoft.com/office/drawing/2014/main" id="{154E472C-464B-D4AC-9E51-6674C232C78F}"/>
              </a:ext>
            </a:extLst>
          </p:cNvPr>
          <p:cNvSpPr/>
          <p:nvPr/>
        </p:nvSpPr>
        <p:spPr bwMode="auto">
          <a:xfrm>
            <a:off x="4913488" y="4053152"/>
            <a:ext cx="288032" cy="23199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1E94760-AB0E-0EFB-FE07-9FDEEEABAF9D}"/>
                  </a:ext>
                </a:extLst>
              </p:cNvPr>
              <p:cNvSpPr txBox="1"/>
              <p:nvPr/>
            </p:nvSpPr>
            <p:spPr>
              <a:xfrm>
                <a:off x="6896047" y="3986499"/>
                <a:ext cx="14341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=1,2,3…</m:t>
                      </m:r>
                    </m:oMath>
                  </m:oMathPara>
                </a14:m>
                <a:endParaRPr lang="en-US" dirty="0"/>
              </a:p>
            </p:txBody>
          </p:sp>
        </mc:Choice>
        <mc:Fallback xmlns="">
          <p:sp>
            <p:nvSpPr>
              <p:cNvPr id="46" name="TextBox 45">
                <a:extLst>
                  <a:ext uri="{FF2B5EF4-FFF2-40B4-BE49-F238E27FC236}">
                    <a16:creationId xmlns:a16="http://schemas.microsoft.com/office/drawing/2014/main" id="{91E94760-AB0E-0EFB-FE07-9FDEEEABAF9D}"/>
                  </a:ext>
                </a:extLst>
              </p:cNvPr>
              <p:cNvSpPr txBox="1">
                <a:spLocks noRot="1" noChangeAspect="1" noMove="1" noResize="1" noEditPoints="1" noAdjustHandles="1" noChangeArrowheads="1" noChangeShapeType="1" noTextEdit="1"/>
              </p:cNvSpPr>
              <p:nvPr/>
            </p:nvSpPr>
            <p:spPr>
              <a:xfrm>
                <a:off x="6896047" y="3986499"/>
                <a:ext cx="143417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BA96A6F-6A4C-3AC8-A770-0624EC117B2C}"/>
                  </a:ext>
                </a:extLst>
              </p:cNvPr>
              <p:cNvSpPr txBox="1"/>
              <p:nvPr/>
            </p:nvSpPr>
            <p:spPr>
              <a:xfrm>
                <a:off x="793500" y="3220405"/>
                <a:ext cx="1149609"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den>
                      </m:f>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8BA96A6F-6A4C-3AC8-A770-0624EC117B2C}"/>
                  </a:ext>
                </a:extLst>
              </p:cNvPr>
              <p:cNvSpPr txBox="1">
                <a:spLocks noRot="1" noChangeAspect="1" noMove="1" noResize="1" noEditPoints="1" noAdjustHandles="1" noChangeArrowheads="1" noChangeShapeType="1" noTextEdit="1"/>
              </p:cNvSpPr>
              <p:nvPr/>
            </p:nvSpPr>
            <p:spPr>
              <a:xfrm>
                <a:off x="793500" y="3220405"/>
                <a:ext cx="1149609" cy="5674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7B1D15B-6D9E-B251-42EA-C1293975E832}"/>
                  </a:ext>
                </a:extLst>
              </p:cNvPr>
              <p:cNvSpPr txBox="1"/>
              <p:nvPr/>
            </p:nvSpPr>
            <p:spPr>
              <a:xfrm>
                <a:off x="3572327" y="4343982"/>
                <a:ext cx="4572000" cy="616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49" name="TextBox 48">
                <a:extLst>
                  <a:ext uri="{FF2B5EF4-FFF2-40B4-BE49-F238E27FC236}">
                    <a16:creationId xmlns:a16="http://schemas.microsoft.com/office/drawing/2014/main" id="{77B1D15B-6D9E-B251-42EA-C1293975E832}"/>
                  </a:ext>
                </a:extLst>
              </p:cNvPr>
              <p:cNvSpPr txBox="1">
                <a:spLocks noRot="1" noChangeAspect="1" noMove="1" noResize="1" noEditPoints="1" noAdjustHandles="1" noChangeArrowheads="1" noChangeShapeType="1" noTextEdit="1"/>
              </p:cNvSpPr>
              <p:nvPr/>
            </p:nvSpPr>
            <p:spPr>
              <a:xfrm>
                <a:off x="3572327" y="4343982"/>
                <a:ext cx="4572000" cy="616515"/>
              </a:xfrm>
              <a:prstGeom prst="rect">
                <a:avLst/>
              </a:prstGeom>
              <a:blipFill>
                <a:blip r:embed="rId9"/>
                <a:stretch>
                  <a:fillRect/>
                </a:stretch>
              </a:blipFill>
            </p:spPr>
            <p:txBody>
              <a:bodyPr/>
              <a:lstStyle/>
              <a:p>
                <a:r>
                  <a:rPr lang="en-US">
                    <a:noFill/>
                  </a:rPr>
                  <a:t> </a:t>
                </a:r>
              </a:p>
            </p:txBody>
          </p:sp>
        </mc:Fallback>
      </mc:AlternateContent>
      <p:sp>
        <p:nvSpPr>
          <p:cNvPr id="50" name="Arrow: Right 52">
            <a:extLst>
              <a:ext uri="{FF2B5EF4-FFF2-40B4-BE49-F238E27FC236}">
                <a16:creationId xmlns:a16="http://schemas.microsoft.com/office/drawing/2014/main" id="{0BD81781-EAAF-2AF6-0B9D-8209D26ADBCA}"/>
              </a:ext>
            </a:extLst>
          </p:cNvPr>
          <p:cNvSpPr/>
          <p:nvPr/>
        </p:nvSpPr>
        <p:spPr bwMode="auto">
          <a:xfrm>
            <a:off x="6896047" y="4561288"/>
            <a:ext cx="288032" cy="23199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6A9D91C-84CA-58CD-AA4C-6ECBD1EB6CA8}"/>
                  </a:ext>
                </a:extLst>
              </p:cNvPr>
              <p:cNvSpPr txBox="1"/>
              <p:nvPr/>
            </p:nvSpPr>
            <p:spPr>
              <a:xfrm>
                <a:off x="7124689" y="4431620"/>
                <a:ext cx="2039276"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2</m:t>
                              </m:r>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d>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oMath>
                  </m:oMathPara>
                </a14:m>
                <a:endParaRPr lang="en-US" dirty="0"/>
              </a:p>
            </p:txBody>
          </p:sp>
        </mc:Choice>
        <mc:Fallback xmlns="">
          <p:sp>
            <p:nvSpPr>
              <p:cNvPr id="51" name="TextBox 50">
                <a:extLst>
                  <a:ext uri="{FF2B5EF4-FFF2-40B4-BE49-F238E27FC236}">
                    <a16:creationId xmlns:a16="http://schemas.microsoft.com/office/drawing/2014/main" id="{96A9D91C-84CA-58CD-AA4C-6ECBD1EB6CA8}"/>
                  </a:ext>
                </a:extLst>
              </p:cNvPr>
              <p:cNvSpPr txBox="1">
                <a:spLocks noRot="1" noChangeAspect="1" noMove="1" noResize="1" noEditPoints="1" noAdjustHandles="1" noChangeArrowheads="1" noChangeShapeType="1" noTextEdit="1"/>
              </p:cNvSpPr>
              <p:nvPr/>
            </p:nvSpPr>
            <p:spPr>
              <a:xfrm>
                <a:off x="7124689" y="4431620"/>
                <a:ext cx="2039276" cy="6223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3F9E16D-E349-9789-AC8B-B717BBDFA323}"/>
                  </a:ext>
                </a:extLst>
              </p:cNvPr>
              <p:cNvSpPr txBox="1"/>
              <p:nvPr/>
            </p:nvSpPr>
            <p:spPr>
              <a:xfrm>
                <a:off x="5217304" y="2627480"/>
                <a:ext cx="3602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𝑑</m:t>
                          </m:r>
                        </m:e>
                        <m:sub>
                          <m:r>
                            <a:rPr lang="en-US" b="0" i="1" smtClean="0">
                              <a:solidFill>
                                <a:srgbClr val="FFFF00"/>
                              </a:solidFill>
                              <a:latin typeface="Cambria Math" panose="02040503050406030204" pitchFamily="18" charset="0"/>
                            </a:rPr>
                            <m:t>𝑚</m:t>
                          </m:r>
                        </m:sub>
                      </m:sSub>
                    </m:oMath>
                  </m:oMathPara>
                </a14:m>
                <a:endParaRPr lang="en-US" dirty="0"/>
              </a:p>
            </p:txBody>
          </p:sp>
        </mc:Choice>
        <mc:Fallback xmlns="">
          <p:sp>
            <p:nvSpPr>
              <p:cNvPr id="52" name="TextBox 51">
                <a:extLst>
                  <a:ext uri="{FF2B5EF4-FFF2-40B4-BE49-F238E27FC236}">
                    <a16:creationId xmlns:a16="http://schemas.microsoft.com/office/drawing/2014/main" id="{E3F9E16D-E349-9789-AC8B-B717BBDFA323}"/>
                  </a:ext>
                </a:extLst>
              </p:cNvPr>
              <p:cNvSpPr txBox="1">
                <a:spLocks noRot="1" noChangeAspect="1" noMove="1" noResize="1" noEditPoints="1" noAdjustHandles="1" noChangeArrowheads="1" noChangeShapeType="1" noTextEdit="1"/>
              </p:cNvSpPr>
              <p:nvPr/>
            </p:nvSpPr>
            <p:spPr>
              <a:xfrm>
                <a:off x="5217304" y="2627480"/>
                <a:ext cx="360291" cy="276999"/>
              </a:xfrm>
              <a:prstGeom prst="rect">
                <a:avLst/>
              </a:prstGeom>
              <a:blipFill>
                <a:blip r:embed="rId11"/>
                <a:stretch>
                  <a:fillRect l="-15254" r="-1695" b="-15556"/>
                </a:stretch>
              </a:blipFill>
            </p:spPr>
            <p:txBody>
              <a:bodyPr/>
              <a:lstStyle/>
              <a:p>
                <a:r>
                  <a:rPr lang="en-US">
                    <a:noFill/>
                  </a:rPr>
                  <a:t> </a:t>
                </a:r>
              </a:p>
            </p:txBody>
          </p:sp>
        </mc:Fallback>
      </mc:AlternateContent>
    </p:spTree>
    <p:extLst>
      <p:ext uri="{BB962C8B-B14F-4D97-AF65-F5344CB8AC3E}">
        <p14:creationId xmlns:p14="http://schemas.microsoft.com/office/powerpoint/2010/main" val="239631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6" grpId="0"/>
      <p:bldP spid="5" grpId="0"/>
      <p:bldP spid="41" grpId="0"/>
      <p:bldP spid="43" grpId="0"/>
      <p:bldP spid="46" grpId="0"/>
      <p:bldP spid="49" grpId="0"/>
      <p:bldP spid="50" grpId="0" animBg="1"/>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A4B8F-A131-7321-7405-9CA77C71A987}"/>
              </a:ext>
            </a:extLst>
          </p:cNvPr>
          <p:cNvSpPr>
            <a:spLocks noGrp="1"/>
          </p:cNvSpPr>
          <p:nvPr>
            <p:ph type="title"/>
          </p:nvPr>
        </p:nvSpPr>
        <p:spPr>
          <a:xfrm>
            <a:off x="914400" y="126493"/>
            <a:ext cx="8229600" cy="1143000"/>
          </a:xfrm>
        </p:spPr>
        <p:txBody>
          <a:bodyPr/>
          <a:lstStyle/>
          <a:p>
            <a:r>
              <a:rPr lang="en-US" sz="2800" dirty="0"/>
              <a:t>An easy way to remember if there is halfwave loss or not</a:t>
            </a:r>
          </a:p>
        </p:txBody>
      </p:sp>
      <p:sp>
        <p:nvSpPr>
          <p:cNvPr id="4" name="Slide Number Placeholder 3">
            <a:extLst>
              <a:ext uri="{FF2B5EF4-FFF2-40B4-BE49-F238E27FC236}">
                <a16:creationId xmlns:a16="http://schemas.microsoft.com/office/drawing/2014/main" id="{25060196-E22F-98D1-FA11-179DFF85D45E}"/>
              </a:ext>
            </a:extLst>
          </p:cNvPr>
          <p:cNvSpPr>
            <a:spLocks noGrp="1"/>
          </p:cNvSpPr>
          <p:nvPr>
            <p:ph type="sldNum" sz="quarter" idx="10"/>
          </p:nvPr>
        </p:nvSpPr>
        <p:spPr/>
        <p:txBody>
          <a:bodyPr/>
          <a:lstStyle/>
          <a:p>
            <a:fld id="{41A7B2A6-4997-4D6A-A223-B65D77C6B4A9}" type="slidenum">
              <a:rPr lang="en-US" altLang="zh-CN" smtClean="0"/>
              <a:pPr/>
              <a:t>2</a:t>
            </a:fld>
            <a:endParaRPr lang="en-US" altLang="zh-CN"/>
          </a:p>
        </p:txBody>
      </p:sp>
      <p:cxnSp>
        <p:nvCxnSpPr>
          <p:cNvPr id="5" name="Straight Connector 4">
            <a:extLst>
              <a:ext uri="{FF2B5EF4-FFF2-40B4-BE49-F238E27FC236}">
                <a16:creationId xmlns:a16="http://schemas.microsoft.com/office/drawing/2014/main" id="{EE90C85A-E167-AADB-F27F-E7B7E8C86C92}"/>
              </a:ext>
            </a:extLst>
          </p:cNvPr>
          <p:cNvCxnSpPr/>
          <p:nvPr/>
        </p:nvCxnSpPr>
        <p:spPr bwMode="auto">
          <a:xfrm>
            <a:off x="5706411" y="1930480"/>
            <a:ext cx="0" cy="9193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1B011A-F939-FE34-04F8-058346A06190}"/>
                  </a:ext>
                </a:extLst>
              </p:cNvPr>
              <p:cNvSpPr txBox="1"/>
              <p:nvPr/>
            </p:nvSpPr>
            <p:spPr>
              <a:xfrm>
                <a:off x="5292681" y="1860941"/>
                <a:ext cx="292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571B011A-F939-FE34-04F8-058346A06190}"/>
                  </a:ext>
                </a:extLst>
              </p:cNvPr>
              <p:cNvSpPr txBox="1">
                <a:spLocks noRot="1" noChangeAspect="1" noMove="1" noResize="1" noEditPoints="1" noAdjustHandles="1" noChangeArrowheads="1" noChangeShapeType="1" noTextEdit="1"/>
              </p:cNvSpPr>
              <p:nvPr/>
            </p:nvSpPr>
            <p:spPr>
              <a:xfrm>
                <a:off x="5292681" y="1860941"/>
                <a:ext cx="292772" cy="276999"/>
              </a:xfrm>
              <a:prstGeom prst="rect">
                <a:avLst/>
              </a:prstGeom>
              <a:blipFill>
                <a:blip r:embed="rId2"/>
                <a:stretch>
                  <a:fillRect l="-10417"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E7435F-C091-69DF-F455-476316A73063}"/>
                  </a:ext>
                </a:extLst>
              </p:cNvPr>
              <p:cNvSpPr txBox="1"/>
              <p:nvPr/>
            </p:nvSpPr>
            <p:spPr>
              <a:xfrm>
                <a:off x="5809906" y="1860941"/>
                <a:ext cx="2980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E9E7435F-C091-69DF-F455-476316A73063}"/>
                  </a:ext>
                </a:extLst>
              </p:cNvPr>
              <p:cNvSpPr txBox="1">
                <a:spLocks noRot="1" noChangeAspect="1" noMove="1" noResize="1" noEditPoints="1" noAdjustHandles="1" noChangeArrowheads="1" noChangeShapeType="1" noTextEdit="1"/>
              </p:cNvSpPr>
              <p:nvPr/>
            </p:nvSpPr>
            <p:spPr>
              <a:xfrm>
                <a:off x="5809906" y="1860941"/>
                <a:ext cx="298095" cy="276999"/>
              </a:xfrm>
              <a:prstGeom prst="rect">
                <a:avLst/>
              </a:prstGeom>
              <a:blipFill>
                <a:blip r:embed="rId3"/>
                <a:stretch>
                  <a:fillRect l="-10204" r="-8163" b="-1739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62D9F2D-E1DB-443C-3629-FD9EDB5AE1E2}"/>
              </a:ext>
            </a:extLst>
          </p:cNvPr>
          <p:cNvCxnSpPr/>
          <p:nvPr/>
        </p:nvCxnSpPr>
        <p:spPr bwMode="auto">
          <a:xfrm>
            <a:off x="4914323" y="2390173"/>
            <a:ext cx="671130"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5B3FC8F1-486A-2E6A-C825-8450DBBCE908}"/>
              </a:ext>
            </a:extLst>
          </p:cNvPr>
          <p:cNvCxnSpPr/>
          <p:nvPr/>
        </p:nvCxnSpPr>
        <p:spPr bwMode="auto">
          <a:xfrm>
            <a:off x="5922435" y="2434536"/>
            <a:ext cx="655166"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6927A8D2-AB2D-835D-3CD9-A859E8C4B44E}"/>
              </a:ext>
            </a:extLst>
          </p:cNvPr>
          <p:cNvCxnSpPr/>
          <p:nvPr/>
        </p:nvCxnSpPr>
        <p:spPr bwMode="auto">
          <a:xfrm flipH="1">
            <a:off x="4986331" y="2611741"/>
            <a:ext cx="599122"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AE20E2FB-07C3-BB08-6484-CE4539CC0E26}"/>
              </a:ext>
            </a:extLst>
          </p:cNvPr>
          <p:cNvSpPr txBox="1"/>
          <p:nvPr/>
        </p:nvSpPr>
        <p:spPr>
          <a:xfrm>
            <a:off x="4345371" y="2051574"/>
            <a:ext cx="1014380" cy="276999"/>
          </a:xfrm>
          <a:prstGeom prst="rect">
            <a:avLst/>
          </a:prstGeom>
          <a:noFill/>
        </p:spPr>
        <p:txBody>
          <a:bodyPr wrap="none" rtlCol="0">
            <a:spAutoFit/>
          </a:bodyPr>
          <a:lstStyle/>
          <a:p>
            <a:r>
              <a:rPr lang="en-US" sz="1200" dirty="0"/>
              <a:t>Incident wave</a:t>
            </a:r>
          </a:p>
        </p:txBody>
      </p:sp>
      <p:sp>
        <p:nvSpPr>
          <p:cNvPr id="12" name="TextBox 11">
            <a:extLst>
              <a:ext uri="{FF2B5EF4-FFF2-40B4-BE49-F238E27FC236}">
                <a16:creationId xmlns:a16="http://schemas.microsoft.com/office/drawing/2014/main" id="{8264226F-4FE8-2205-EE2A-156578A311FF}"/>
              </a:ext>
            </a:extLst>
          </p:cNvPr>
          <p:cNvSpPr txBox="1"/>
          <p:nvPr/>
        </p:nvSpPr>
        <p:spPr>
          <a:xfrm>
            <a:off x="4393228" y="2642407"/>
            <a:ext cx="1076000" cy="276999"/>
          </a:xfrm>
          <a:prstGeom prst="rect">
            <a:avLst/>
          </a:prstGeom>
          <a:noFill/>
        </p:spPr>
        <p:txBody>
          <a:bodyPr wrap="none" rtlCol="0">
            <a:spAutoFit/>
          </a:bodyPr>
          <a:lstStyle/>
          <a:p>
            <a:r>
              <a:rPr lang="en-US" sz="1200" dirty="0"/>
              <a:t>Reflected wave</a:t>
            </a:r>
          </a:p>
        </p:txBody>
      </p:sp>
      <p:sp>
        <p:nvSpPr>
          <p:cNvPr id="13" name="TextBox 12">
            <a:extLst>
              <a:ext uri="{FF2B5EF4-FFF2-40B4-BE49-F238E27FC236}">
                <a16:creationId xmlns:a16="http://schemas.microsoft.com/office/drawing/2014/main" id="{C87C60A7-E8FE-8352-7299-7C392DBED8BC}"/>
              </a:ext>
            </a:extLst>
          </p:cNvPr>
          <p:cNvSpPr txBox="1"/>
          <p:nvPr/>
        </p:nvSpPr>
        <p:spPr>
          <a:xfrm>
            <a:off x="5867835" y="2523912"/>
            <a:ext cx="1237518" cy="276999"/>
          </a:xfrm>
          <a:prstGeom prst="rect">
            <a:avLst/>
          </a:prstGeom>
          <a:noFill/>
        </p:spPr>
        <p:txBody>
          <a:bodyPr wrap="none" rtlCol="0">
            <a:spAutoFit/>
          </a:bodyPr>
          <a:lstStyle/>
          <a:p>
            <a:r>
              <a:rPr lang="en-US" sz="1200" dirty="0"/>
              <a:t>Transmitted wave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14AEB0F-2C39-0AA9-AFA0-55F4B9F6B61F}"/>
                  </a:ext>
                </a:extLst>
              </p:cNvPr>
              <p:cNvSpPr txBox="1"/>
              <p:nvPr/>
            </p:nvSpPr>
            <p:spPr>
              <a:xfrm>
                <a:off x="395536" y="2060848"/>
                <a:ext cx="3612592" cy="369332"/>
              </a:xfrm>
              <a:prstGeom prst="rect">
                <a:avLst/>
              </a:prstGeom>
              <a:noFill/>
            </p:spPr>
            <p:txBody>
              <a:bodyPr wrap="none" rtlCol="0">
                <a:spAutoFit/>
              </a:bodyPr>
              <a:lstStyle/>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oMath>
                </a14:m>
                <a:r>
                  <a:rPr lang="en-US" dirty="0"/>
                  <a:t> there is no half-wave loss. </a:t>
                </a:r>
              </a:p>
            </p:txBody>
          </p:sp>
        </mc:Choice>
        <mc:Fallback xmlns="">
          <p:sp>
            <p:nvSpPr>
              <p:cNvPr id="14" name="TextBox 13">
                <a:extLst>
                  <a:ext uri="{FF2B5EF4-FFF2-40B4-BE49-F238E27FC236}">
                    <a16:creationId xmlns:a16="http://schemas.microsoft.com/office/drawing/2014/main" id="{E14AEB0F-2C39-0AA9-AFA0-55F4B9F6B61F}"/>
                  </a:ext>
                </a:extLst>
              </p:cNvPr>
              <p:cNvSpPr txBox="1">
                <a:spLocks noRot="1" noChangeAspect="1" noMove="1" noResize="1" noEditPoints="1" noAdjustHandles="1" noChangeArrowheads="1" noChangeShapeType="1" noTextEdit="1"/>
              </p:cNvSpPr>
              <p:nvPr/>
            </p:nvSpPr>
            <p:spPr>
              <a:xfrm>
                <a:off x="395536" y="2060848"/>
                <a:ext cx="3612592" cy="369332"/>
              </a:xfrm>
              <a:prstGeom prst="rect">
                <a:avLst/>
              </a:prstGeom>
              <a:blipFill>
                <a:blip r:embed="rId4"/>
                <a:stretch>
                  <a:fillRect l="-1518" t="-8197" r="-28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EC94B9-B515-D480-6C85-9252C168BD5C}"/>
                  </a:ext>
                </a:extLst>
              </p:cNvPr>
              <p:cNvSpPr txBox="1"/>
              <p:nvPr/>
            </p:nvSpPr>
            <p:spPr>
              <a:xfrm>
                <a:off x="379106" y="3233240"/>
                <a:ext cx="8284576" cy="497829"/>
              </a:xfrm>
              <a:prstGeom prst="rect">
                <a:avLst/>
              </a:prstGeom>
              <a:noFill/>
            </p:spPr>
            <p:txBody>
              <a:bodyPr wrap="none" rtlCol="0">
                <a:spAutoFit/>
              </a:bodyPr>
              <a:lstStyle/>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a14:m>
                <a:r>
                  <a:rPr lang="en-US" dirty="0"/>
                  <a:t> there is half-wave loss, </a:t>
                </a:r>
                <a:r>
                  <a:rPr lang="en-US" dirty="0" err="1"/>
                  <a:t>i,e</a:t>
                </a:r>
                <a:r>
                  <a:rPr lang="en-US" dirty="0"/>
                  <a:t>, an extra-optical path of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den>
                    </m:f>
                  </m:oMath>
                </a14:m>
                <a:r>
                  <a:rPr lang="en-US" dirty="0"/>
                  <a:t> for the reflected wave </a:t>
                </a:r>
              </a:p>
            </p:txBody>
          </p:sp>
        </mc:Choice>
        <mc:Fallback xmlns="">
          <p:sp>
            <p:nvSpPr>
              <p:cNvPr id="15" name="TextBox 14">
                <a:extLst>
                  <a:ext uri="{FF2B5EF4-FFF2-40B4-BE49-F238E27FC236}">
                    <a16:creationId xmlns:a16="http://schemas.microsoft.com/office/drawing/2014/main" id="{0FEC94B9-B515-D480-6C85-9252C168BD5C}"/>
                  </a:ext>
                </a:extLst>
              </p:cNvPr>
              <p:cNvSpPr txBox="1">
                <a:spLocks noRot="1" noChangeAspect="1" noMove="1" noResize="1" noEditPoints="1" noAdjustHandles="1" noChangeArrowheads="1" noChangeShapeType="1" noTextEdit="1"/>
              </p:cNvSpPr>
              <p:nvPr/>
            </p:nvSpPr>
            <p:spPr>
              <a:xfrm>
                <a:off x="379106" y="3233240"/>
                <a:ext cx="8284576" cy="497829"/>
              </a:xfrm>
              <a:prstGeom prst="rect">
                <a:avLst/>
              </a:prstGeom>
              <a:blipFill>
                <a:blip r:embed="rId5"/>
                <a:stretch>
                  <a:fillRect l="-589"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8D07E69-4168-F0E8-6D65-30CCB3C61561}"/>
                  </a:ext>
                </a:extLst>
              </p:cNvPr>
              <p:cNvSpPr txBox="1"/>
              <p:nvPr/>
            </p:nvSpPr>
            <p:spPr>
              <a:xfrm>
                <a:off x="395536" y="4005840"/>
                <a:ext cx="8229600" cy="923330"/>
              </a:xfrm>
              <a:prstGeom prst="rect">
                <a:avLst/>
              </a:prstGeom>
              <a:noFill/>
            </p:spPr>
            <p:txBody>
              <a:bodyPr wrap="square" rtlCol="0">
                <a:spAutoFit/>
              </a:bodyPr>
              <a:lstStyle/>
              <a:p>
                <a:r>
                  <a:rPr lang="en-US" dirty="0"/>
                  <a:t>You just need to remember that that for air,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and for other medium such as glass, water, silver (mirrors),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oMath>
                </a14:m>
                <a:r>
                  <a:rPr lang="en-US" dirty="0"/>
                  <a:t>. If a wave propagating through air is reflected at interface with another medium, there is half-wave loss. </a:t>
                </a:r>
              </a:p>
            </p:txBody>
          </p:sp>
        </mc:Choice>
        <mc:Fallback xmlns="">
          <p:sp>
            <p:nvSpPr>
              <p:cNvPr id="16" name="TextBox 15">
                <a:extLst>
                  <a:ext uri="{FF2B5EF4-FFF2-40B4-BE49-F238E27FC236}">
                    <a16:creationId xmlns:a16="http://schemas.microsoft.com/office/drawing/2014/main" id="{28D07E69-4168-F0E8-6D65-30CCB3C61561}"/>
                  </a:ext>
                </a:extLst>
              </p:cNvPr>
              <p:cNvSpPr txBox="1">
                <a:spLocks noRot="1" noChangeAspect="1" noMove="1" noResize="1" noEditPoints="1" noAdjustHandles="1" noChangeArrowheads="1" noChangeShapeType="1" noTextEdit="1"/>
              </p:cNvSpPr>
              <p:nvPr/>
            </p:nvSpPr>
            <p:spPr>
              <a:xfrm>
                <a:off x="395536" y="4005840"/>
                <a:ext cx="8229600" cy="923330"/>
              </a:xfrm>
              <a:prstGeom prst="rect">
                <a:avLst/>
              </a:prstGeom>
              <a:blipFill>
                <a:blip r:embed="rId6"/>
                <a:stretch>
                  <a:fillRect l="-667" t="-3289" r="-519" b="-9211"/>
                </a:stretch>
              </a:blipFill>
            </p:spPr>
            <p:txBody>
              <a:bodyPr/>
              <a:lstStyle/>
              <a:p>
                <a:r>
                  <a:rPr lang="en-US">
                    <a:noFill/>
                  </a:rPr>
                  <a:t> </a:t>
                </a:r>
              </a:p>
            </p:txBody>
          </p:sp>
        </mc:Fallback>
      </mc:AlternateContent>
    </p:spTree>
    <p:extLst>
      <p:ext uri="{BB962C8B-B14F-4D97-AF65-F5344CB8AC3E}">
        <p14:creationId xmlns:p14="http://schemas.microsoft.com/office/powerpoint/2010/main" val="358835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20</a:t>
            </a:fld>
            <a:endParaRPr lang="en-US" altLang="zh-CN"/>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99433BC-B219-45D5-89F5-0DC624953A52}"/>
                  </a:ext>
                </a:extLst>
              </p:cNvPr>
              <p:cNvSpPr txBox="1"/>
              <p:nvPr/>
            </p:nvSpPr>
            <p:spPr>
              <a:xfrm>
                <a:off x="523944" y="4763405"/>
                <a:ext cx="3687933" cy="7618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𝑚</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r>
                            <a:rPr lang="en-US" sz="2400" b="0" i="1" smtClean="0">
                              <a:latin typeface="Cambria Math" panose="02040503050406030204" pitchFamily="18" charset="0"/>
                              <a:ea typeface="Cambria Math" panose="02040503050406030204" pitchFamily="18" charset="0"/>
                            </a:rPr>
                            <m:t>𝜃</m:t>
                          </m:r>
                        </m:e>
                      </m:fun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rPr>
                                <m:t>0</m:t>
                              </m:r>
                            </m:sub>
                          </m:sSub>
                        </m:num>
                        <m:den>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m:t>
                              </m:r>
                            </m:sub>
                          </m:sSub>
                        </m:den>
                      </m:f>
                    </m:oMath>
                  </m:oMathPara>
                </a14:m>
                <a:endParaRPr lang="en-US" sz="2400" dirty="0"/>
              </a:p>
            </p:txBody>
          </p:sp>
        </mc:Choice>
        <mc:Fallback xmlns="">
          <p:sp>
            <p:nvSpPr>
              <p:cNvPr id="36" name="TextBox 35">
                <a:extLst>
                  <a:ext uri="{FF2B5EF4-FFF2-40B4-BE49-F238E27FC236}">
                    <a16:creationId xmlns:a16="http://schemas.microsoft.com/office/drawing/2014/main" id="{D99433BC-B219-45D5-89F5-0DC624953A52}"/>
                  </a:ext>
                </a:extLst>
              </p:cNvPr>
              <p:cNvSpPr txBox="1">
                <a:spLocks noRot="1" noChangeAspect="1" noMove="1" noResize="1" noEditPoints="1" noAdjustHandles="1" noChangeArrowheads="1" noChangeShapeType="1" noTextEdit="1"/>
              </p:cNvSpPr>
              <p:nvPr/>
            </p:nvSpPr>
            <p:spPr>
              <a:xfrm>
                <a:off x="523944" y="4763405"/>
                <a:ext cx="3687933" cy="761812"/>
              </a:xfrm>
              <a:prstGeom prst="rect">
                <a:avLst/>
              </a:prstGeom>
              <a:blipFill>
                <a:blip r:embed="rId2"/>
                <a:stretch>
                  <a:fillRect/>
                </a:stretch>
              </a:blipFill>
            </p:spPr>
            <p:txBody>
              <a:bodyPr/>
              <a:lstStyle/>
              <a:p>
                <a:r>
                  <a:rPr lang="en-US">
                    <a:noFill/>
                  </a:rPr>
                  <a:t> </a:t>
                </a:r>
              </a:p>
            </p:txBody>
          </p:sp>
        </mc:Fallback>
      </mc:AlternateContent>
      <p:sp>
        <p:nvSpPr>
          <p:cNvPr id="39" name="Arrow: Right 4">
            <a:extLst>
              <a:ext uri="{FF2B5EF4-FFF2-40B4-BE49-F238E27FC236}">
                <a16:creationId xmlns:a16="http://schemas.microsoft.com/office/drawing/2014/main" id="{E48D3A9F-B9D5-49ED-B58B-8CCA4C5111B7}"/>
              </a:ext>
            </a:extLst>
          </p:cNvPr>
          <p:cNvSpPr/>
          <p:nvPr/>
        </p:nvSpPr>
        <p:spPr bwMode="auto">
          <a:xfrm>
            <a:off x="4322067" y="4974829"/>
            <a:ext cx="485726" cy="3876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441588-9C15-4A46-B25A-35D22F9A2875}"/>
                  </a:ext>
                </a:extLst>
              </p:cNvPr>
              <p:cNvSpPr txBox="1"/>
              <p:nvPr/>
            </p:nvSpPr>
            <p:spPr>
              <a:xfrm>
                <a:off x="4898366" y="4781097"/>
                <a:ext cx="1548180" cy="917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ea typeface="Cambria Math" panose="02040503050406030204" pitchFamily="18" charset="0"/>
                                </a:rPr>
                                <m:t>0</m:t>
                              </m:r>
                            </m:sub>
                          </m:sSub>
                        </m:num>
                        <m:den>
                          <m:r>
                            <a:rPr lang="en-US" sz="2800" b="0" i="1" smtClean="0">
                              <a:latin typeface="Cambria Math" panose="02040503050406030204" pitchFamily="18" charset="0"/>
                              <a:ea typeface="Cambria Math" panose="02040503050406030204" pitchFamily="18" charset="0"/>
                            </a:rPr>
                            <m:t>2</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𝑛</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𝜃</m:t>
                          </m:r>
                        </m:den>
                      </m:f>
                    </m:oMath>
                  </m:oMathPara>
                </a14:m>
                <a:endParaRPr lang="en-US" sz="2800" dirty="0"/>
              </a:p>
            </p:txBody>
          </p:sp>
        </mc:Choice>
        <mc:Fallback xmlns="">
          <p:sp>
            <p:nvSpPr>
              <p:cNvPr id="40" name="TextBox 39">
                <a:extLst>
                  <a:ext uri="{FF2B5EF4-FFF2-40B4-BE49-F238E27FC236}">
                    <a16:creationId xmlns:a16="http://schemas.microsoft.com/office/drawing/2014/main" id="{03441588-9C15-4A46-B25A-35D22F9A2875}"/>
                  </a:ext>
                </a:extLst>
              </p:cNvPr>
              <p:cNvSpPr txBox="1">
                <a:spLocks noRot="1" noChangeAspect="1" noMove="1" noResize="1" noEditPoints="1" noAdjustHandles="1" noChangeArrowheads="1" noChangeShapeType="1" noTextEdit="1"/>
              </p:cNvSpPr>
              <p:nvPr/>
            </p:nvSpPr>
            <p:spPr>
              <a:xfrm>
                <a:off x="4898366" y="4781097"/>
                <a:ext cx="1548180" cy="917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F179523-3B98-4F0F-AF6D-F26F4DBAA1E0}"/>
                  </a:ext>
                </a:extLst>
              </p:cNvPr>
              <p:cNvSpPr txBox="1"/>
              <p:nvPr/>
            </p:nvSpPr>
            <p:spPr>
              <a:xfrm>
                <a:off x="6526227" y="5051087"/>
                <a:ext cx="1587358"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quite small</a:t>
                </a:r>
              </a:p>
            </p:txBody>
          </p:sp>
        </mc:Choice>
        <mc:Fallback xmlns="">
          <p:sp>
            <p:nvSpPr>
              <p:cNvPr id="41" name="TextBox 40">
                <a:extLst>
                  <a:ext uri="{FF2B5EF4-FFF2-40B4-BE49-F238E27FC236}">
                    <a16:creationId xmlns:a16="http://schemas.microsoft.com/office/drawing/2014/main" id="{1F179523-3B98-4F0F-AF6D-F26F4DBAA1E0}"/>
                  </a:ext>
                </a:extLst>
              </p:cNvPr>
              <p:cNvSpPr txBox="1">
                <a:spLocks noRot="1" noChangeAspect="1" noMove="1" noResize="1" noEditPoints="1" noAdjustHandles="1" noChangeArrowheads="1" noChangeShapeType="1" noTextEdit="1"/>
              </p:cNvSpPr>
              <p:nvPr/>
            </p:nvSpPr>
            <p:spPr>
              <a:xfrm>
                <a:off x="6526227" y="5051087"/>
                <a:ext cx="1587358" cy="369332"/>
              </a:xfrm>
              <a:prstGeom prst="rect">
                <a:avLst/>
              </a:prstGeom>
              <a:blipFill>
                <a:blip r:embed="rId4"/>
                <a:stretch>
                  <a:fillRect l="-3462" t="-10000" r="-423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0B660C0-629F-4406-958F-BFE8D359E2AD}"/>
                  </a:ext>
                </a:extLst>
              </p:cNvPr>
              <p:cNvSpPr txBox="1"/>
              <p:nvPr/>
            </p:nvSpPr>
            <p:spPr>
              <a:xfrm>
                <a:off x="5034171" y="5839313"/>
                <a:ext cx="1174231" cy="818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𝜆</m:t>
                          </m:r>
                        </m:num>
                        <m:den>
                          <m:r>
                            <a:rPr lang="en-US" sz="2800" b="0" i="1"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𝜃</m:t>
                          </m:r>
                        </m:den>
                      </m:f>
                    </m:oMath>
                  </m:oMathPara>
                </a14:m>
                <a:endParaRPr lang="en-US" sz="2800" dirty="0"/>
              </a:p>
            </p:txBody>
          </p:sp>
        </mc:Choice>
        <mc:Fallback xmlns="">
          <p:sp>
            <p:nvSpPr>
              <p:cNvPr id="42" name="TextBox 41">
                <a:extLst>
                  <a:ext uri="{FF2B5EF4-FFF2-40B4-BE49-F238E27FC236}">
                    <a16:creationId xmlns:a16="http://schemas.microsoft.com/office/drawing/2014/main" id="{60B660C0-629F-4406-958F-BFE8D359E2AD}"/>
                  </a:ext>
                </a:extLst>
              </p:cNvPr>
              <p:cNvSpPr txBox="1">
                <a:spLocks noRot="1" noChangeAspect="1" noMove="1" noResize="1" noEditPoints="1" noAdjustHandles="1" noChangeArrowheads="1" noChangeShapeType="1" noTextEdit="1"/>
              </p:cNvSpPr>
              <p:nvPr/>
            </p:nvSpPr>
            <p:spPr>
              <a:xfrm>
                <a:off x="5034171" y="5839313"/>
                <a:ext cx="1174231" cy="818173"/>
              </a:xfrm>
              <a:prstGeom prst="rect">
                <a:avLst/>
              </a:prstGeom>
              <a:blipFill>
                <a:blip r:embed="rId5"/>
                <a:stretch>
                  <a:fillRect/>
                </a:stretch>
              </a:blipFill>
            </p:spPr>
            <p:txBody>
              <a:bodyPr/>
              <a:lstStyle/>
              <a:p>
                <a:r>
                  <a:rPr lang="en-US">
                    <a:noFill/>
                  </a:rPr>
                  <a:t> </a:t>
                </a:r>
              </a:p>
            </p:txBody>
          </p:sp>
        </mc:Fallback>
      </mc:AlternateContent>
      <p:sp>
        <p:nvSpPr>
          <p:cNvPr id="47" name="Rectangle 46"/>
          <p:cNvSpPr/>
          <p:nvPr/>
        </p:nvSpPr>
        <p:spPr>
          <a:xfrm>
            <a:off x="1506688" y="-85428"/>
            <a:ext cx="7173759" cy="646331"/>
          </a:xfrm>
          <a:prstGeom prst="rect">
            <a:avLst/>
          </a:prstGeom>
        </p:spPr>
        <p:txBody>
          <a:bodyPr wrap="none">
            <a:spAutoFit/>
          </a:bodyPr>
          <a:lstStyle/>
          <a:p>
            <a:r>
              <a:rPr lang="en-US" sz="3600" dirty="0"/>
              <a:t>Air wedge separating two glass plates</a:t>
            </a:r>
          </a:p>
        </p:txBody>
      </p:sp>
      <p:sp>
        <p:nvSpPr>
          <p:cNvPr id="48" name="Rounded Rectangle 47"/>
          <p:cNvSpPr/>
          <p:nvPr/>
        </p:nvSpPr>
        <p:spPr>
          <a:xfrm>
            <a:off x="3186234" y="1408056"/>
            <a:ext cx="4076360" cy="1928810"/>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6AAD3FAE-FE71-415F-B00D-4A9102ED5D30}"/>
              </a:ext>
            </a:extLst>
          </p:cNvPr>
          <p:cNvGrpSpPr>
            <a:grpSpLocks/>
          </p:cNvGrpSpPr>
          <p:nvPr/>
        </p:nvGrpSpPr>
        <p:grpSpPr bwMode="auto">
          <a:xfrm>
            <a:off x="3563888" y="847988"/>
            <a:ext cx="2651125" cy="2443162"/>
            <a:chOff x="3506" y="709"/>
            <a:chExt cx="1670" cy="1539"/>
          </a:xfrm>
        </p:grpSpPr>
        <p:sp>
          <p:nvSpPr>
            <p:cNvPr id="50" name="Line 7">
              <a:extLst>
                <a:ext uri="{FF2B5EF4-FFF2-40B4-BE49-F238E27FC236}">
                  <a16:creationId xmlns:a16="http://schemas.microsoft.com/office/drawing/2014/main" id="{9135C39B-6553-42B6-8E08-289B123750DE}"/>
                </a:ext>
              </a:extLst>
            </p:cNvPr>
            <p:cNvSpPr>
              <a:spLocks noChangeShapeType="1"/>
            </p:cNvSpPr>
            <p:nvPr/>
          </p:nvSpPr>
          <p:spPr bwMode="auto">
            <a:xfrm>
              <a:off x="4849" y="1303"/>
              <a:ext cx="271" cy="417"/>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 name="Line 8">
              <a:extLst>
                <a:ext uri="{FF2B5EF4-FFF2-40B4-BE49-F238E27FC236}">
                  <a16:creationId xmlns:a16="http://schemas.microsoft.com/office/drawing/2014/main" id="{72C05A3C-741C-4993-8B09-4B3A03789DAA}"/>
                </a:ext>
              </a:extLst>
            </p:cNvPr>
            <p:cNvSpPr>
              <a:spLocks noChangeShapeType="1"/>
            </p:cNvSpPr>
            <p:nvPr/>
          </p:nvSpPr>
          <p:spPr bwMode="auto">
            <a:xfrm>
              <a:off x="3506" y="1569"/>
              <a:ext cx="271" cy="418"/>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2" name="Line 9">
              <a:extLst>
                <a:ext uri="{FF2B5EF4-FFF2-40B4-BE49-F238E27FC236}">
                  <a16:creationId xmlns:a16="http://schemas.microsoft.com/office/drawing/2014/main" id="{497C6A19-A2ED-4FD2-BEAE-7EA1B93A4326}"/>
                </a:ext>
              </a:extLst>
            </p:cNvPr>
            <p:cNvSpPr>
              <a:spLocks noChangeShapeType="1"/>
            </p:cNvSpPr>
            <p:nvPr/>
          </p:nvSpPr>
          <p:spPr bwMode="auto">
            <a:xfrm flipV="1">
              <a:off x="3767" y="1724"/>
              <a:ext cx="1349" cy="269"/>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 name="Line 10">
              <a:extLst>
                <a:ext uri="{FF2B5EF4-FFF2-40B4-BE49-F238E27FC236}">
                  <a16:creationId xmlns:a16="http://schemas.microsoft.com/office/drawing/2014/main" id="{0FA5A27F-B07A-4833-9ACD-148B6199E32C}"/>
                </a:ext>
              </a:extLst>
            </p:cNvPr>
            <p:cNvSpPr>
              <a:spLocks noChangeShapeType="1"/>
            </p:cNvSpPr>
            <p:nvPr/>
          </p:nvSpPr>
          <p:spPr bwMode="auto">
            <a:xfrm flipV="1">
              <a:off x="3518" y="1302"/>
              <a:ext cx="1335" cy="268"/>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4" name="Line 11">
              <a:extLst>
                <a:ext uri="{FF2B5EF4-FFF2-40B4-BE49-F238E27FC236}">
                  <a16:creationId xmlns:a16="http://schemas.microsoft.com/office/drawing/2014/main" id="{1C5A53CE-91D4-48CD-B140-846CFFA6EB83}"/>
                </a:ext>
              </a:extLst>
            </p:cNvPr>
            <p:cNvSpPr>
              <a:spLocks noChangeShapeType="1"/>
            </p:cNvSpPr>
            <p:nvPr/>
          </p:nvSpPr>
          <p:spPr bwMode="auto">
            <a:xfrm>
              <a:off x="5114" y="1725"/>
              <a:ext cx="0" cy="280"/>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 name="Line 12">
              <a:extLst>
                <a:ext uri="{FF2B5EF4-FFF2-40B4-BE49-F238E27FC236}">
                  <a16:creationId xmlns:a16="http://schemas.microsoft.com/office/drawing/2014/main" id="{773CC570-32F3-49CD-BFA1-895D035EC180}"/>
                </a:ext>
              </a:extLst>
            </p:cNvPr>
            <p:cNvSpPr>
              <a:spLocks noChangeShapeType="1"/>
            </p:cNvSpPr>
            <p:nvPr/>
          </p:nvSpPr>
          <p:spPr bwMode="auto">
            <a:xfrm>
              <a:off x="3773" y="2002"/>
              <a:ext cx="1335" cy="0"/>
            </a:xfrm>
            <a:prstGeom prst="line">
              <a:avLst/>
            </a:prstGeom>
            <a:noFill/>
            <a:ln w="254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 name="Line 13">
              <a:extLst>
                <a:ext uri="{FF2B5EF4-FFF2-40B4-BE49-F238E27FC236}">
                  <a16:creationId xmlns:a16="http://schemas.microsoft.com/office/drawing/2014/main" id="{843B5BCA-A489-4394-9B09-1B54BEC879EC}"/>
                </a:ext>
              </a:extLst>
            </p:cNvPr>
            <p:cNvSpPr>
              <a:spLocks noChangeShapeType="1"/>
            </p:cNvSpPr>
            <p:nvPr/>
          </p:nvSpPr>
          <p:spPr bwMode="auto">
            <a:xfrm>
              <a:off x="3785" y="1519"/>
              <a:ext cx="262" cy="403"/>
            </a:xfrm>
            <a:prstGeom prst="line">
              <a:avLst/>
            </a:prstGeom>
            <a:noFill/>
            <a:ln w="50800">
              <a:solidFill>
                <a:srgbClr val="FFFF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7" name="Line 14">
              <a:extLst>
                <a:ext uri="{FF2B5EF4-FFF2-40B4-BE49-F238E27FC236}">
                  <a16:creationId xmlns:a16="http://schemas.microsoft.com/office/drawing/2014/main" id="{011EDD62-A125-4A63-887C-E370B8B54B9E}"/>
                </a:ext>
              </a:extLst>
            </p:cNvPr>
            <p:cNvSpPr>
              <a:spLocks noChangeShapeType="1"/>
            </p:cNvSpPr>
            <p:nvPr/>
          </p:nvSpPr>
          <p:spPr bwMode="auto">
            <a:xfrm>
              <a:off x="4714" y="1321"/>
              <a:ext cx="269" cy="410"/>
            </a:xfrm>
            <a:prstGeom prst="line">
              <a:avLst/>
            </a:prstGeom>
            <a:noFill/>
            <a:ln w="50800">
              <a:solidFill>
                <a:srgbClr val="FFFF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8" name="Line 15">
              <a:extLst>
                <a:ext uri="{FF2B5EF4-FFF2-40B4-BE49-F238E27FC236}">
                  <a16:creationId xmlns:a16="http://schemas.microsoft.com/office/drawing/2014/main" id="{0A95C06D-4E30-4259-9200-E40A3497347C}"/>
                </a:ext>
              </a:extLst>
            </p:cNvPr>
            <p:cNvSpPr>
              <a:spLocks noChangeShapeType="1"/>
            </p:cNvSpPr>
            <p:nvPr/>
          </p:nvSpPr>
          <p:spPr bwMode="auto">
            <a:xfrm>
              <a:off x="4254" y="1420"/>
              <a:ext cx="269" cy="410"/>
            </a:xfrm>
            <a:prstGeom prst="line">
              <a:avLst/>
            </a:prstGeom>
            <a:noFill/>
            <a:ln w="50800">
              <a:solidFill>
                <a:srgbClr val="FFFF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9" name="Line 16">
              <a:extLst>
                <a:ext uri="{FF2B5EF4-FFF2-40B4-BE49-F238E27FC236}">
                  <a16:creationId xmlns:a16="http://schemas.microsoft.com/office/drawing/2014/main" id="{73C605DD-1DD6-4435-92D0-4B77A015B53E}"/>
                </a:ext>
              </a:extLst>
            </p:cNvPr>
            <p:cNvSpPr>
              <a:spLocks noChangeShapeType="1"/>
            </p:cNvSpPr>
            <p:nvPr/>
          </p:nvSpPr>
          <p:spPr bwMode="auto">
            <a:xfrm>
              <a:off x="3533" y="1569"/>
              <a:ext cx="255" cy="395"/>
            </a:xfrm>
            <a:prstGeom prst="line">
              <a:avLst/>
            </a:prstGeom>
            <a:noFill/>
            <a:ln w="508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0" name="Line 17">
              <a:extLst>
                <a:ext uri="{FF2B5EF4-FFF2-40B4-BE49-F238E27FC236}">
                  <a16:creationId xmlns:a16="http://schemas.microsoft.com/office/drawing/2014/main" id="{47D90A82-E851-4B00-A33B-4E68F4FFBD06}"/>
                </a:ext>
              </a:extLst>
            </p:cNvPr>
            <p:cNvSpPr>
              <a:spLocks noChangeShapeType="1"/>
            </p:cNvSpPr>
            <p:nvPr/>
          </p:nvSpPr>
          <p:spPr bwMode="auto">
            <a:xfrm>
              <a:off x="4484" y="1385"/>
              <a:ext cx="276" cy="403"/>
            </a:xfrm>
            <a:prstGeom prst="line">
              <a:avLst/>
            </a:prstGeom>
            <a:noFill/>
            <a:ln w="508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1" name="Line 18">
              <a:extLst>
                <a:ext uri="{FF2B5EF4-FFF2-40B4-BE49-F238E27FC236}">
                  <a16:creationId xmlns:a16="http://schemas.microsoft.com/office/drawing/2014/main" id="{F9CCAC70-4846-49A2-AD51-F22E69122F98}"/>
                </a:ext>
              </a:extLst>
            </p:cNvPr>
            <p:cNvSpPr>
              <a:spLocks noChangeShapeType="1"/>
            </p:cNvSpPr>
            <p:nvPr/>
          </p:nvSpPr>
          <p:spPr bwMode="auto">
            <a:xfrm>
              <a:off x="4020" y="1480"/>
              <a:ext cx="262" cy="387"/>
            </a:xfrm>
            <a:prstGeom prst="line">
              <a:avLst/>
            </a:prstGeom>
            <a:noFill/>
            <a:ln w="508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2" name="Arc 19">
              <a:extLst>
                <a:ext uri="{FF2B5EF4-FFF2-40B4-BE49-F238E27FC236}">
                  <a16:creationId xmlns:a16="http://schemas.microsoft.com/office/drawing/2014/main" id="{5AD8181E-46AB-4E59-92E2-71C72F272EB5}"/>
                </a:ext>
              </a:extLst>
            </p:cNvPr>
            <p:cNvSpPr>
              <a:spLocks/>
            </p:cNvSpPr>
            <p:nvPr/>
          </p:nvSpPr>
          <p:spPr bwMode="auto">
            <a:xfrm>
              <a:off x="4211" y="1900"/>
              <a:ext cx="44" cy="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rgbClr val="76FB4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3" name="Rectangle 62">
              <a:extLst>
                <a:ext uri="{FF2B5EF4-FFF2-40B4-BE49-F238E27FC236}">
                  <a16:creationId xmlns:a16="http://schemas.microsoft.com/office/drawing/2014/main" id="{D5905D36-D2EE-405E-A685-881D0A7CCBE4}"/>
                </a:ext>
              </a:extLst>
            </p:cNvPr>
            <p:cNvSpPr>
              <a:spLocks noChangeArrowheads="1"/>
            </p:cNvSpPr>
            <p:nvPr/>
          </p:nvSpPr>
          <p:spPr bwMode="auto">
            <a:xfrm>
              <a:off x="4284" y="1799"/>
              <a:ext cx="16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i="1">
                  <a:solidFill>
                    <a:srgbClr val="F9C42D"/>
                  </a:solidFill>
                  <a:latin typeface="Times New Roman" panose="02020603050405020304" pitchFamily="18" charset="0"/>
                  <a:sym typeface="Symbol" panose="05050102010706020507" pitchFamily="18" charset="2"/>
                </a:rPr>
                <a:t></a:t>
              </a:r>
              <a:endParaRPr kumimoji="1" lang="en-US" altLang="zh-CN">
                <a:solidFill>
                  <a:srgbClr val="F9C42D"/>
                </a:solidFill>
                <a:latin typeface="Times New Roman" panose="02020603050405020304" pitchFamily="18" charset="0"/>
              </a:endParaRPr>
            </a:p>
          </p:txBody>
        </p:sp>
        <p:sp>
          <p:nvSpPr>
            <p:cNvPr id="64" name="Line 21">
              <a:extLst>
                <a:ext uri="{FF2B5EF4-FFF2-40B4-BE49-F238E27FC236}">
                  <a16:creationId xmlns:a16="http://schemas.microsoft.com/office/drawing/2014/main" id="{127B1B88-EBCB-4546-AEB2-6CE1E964EC9B}"/>
                </a:ext>
              </a:extLst>
            </p:cNvPr>
            <p:cNvSpPr>
              <a:spLocks noChangeShapeType="1"/>
            </p:cNvSpPr>
            <p:nvPr/>
          </p:nvSpPr>
          <p:spPr bwMode="auto">
            <a:xfrm>
              <a:off x="4143" y="1241"/>
              <a:ext cx="127" cy="199"/>
            </a:xfrm>
            <a:prstGeom prst="line">
              <a:avLst/>
            </a:prstGeom>
            <a:noFill/>
            <a:ln w="127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5" name="Line 22">
              <a:extLst>
                <a:ext uri="{FF2B5EF4-FFF2-40B4-BE49-F238E27FC236}">
                  <a16:creationId xmlns:a16="http://schemas.microsoft.com/office/drawing/2014/main" id="{73EF45D3-3C19-4CC2-BA8A-462CB0719FD0}"/>
                </a:ext>
              </a:extLst>
            </p:cNvPr>
            <p:cNvSpPr>
              <a:spLocks noChangeShapeType="1"/>
            </p:cNvSpPr>
            <p:nvPr/>
          </p:nvSpPr>
          <p:spPr bwMode="auto">
            <a:xfrm>
              <a:off x="4591" y="1132"/>
              <a:ext cx="127" cy="198"/>
            </a:xfrm>
            <a:prstGeom prst="line">
              <a:avLst/>
            </a:prstGeom>
            <a:noFill/>
            <a:ln w="12700">
              <a:solidFill>
                <a:srgbClr val="76FB4D"/>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6" name="Line 23">
              <a:extLst>
                <a:ext uri="{FF2B5EF4-FFF2-40B4-BE49-F238E27FC236}">
                  <a16:creationId xmlns:a16="http://schemas.microsoft.com/office/drawing/2014/main" id="{37CB1279-1519-4F01-93E2-E4CCB7BCD47A}"/>
                </a:ext>
              </a:extLst>
            </p:cNvPr>
            <p:cNvSpPr>
              <a:spLocks noChangeShapeType="1"/>
            </p:cNvSpPr>
            <p:nvPr/>
          </p:nvSpPr>
          <p:spPr bwMode="auto">
            <a:xfrm flipV="1">
              <a:off x="4187" y="1212"/>
              <a:ext cx="446" cy="88"/>
            </a:xfrm>
            <a:prstGeom prst="line">
              <a:avLst/>
            </a:prstGeom>
            <a:noFill/>
            <a:ln w="9525">
              <a:solidFill>
                <a:srgbClr val="76FB4D"/>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7" name="Rectangle 66">
              <a:extLst>
                <a:ext uri="{FF2B5EF4-FFF2-40B4-BE49-F238E27FC236}">
                  <a16:creationId xmlns:a16="http://schemas.microsoft.com/office/drawing/2014/main" id="{24D1AC29-7398-407F-9194-61C731EAAED8}"/>
                </a:ext>
              </a:extLst>
            </p:cNvPr>
            <p:cNvSpPr>
              <a:spLocks noChangeArrowheads="1"/>
            </p:cNvSpPr>
            <p:nvPr/>
          </p:nvSpPr>
          <p:spPr bwMode="auto">
            <a:xfrm>
              <a:off x="4347" y="1026"/>
              <a:ext cx="205"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i="1">
                  <a:solidFill>
                    <a:srgbClr val="76FB4D"/>
                  </a:solidFill>
                  <a:latin typeface="Times New Roman" panose="02020603050405020304" pitchFamily="18" charset="0"/>
                </a:rPr>
                <a:t>a</a:t>
              </a:r>
              <a:endParaRPr kumimoji="1" lang="en-US" altLang="zh-CN">
                <a:solidFill>
                  <a:srgbClr val="76FB4D"/>
                </a:solidFill>
                <a:latin typeface="Times New Roman" panose="02020603050405020304" pitchFamily="18" charset="0"/>
              </a:endParaRPr>
            </a:p>
          </p:txBody>
        </p:sp>
        <p:sp>
          <p:nvSpPr>
            <p:cNvPr id="68" name="Line 25">
              <a:extLst>
                <a:ext uri="{FF2B5EF4-FFF2-40B4-BE49-F238E27FC236}">
                  <a16:creationId xmlns:a16="http://schemas.microsoft.com/office/drawing/2014/main" id="{5323C102-E807-4B26-9DAF-24AFAACEAAB9}"/>
                </a:ext>
              </a:extLst>
            </p:cNvPr>
            <p:cNvSpPr>
              <a:spLocks noChangeShapeType="1"/>
            </p:cNvSpPr>
            <p:nvPr/>
          </p:nvSpPr>
          <p:spPr bwMode="auto">
            <a:xfrm>
              <a:off x="4976" y="1743"/>
              <a:ext cx="0" cy="258"/>
            </a:xfrm>
            <a:prstGeom prst="line">
              <a:avLst/>
            </a:prstGeom>
            <a:noFill/>
            <a:ln w="19050">
              <a:solidFill>
                <a:srgbClr val="FFFF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9" name="Line 26">
              <a:extLst>
                <a:ext uri="{FF2B5EF4-FFF2-40B4-BE49-F238E27FC236}">
                  <a16:creationId xmlns:a16="http://schemas.microsoft.com/office/drawing/2014/main" id="{91F90CD6-6132-40F0-88E0-0E965C472023}"/>
                </a:ext>
              </a:extLst>
            </p:cNvPr>
            <p:cNvSpPr>
              <a:spLocks noChangeShapeType="1"/>
            </p:cNvSpPr>
            <p:nvPr/>
          </p:nvSpPr>
          <p:spPr bwMode="auto">
            <a:xfrm>
              <a:off x="4523" y="1832"/>
              <a:ext cx="0" cy="169"/>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0" name="Rectangle 69">
              <a:extLst>
                <a:ext uri="{FF2B5EF4-FFF2-40B4-BE49-F238E27FC236}">
                  <a16:creationId xmlns:a16="http://schemas.microsoft.com/office/drawing/2014/main" id="{8BC2DACC-A21F-442B-915C-4CB17E6F59E7}"/>
                </a:ext>
              </a:extLst>
            </p:cNvPr>
            <p:cNvSpPr>
              <a:spLocks noChangeArrowheads="1"/>
            </p:cNvSpPr>
            <p:nvPr/>
          </p:nvSpPr>
          <p:spPr bwMode="auto">
            <a:xfrm>
              <a:off x="4438" y="2002"/>
              <a:ext cx="194"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endParaRPr kumimoji="1" lang="en-US" altLang="zh-CN" dirty="0">
                <a:solidFill>
                  <a:srgbClr val="FFFF00"/>
                </a:solidFill>
                <a:latin typeface="Times New Roman" panose="02020603050405020304" pitchFamily="18" charset="0"/>
              </a:endParaRPr>
            </a:p>
          </p:txBody>
        </p:sp>
        <p:sp>
          <p:nvSpPr>
            <p:cNvPr id="71" name="Rectangle 70">
              <a:extLst>
                <a:ext uri="{FF2B5EF4-FFF2-40B4-BE49-F238E27FC236}">
                  <a16:creationId xmlns:a16="http://schemas.microsoft.com/office/drawing/2014/main" id="{40515204-D10F-46E3-966E-C77324C3A974}"/>
                </a:ext>
              </a:extLst>
            </p:cNvPr>
            <p:cNvSpPr>
              <a:spLocks noChangeArrowheads="1"/>
            </p:cNvSpPr>
            <p:nvPr/>
          </p:nvSpPr>
          <p:spPr bwMode="auto">
            <a:xfrm>
              <a:off x="4833" y="1995"/>
              <a:ext cx="343"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endParaRPr kumimoji="1" lang="en-US" altLang="zh-CN" dirty="0">
                <a:solidFill>
                  <a:srgbClr val="FFFF00"/>
                </a:solidFill>
                <a:latin typeface="Times New Roman" panose="02020603050405020304" pitchFamily="18" charset="0"/>
              </a:endParaRPr>
            </a:p>
          </p:txBody>
        </p:sp>
        <p:sp>
          <p:nvSpPr>
            <p:cNvPr id="72" name="Rectangle 71">
              <a:extLst>
                <a:ext uri="{FF2B5EF4-FFF2-40B4-BE49-F238E27FC236}">
                  <a16:creationId xmlns:a16="http://schemas.microsoft.com/office/drawing/2014/main" id="{9207B5BF-31C6-4BCF-823C-BF989682D655}"/>
                </a:ext>
              </a:extLst>
            </p:cNvPr>
            <p:cNvSpPr>
              <a:spLocks noChangeArrowheads="1"/>
            </p:cNvSpPr>
            <p:nvPr/>
          </p:nvSpPr>
          <p:spPr bwMode="auto">
            <a:xfrm>
              <a:off x="3651" y="761"/>
              <a:ext cx="227" cy="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endParaRPr kumimoji="1" lang="zh-CN" altLang="en-US" sz="2000" dirty="0">
                <a:latin typeface="Times New Roman" panose="02020603050405020304" pitchFamily="18" charset="0"/>
                <a:ea typeface="楷体_GB2312" pitchFamily="49" charset="-122"/>
              </a:endParaRPr>
            </a:p>
          </p:txBody>
        </p:sp>
        <p:sp>
          <p:nvSpPr>
            <p:cNvPr id="73" name="Rectangle 72">
              <a:extLst>
                <a:ext uri="{FF2B5EF4-FFF2-40B4-BE49-F238E27FC236}">
                  <a16:creationId xmlns:a16="http://schemas.microsoft.com/office/drawing/2014/main" id="{41FBA429-4D13-42CA-87DA-EE38452C58FD}"/>
                </a:ext>
              </a:extLst>
            </p:cNvPr>
            <p:cNvSpPr>
              <a:spLocks noChangeArrowheads="1"/>
            </p:cNvSpPr>
            <p:nvPr/>
          </p:nvSpPr>
          <p:spPr bwMode="auto">
            <a:xfrm>
              <a:off x="3894" y="709"/>
              <a:ext cx="282" cy="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endParaRPr kumimoji="1" lang="zh-CN" altLang="en-US" sz="2000" dirty="0">
                <a:solidFill>
                  <a:schemeClr val="accent1"/>
                </a:solidFill>
                <a:latin typeface="Times New Roman" panose="02020603050405020304" pitchFamily="18" charset="0"/>
                <a:ea typeface="楷体_GB2312" pitchFamily="49" charset="-122"/>
              </a:endParaRPr>
            </a:p>
          </p:txBody>
        </p:sp>
      </p:grpSp>
      <p:cxnSp>
        <p:nvCxnSpPr>
          <p:cNvPr id="74" name="Straight Arrow Connector 73">
            <a:extLst>
              <a:ext uri="{FF2B5EF4-FFF2-40B4-BE49-F238E27FC236}">
                <a16:creationId xmlns:a16="http://schemas.microsoft.com/office/drawing/2014/main" id="{BC8CE268-3095-4E52-8846-6E3E31694C11}"/>
              </a:ext>
            </a:extLst>
          </p:cNvPr>
          <p:cNvCxnSpPr/>
          <p:nvPr/>
        </p:nvCxnSpPr>
        <p:spPr bwMode="auto">
          <a:xfrm>
            <a:off x="3059832" y="1976700"/>
            <a:ext cx="864096" cy="3175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366BE7AE-C638-484A-BC01-8A6A209DBD21}"/>
              </a:ext>
            </a:extLst>
          </p:cNvPr>
          <p:cNvCxnSpPr/>
          <p:nvPr/>
        </p:nvCxnSpPr>
        <p:spPr bwMode="auto">
          <a:xfrm>
            <a:off x="3059832" y="1976700"/>
            <a:ext cx="12241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75">
            <a:extLst>
              <a:ext uri="{FF2B5EF4-FFF2-40B4-BE49-F238E27FC236}">
                <a16:creationId xmlns:a16="http://schemas.microsoft.com/office/drawing/2014/main" id="{753C73C3-1594-46C3-BA37-0D97B98CB932}"/>
              </a:ext>
            </a:extLst>
          </p:cNvPr>
          <p:cNvSpPr txBox="1"/>
          <p:nvPr/>
        </p:nvSpPr>
        <p:spPr>
          <a:xfrm>
            <a:off x="481422" y="1592525"/>
            <a:ext cx="3557128" cy="369332"/>
          </a:xfrm>
          <a:prstGeom prst="rect">
            <a:avLst/>
          </a:prstGeom>
          <a:noFill/>
        </p:spPr>
        <p:txBody>
          <a:bodyPr wrap="none" rtlCol="0">
            <a:spAutoFit/>
          </a:bodyPr>
          <a:lstStyle/>
          <a:p>
            <a:r>
              <a:rPr lang="en-US" dirty="0"/>
              <a:t>Maxima and minima of light intensity</a:t>
            </a:r>
          </a:p>
        </p:txBody>
      </p:sp>
      <p:sp>
        <p:nvSpPr>
          <p:cNvPr id="78" name="TextBox 1">
            <a:extLst>
              <a:ext uri="{FF2B5EF4-FFF2-40B4-BE49-F238E27FC236}">
                <a16:creationId xmlns:a16="http://schemas.microsoft.com/office/drawing/2014/main" id="{D7228AE0-BDEF-4BC0-AFFB-4EADC94CFAE9}"/>
              </a:ext>
            </a:extLst>
          </p:cNvPr>
          <p:cNvSpPr txBox="1">
            <a:spLocks noChangeArrowheads="1"/>
          </p:cNvSpPr>
          <p:nvPr/>
        </p:nvSpPr>
        <p:spPr bwMode="auto">
          <a:xfrm flipH="1">
            <a:off x="375119" y="3998230"/>
            <a:ext cx="40763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en-US" altLang="en-US" sz="1600" b="0" dirty="0">
                <a:solidFill>
                  <a:schemeClr val="tx1"/>
                </a:solidFill>
              </a:rPr>
              <a:t>Distance between two consecutive  fringes:</a:t>
            </a:r>
          </a:p>
        </p:txBody>
      </p:sp>
      <p:sp>
        <p:nvSpPr>
          <p:cNvPr id="2" name="Isosceles Triangle 1">
            <a:extLst>
              <a:ext uri="{FF2B5EF4-FFF2-40B4-BE49-F238E27FC236}">
                <a16:creationId xmlns:a16="http://schemas.microsoft.com/office/drawing/2014/main" id="{C43A0879-0180-F274-E69C-4972B9C657C4}"/>
              </a:ext>
            </a:extLst>
          </p:cNvPr>
          <p:cNvSpPr/>
          <p:nvPr/>
        </p:nvSpPr>
        <p:spPr>
          <a:xfrm>
            <a:off x="5024602" y="3629850"/>
            <a:ext cx="1411280" cy="643490"/>
          </a:xfrm>
          <a:prstGeom prst="triangle">
            <a:avLst>
              <a:gd name="adj" fmla="val 98925"/>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5F52AB9-19CA-895C-9416-1C77A15BDA27}"/>
              </a:ext>
            </a:extLst>
          </p:cNvPr>
          <p:cNvCxnSpPr/>
          <p:nvPr/>
        </p:nvCxnSpPr>
        <p:spPr>
          <a:xfrm flipV="1">
            <a:off x="4932040" y="3458187"/>
            <a:ext cx="1390029" cy="64807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4D0564-B277-510B-9344-E72E285CEF88}"/>
                  </a:ext>
                </a:extLst>
              </p:cNvPr>
              <p:cNvSpPr txBox="1"/>
              <p:nvPr/>
            </p:nvSpPr>
            <p:spPr>
              <a:xfrm>
                <a:off x="5466726" y="3429000"/>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6" name="TextBox 5">
                <a:extLst>
                  <a:ext uri="{FF2B5EF4-FFF2-40B4-BE49-F238E27FC236}">
                    <a16:creationId xmlns:a16="http://schemas.microsoft.com/office/drawing/2014/main" id="{2C4D0564-B277-510B-9344-E72E285CEF88}"/>
                  </a:ext>
                </a:extLst>
              </p:cNvPr>
              <p:cNvSpPr txBox="1">
                <a:spLocks noRot="1" noChangeAspect="1" noMove="1" noResize="1" noEditPoints="1" noAdjustHandles="1" noChangeArrowheads="1" noChangeShapeType="1" noTextEdit="1"/>
              </p:cNvSpPr>
              <p:nvPr/>
            </p:nvSpPr>
            <p:spPr>
              <a:xfrm>
                <a:off x="5466726" y="3429000"/>
                <a:ext cx="191591" cy="276999"/>
              </a:xfrm>
              <a:prstGeom prst="rect">
                <a:avLst/>
              </a:prstGeom>
              <a:blipFill>
                <a:blip r:embed="rId6"/>
                <a:stretch>
                  <a:fillRect l="-16129" r="-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D0B965-D46A-A330-A8FB-A190694F1C3F}"/>
                  </a:ext>
                </a:extLst>
              </p:cNvPr>
              <p:cNvSpPr txBox="1"/>
              <p:nvPr/>
            </p:nvSpPr>
            <p:spPr>
              <a:xfrm>
                <a:off x="6596101" y="3822287"/>
                <a:ext cx="2034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asin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m:t>
                          </m:r>
                        </m:sub>
                      </m:sSub>
                    </m:oMath>
                  </m:oMathPara>
                </a14:m>
                <a:endParaRPr lang="en-US" dirty="0"/>
              </a:p>
            </p:txBody>
          </p:sp>
        </mc:Choice>
        <mc:Fallback xmlns="">
          <p:sp>
            <p:nvSpPr>
              <p:cNvPr id="10" name="TextBox 9">
                <a:extLst>
                  <a:ext uri="{FF2B5EF4-FFF2-40B4-BE49-F238E27FC236}">
                    <a16:creationId xmlns:a16="http://schemas.microsoft.com/office/drawing/2014/main" id="{95D0B965-D46A-A330-A8FB-A190694F1C3F}"/>
                  </a:ext>
                </a:extLst>
              </p:cNvPr>
              <p:cNvSpPr txBox="1">
                <a:spLocks noRot="1" noChangeAspect="1" noMove="1" noResize="1" noEditPoints="1" noAdjustHandles="1" noChangeArrowheads="1" noChangeShapeType="1" noTextEdit="1"/>
              </p:cNvSpPr>
              <p:nvPr/>
            </p:nvSpPr>
            <p:spPr>
              <a:xfrm>
                <a:off x="6596101" y="3822287"/>
                <a:ext cx="2034083" cy="276999"/>
              </a:xfrm>
              <a:prstGeom prst="rect">
                <a:avLst/>
              </a:prstGeom>
              <a:blipFill>
                <a:blip r:embed="rId7"/>
                <a:stretch>
                  <a:fillRect l="-2096" r="-299" b="-20000"/>
                </a:stretch>
              </a:blipFill>
            </p:spPr>
            <p:txBody>
              <a:bodyPr/>
              <a:lstStyle/>
              <a:p>
                <a:r>
                  <a:rPr lang="en-US">
                    <a:noFill/>
                  </a:rPr>
                  <a:t> </a:t>
                </a:r>
              </a:p>
            </p:txBody>
          </p:sp>
        </mc:Fallback>
      </mc:AlternateContent>
      <p:sp>
        <p:nvSpPr>
          <p:cNvPr id="13" name="Freeform: Shape 12">
            <a:extLst>
              <a:ext uri="{FF2B5EF4-FFF2-40B4-BE49-F238E27FC236}">
                <a16:creationId xmlns:a16="http://schemas.microsoft.com/office/drawing/2014/main" id="{138BAA36-58E4-4684-B9CA-442EB51E319E}"/>
              </a:ext>
            </a:extLst>
          </p:cNvPr>
          <p:cNvSpPr/>
          <p:nvPr/>
        </p:nvSpPr>
        <p:spPr>
          <a:xfrm>
            <a:off x="5645020" y="3968269"/>
            <a:ext cx="87815" cy="326572"/>
          </a:xfrm>
          <a:custGeom>
            <a:avLst/>
            <a:gdLst>
              <a:gd name="connsiteX0" fmla="*/ 0 w 87815"/>
              <a:gd name="connsiteY0" fmla="*/ 326572 h 326572"/>
              <a:gd name="connsiteX1" fmla="*/ 83976 w 87815"/>
              <a:gd name="connsiteY1" fmla="*/ 158621 h 326572"/>
              <a:gd name="connsiteX2" fmla="*/ 74645 w 87815"/>
              <a:gd name="connsiteY2" fmla="*/ 0 h 326572"/>
              <a:gd name="connsiteX3" fmla="*/ 74645 w 87815"/>
              <a:gd name="connsiteY3" fmla="*/ 0 h 326572"/>
            </a:gdLst>
            <a:ahLst/>
            <a:cxnLst>
              <a:cxn ang="0">
                <a:pos x="connsiteX0" y="connsiteY0"/>
              </a:cxn>
              <a:cxn ang="0">
                <a:pos x="connsiteX1" y="connsiteY1"/>
              </a:cxn>
              <a:cxn ang="0">
                <a:pos x="connsiteX2" y="connsiteY2"/>
              </a:cxn>
              <a:cxn ang="0">
                <a:pos x="connsiteX3" y="connsiteY3"/>
              </a:cxn>
            </a:cxnLst>
            <a:rect l="l" t="t" r="r" b="b"/>
            <a:pathLst>
              <a:path w="87815" h="326572">
                <a:moveTo>
                  <a:pt x="0" y="326572"/>
                </a:moveTo>
                <a:cubicBezTo>
                  <a:pt x="35767" y="269811"/>
                  <a:pt x="71535" y="213050"/>
                  <a:pt x="83976" y="158621"/>
                </a:cubicBezTo>
                <a:cubicBezTo>
                  <a:pt x="96417" y="104192"/>
                  <a:pt x="74645" y="0"/>
                  <a:pt x="74645" y="0"/>
                </a:cubicBezTo>
                <a:lnTo>
                  <a:pt x="7464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591530-AE1F-73AA-769D-055AABE0D7D1}"/>
                  </a:ext>
                </a:extLst>
              </p:cNvPr>
              <p:cNvSpPr txBox="1"/>
              <p:nvPr/>
            </p:nvSpPr>
            <p:spPr>
              <a:xfrm>
                <a:off x="5719806" y="3962741"/>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14" name="TextBox 13">
                <a:extLst>
                  <a:ext uri="{FF2B5EF4-FFF2-40B4-BE49-F238E27FC236}">
                    <a16:creationId xmlns:a16="http://schemas.microsoft.com/office/drawing/2014/main" id="{0C591530-AE1F-73AA-769D-055AABE0D7D1}"/>
                  </a:ext>
                </a:extLst>
              </p:cNvPr>
              <p:cNvSpPr txBox="1">
                <a:spLocks noRot="1" noChangeAspect="1" noMove="1" noResize="1" noEditPoints="1" noAdjustHandles="1" noChangeArrowheads="1" noChangeShapeType="1" noTextEdit="1"/>
              </p:cNvSpPr>
              <p:nvPr/>
            </p:nvSpPr>
            <p:spPr>
              <a:xfrm>
                <a:off x="5719806" y="3962741"/>
                <a:ext cx="194284" cy="276999"/>
              </a:xfrm>
              <a:prstGeom prst="rect">
                <a:avLst/>
              </a:prstGeom>
              <a:blipFill>
                <a:blip r:embed="rId8"/>
                <a:stretch>
                  <a:fillRect l="-25000" r="-25000" b="-11111"/>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D78B0223-1789-78D5-361E-33B0DBC9BBF8}"/>
              </a:ext>
            </a:extLst>
          </p:cNvPr>
          <p:cNvCxnSpPr>
            <a:stCxn id="2" idx="2"/>
          </p:cNvCxnSpPr>
          <p:nvPr/>
        </p:nvCxnSpPr>
        <p:spPr>
          <a:xfrm>
            <a:off x="5024602" y="4273340"/>
            <a:ext cx="0" cy="434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B53372B-CBFB-3DAD-8737-9F1FCBD62539}"/>
              </a:ext>
            </a:extLst>
          </p:cNvPr>
          <p:cNvCxnSpPr/>
          <p:nvPr/>
        </p:nvCxnSpPr>
        <p:spPr>
          <a:xfrm>
            <a:off x="6444208" y="4290618"/>
            <a:ext cx="0" cy="434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F796BE5-F222-E3C5-61C0-CFCDD791F68D}"/>
              </a:ext>
            </a:extLst>
          </p:cNvPr>
          <p:cNvCxnSpPr/>
          <p:nvPr/>
        </p:nvCxnSpPr>
        <p:spPr>
          <a:xfrm>
            <a:off x="5024602" y="4725144"/>
            <a:ext cx="1411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42780AA-662D-C312-BEEC-389AEC1BF4DB}"/>
              </a:ext>
            </a:extLst>
          </p:cNvPr>
          <p:cNvCxnSpPr/>
          <p:nvPr/>
        </p:nvCxnSpPr>
        <p:spPr>
          <a:xfrm>
            <a:off x="4932040" y="4293096"/>
            <a:ext cx="0" cy="3558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E657E94-1C83-76BC-D62F-14D98BE03992}"/>
                  </a:ext>
                </a:extLst>
              </p:cNvPr>
              <p:cNvSpPr txBox="1"/>
              <p:nvPr/>
            </p:nvSpPr>
            <p:spPr>
              <a:xfrm>
                <a:off x="6543459" y="4347784"/>
                <a:ext cx="5799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m:t>
                          </m:r>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CE657E94-1C83-76BC-D62F-14D98BE03992}"/>
                  </a:ext>
                </a:extLst>
              </p:cNvPr>
              <p:cNvSpPr txBox="1">
                <a:spLocks noRot="1" noChangeAspect="1" noMove="1" noResize="1" noEditPoints="1" noAdjustHandles="1" noChangeArrowheads="1" noChangeShapeType="1" noTextEdit="1"/>
              </p:cNvSpPr>
              <p:nvPr/>
            </p:nvSpPr>
            <p:spPr>
              <a:xfrm>
                <a:off x="6543459" y="4347784"/>
                <a:ext cx="579902" cy="276999"/>
              </a:xfrm>
              <a:prstGeom prst="rect">
                <a:avLst/>
              </a:prstGeom>
              <a:blipFill>
                <a:blip r:embed="rId9"/>
                <a:stretch>
                  <a:fillRect l="-9375" r="-312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67359F3-DCD1-8D5B-2F40-FBA0D0E259DE}"/>
                  </a:ext>
                </a:extLst>
              </p:cNvPr>
              <p:cNvSpPr txBox="1"/>
              <p:nvPr/>
            </p:nvSpPr>
            <p:spPr>
              <a:xfrm>
                <a:off x="4620504" y="4362920"/>
                <a:ext cx="3602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m:t>
                          </m:r>
                        </m:sub>
                      </m:sSub>
                    </m:oMath>
                  </m:oMathPara>
                </a14:m>
                <a:endParaRPr lang="en-US" dirty="0"/>
              </a:p>
            </p:txBody>
          </p:sp>
        </mc:Choice>
        <mc:Fallback xmlns="">
          <p:sp>
            <p:nvSpPr>
              <p:cNvPr id="22" name="TextBox 21">
                <a:extLst>
                  <a:ext uri="{FF2B5EF4-FFF2-40B4-BE49-F238E27FC236}">
                    <a16:creationId xmlns:a16="http://schemas.microsoft.com/office/drawing/2014/main" id="{167359F3-DCD1-8D5B-2F40-FBA0D0E259DE}"/>
                  </a:ext>
                </a:extLst>
              </p:cNvPr>
              <p:cNvSpPr txBox="1">
                <a:spLocks noRot="1" noChangeAspect="1" noMove="1" noResize="1" noEditPoints="1" noAdjustHandles="1" noChangeArrowheads="1" noChangeShapeType="1" noTextEdit="1"/>
              </p:cNvSpPr>
              <p:nvPr/>
            </p:nvSpPr>
            <p:spPr>
              <a:xfrm>
                <a:off x="4620504" y="4362920"/>
                <a:ext cx="360291" cy="276999"/>
              </a:xfrm>
              <a:prstGeom prst="rect">
                <a:avLst/>
              </a:prstGeom>
              <a:blipFill>
                <a:blip r:embed="rId10"/>
                <a:stretch>
                  <a:fillRect l="-15254" r="-1695"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0BC74544-CEE8-18C2-02A6-93DD2669472E}"/>
              </a:ext>
            </a:extLst>
          </p:cNvPr>
          <p:cNvCxnSpPr/>
          <p:nvPr/>
        </p:nvCxnSpPr>
        <p:spPr>
          <a:xfrm>
            <a:off x="6526227" y="3629850"/>
            <a:ext cx="0" cy="11512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C041095-2A78-0E1A-FBBF-638098979EDA}"/>
                  </a:ext>
                </a:extLst>
              </p:cNvPr>
              <p:cNvSpPr txBox="1"/>
              <p:nvPr/>
            </p:nvSpPr>
            <p:spPr>
              <a:xfrm>
                <a:off x="5217304" y="2627480"/>
                <a:ext cx="3602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𝑑</m:t>
                          </m:r>
                        </m:e>
                        <m:sub>
                          <m:r>
                            <a:rPr lang="en-US" b="0" i="1" smtClean="0">
                              <a:solidFill>
                                <a:srgbClr val="FFFF00"/>
                              </a:solidFill>
                              <a:latin typeface="Cambria Math" panose="02040503050406030204" pitchFamily="18" charset="0"/>
                            </a:rPr>
                            <m:t>𝑚</m:t>
                          </m:r>
                        </m:sub>
                      </m:sSub>
                    </m:oMath>
                  </m:oMathPara>
                </a14:m>
                <a:endParaRPr lang="en-US" dirty="0"/>
              </a:p>
            </p:txBody>
          </p:sp>
        </mc:Choice>
        <mc:Fallback xmlns="">
          <p:sp>
            <p:nvSpPr>
              <p:cNvPr id="82" name="TextBox 81">
                <a:extLst>
                  <a:ext uri="{FF2B5EF4-FFF2-40B4-BE49-F238E27FC236}">
                    <a16:creationId xmlns:a16="http://schemas.microsoft.com/office/drawing/2014/main" id="{FC041095-2A78-0E1A-FBBF-638098979EDA}"/>
                  </a:ext>
                </a:extLst>
              </p:cNvPr>
              <p:cNvSpPr txBox="1">
                <a:spLocks noRot="1" noChangeAspect="1" noMove="1" noResize="1" noEditPoints="1" noAdjustHandles="1" noChangeArrowheads="1" noChangeShapeType="1" noTextEdit="1"/>
              </p:cNvSpPr>
              <p:nvPr/>
            </p:nvSpPr>
            <p:spPr>
              <a:xfrm>
                <a:off x="5217304" y="2627480"/>
                <a:ext cx="360291" cy="276999"/>
              </a:xfrm>
              <a:prstGeom prst="rect">
                <a:avLst/>
              </a:prstGeom>
              <a:blipFill>
                <a:blip r:embed="rId11"/>
                <a:stretch>
                  <a:fillRect l="-15254" r="-1695" b="-15556"/>
                </a:stretch>
              </a:blipFill>
            </p:spPr>
            <p:txBody>
              <a:bodyPr/>
              <a:lstStyle/>
              <a:p>
                <a:r>
                  <a:rPr lang="en-US">
                    <a:noFill/>
                  </a:rPr>
                  <a:t> </a:t>
                </a:r>
              </a:p>
            </p:txBody>
          </p:sp>
        </mc:Fallback>
      </mc:AlternateContent>
    </p:spTree>
    <p:extLst>
      <p:ext uri="{BB962C8B-B14F-4D97-AF65-F5344CB8AC3E}">
        <p14:creationId xmlns:p14="http://schemas.microsoft.com/office/powerpoint/2010/main" val="29653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40" grpId="0"/>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21</a:t>
            </a:fld>
            <a:endParaRPr lang="en-US" altLang="zh-CN"/>
          </a:p>
        </p:txBody>
      </p:sp>
      <p:sp>
        <p:nvSpPr>
          <p:cNvPr id="2" name="TextBox 1"/>
          <p:cNvSpPr txBox="1"/>
          <p:nvPr/>
        </p:nvSpPr>
        <p:spPr>
          <a:xfrm>
            <a:off x="541345" y="2564904"/>
            <a:ext cx="8324843" cy="830997"/>
          </a:xfrm>
          <a:prstGeom prst="rect">
            <a:avLst/>
          </a:prstGeom>
          <a:noFill/>
        </p:spPr>
        <p:txBody>
          <a:bodyPr wrap="none" rtlCol="0">
            <a:spAutoFit/>
          </a:bodyPr>
          <a:lstStyle/>
          <a:p>
            <a:r>
              <a:rPr lang="en-GB" sz="4800" dirty="0"/>
              <a:t>3. The Michelson interferometer </a:t>
            </a:r>
            <a:endParaRPr lang="en-US" sz="4800" dirty="0"/>
          </a:p>
        </p:txBody>
      </p:sp>
    </p:spTree>
    <p:extLst>
      <p:ext uri="{BB962C8B-B14F-4D97-AF65-F5344CB8AC3E}">
        <p14:creationId xmlns:p14="http://schemas.microsoft.com/office/powerpoint/2010/main" val="1256784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22</a:t>
            </a:fld>
            <a:endParaRPr lang="en-US" altLang="zh-CN"/>
          </a:p>
        </p:txBody>
      </p:sp>
      <p:sp>
        <p:nvSpPr>
          <p:cNvPr id="3" name="Title 1">
            <a:extLst>
              <a:ext uri="{FF2B5EF4-FFF2-40B4-BE49-F238E27FC236}">
                <a16:creationId xmlns:a16="http://schemas.microsoft.com/office/drawing/2014/main" id="{1EEE6C56-D195-4CA6-8112-9155E5CB97F0}"/>
              </a:ext>
            </a:extLst>
          </p:cNvPr>
          <p:cNvSpPr>
            <a:spLocks noGrp="1"/>
          </p:cNvSpPr>
          <p:nvPr>
            <p:ph type="title"/>
          </p:nvPr>
        </p:nvSpPr>
        <p:spPr>
          <a:xfrm>
            <a:off x="914400" y="-169788"/>
            <a:ext cx="8229600" cy="1143000"/>
          </a:xfrm>
        </p:spPr>
        <p:txBody>
          <a:bodyPr/>
          <a:lstStyle/>
          <a:p>
            <a:r>
              <a:rPr lang="en-US" dirty="0"/>
              <a:t>The Michelson interferometer </a:t>
            </a:r>
          </a:p>
        </p:txBody>
      </p:sp>
      <p:sp>
        <p:nvSpPr>
          <p:cNvPr id="5" name="Content Placeholder 2">
            <a:extLst>
              <a:ext uri="{FF2B5EF4-FFF2-40B4-BE49-F238E27FC236}">
                <a16:creationId xmlns:a16="http://schemas.microsoft.com/office/drawing/2014/main" id="{42E0D505-A32F-4599-987E-210E807749F9}"/>
              </a:ext>
            </a:extLst>
          </p:cNvPr>
          <p:cNvSpPr>
            <a:spLocks noGrp="1"/>
          </p:cNvSpPr>
          <p:nvPr>
            <p:ph idx="1"/>
          </p:nvPr>
        </p:nvSpPr>
        <p:spPr>
          <a:xfrm>
            <a:off x="0" y="764704"/>
            <a:ext cx="8229600" cy="4525963"/>
          </a:xfrm>
        </p:spPr>
        <p:txBody>
          <a:bodyPr/>
          <a:lstStyle/>
          <a:p>
            <a:r>
              <a:rPr lang="en-US" sz="2000" dirty="0"/>
              <a:t>Used for the first time in the Michelson-Morley experiment from 1881 to 1887</a:t>
            </a:r>
          </a:p>
          <a:p>
            <a:r>
              <a:rPr lang="en-US" sz="2000" dirty="0"/>
              <a:t>Very important in History of Physics, it permits to show: </a:t>
            </a:r>
          </a:p>
          <a:p>
            <a:pPr lvl="1"/>
            <a:r>
              <a:rPr lang="en-US" sz="1800" dirty="0"/>
              <a:t>that the light speed don’t depends to the reference frame </a:t>
            </a:r>
          </a:p>
          <a:p>
            <a:pPr lvl="1"/>
            <a:r>
              <a:rPr lang="en-US" sz="1800" dirty="0"/>
              <a:t>that ether/luminiferous ether don’t exist (the scientists thought the light need a medium to propagate: the ether) : the light can propagate in vacuum</a:t>
            </a:r>
          </a:p>
          <a:p>
            <a:r>
              <a:rPr lang="en-US" sz="2000" dirty="0"/>
              <a:t>Michelson get the Nobel Prize of Physics in 1907</a:t>
            </a:r>
          </a:p>
        </p:txBody>
      </p:sp>
      <p:sp>
        <p:nvSpPr>
          <p:cNvPr id="6" name="Slide Number Placeholder 3">
            <a:extLst>
              <a:ext uri="{FF2B5EF4-FFF2-40B4-BE49-F238E27FC236}">
                <a16:creationId xmlns:a16="http://schemas.microsoft.com/office/drawing/2014/main" id="{67A743E8-F618-4E13-8CAF-CA6192D1E493}"/>
              </a:ext>
            </a:extLst>
          </p:cNvPr>
          <p:cNvSpPr txBox="1">
            <a:spLocks/>
          </p:cNvSpPr>
          <p:nvPr/>
        </p:nvSpPr>
        <p:spPr>
          <a:xfrm>
            <a:off x="6524505" y="627331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22</a:t>
            </a:fld>
            <a:endParaRPr lang="en-US" altLang="zh-CN" dirty="0"/>
          </a:p>
        </p:txBody>
      </p:sp>
      <p:pic>
        <p:nvPicPr>
          <p:cNvPr id="7" name="Picture 6">
            <a:extLst>
              <a:ext uri="{FF2B5EF4-FFF2-40B4-BE49-F238E27FC236}">
                <a16:creationId xmlns:a16="http://schemas.microsoft.com/office/drawing/2014/main" id="{CA5C1C35-036A-46E2-8678-7CA2C602E023}"/>
              </a:ext>
            </a:extLst>
          </p:cNvPr>
          <p:cNvPicPr>
            <a:picLocks noChangeAspect="1"/>
          </p:cNvPicPr>
          <p:nvPr/>
        </p:nvPicPr>
        <p:blipFill>
          <a:blip r:embed="rId2"/>
          <a:stretch>
            <a:fillRect/>
          </a:stretch>
        </p:blipFill>
        <p:spPr>
          <a:xfrm>
            <a:off x="323528" y="3554160"/>
            <a:ext cx="3650927" cy="2932365"/>
          </a:xfrm>
          <a:prstGeom prst="rect">
            <a:avLst/>
          </a:prstGeom>
        </p:spPr>
      </p:pic>
      <p:sp>
        <p:nvSpPr>
          <p:cNvPr id="8" name="TextBox 7">
            <a:extLst>
              <a:ext uri="{FF2B5EF4-FFF2-40B4-BE49-F238E27FC236}">
                <a16:creationId xmlns:a16="http://schemas.microsoft.com/office/drawing/2014/main" id="{6DBDE302-53FF-4367-B92B-F018A1860D13}"/>
              </a:ext>
            </a:extLst>
          </p:cNvPr>
          <p:cNvSpPr txBox="1"/>
          <p:nvPr/>
        </p:nvSpPr>
        <p:spPr>
          <a:xfrm>
            <a:off x="4067944" y="3717032"/>
            <a:ext cx="3472682" cy="307777"/>
          </a:xfrm>
          <a:prstGeom prst="rect">
            <a:avLst/>
          </a:prstGeom>
          <a:noFill/>
        </p:spPr>
        <p:txBody>
          <a:bodyPr wrap="none" rtlCol="0">
            <a:spAutoFit/>
          </a:bodyPr>
          <a:lstStyle/>
          <a:p>
            <a:r>
              <a:rPr lang="en-US" sz="1400" dirty="0"/>
              <a:t>Set up of Michelson-Morley experiment (1887)</a:t>
            </a:r>
          </a:p>
        </p:txBody>
      </p:sp>
      <p:pic>
        <p:nvPicPr>
          <p:cNvPr id="9" name="Picture 8">
            <a:extLst>
              <a:ext uri="{FF2B5EF4-FFF2-40B4-BE49-F238E27FC236}">
                <a16:creationId xmlns:a16="http://schemas.microsoft.com/office/drawing/2014/main" id="{A4655CD1-0322-4CFA-953A-CFAE04C43EAA}"/>
              </a:ext>
            </a:extLst>
          </p:cNvPr>
          <p:cNvPicPr>
            <a:picLocks noChangeAspect="1"/>
          </p:cNvPicPr>
          <p:nvPr/>
        </p:nvPicPr>
        <p:blipFill>
          <a:blip r:embed="rId3"/>
          <a:stretch>
            <a:fillRect/>
          </a:stretch>
        </p:blipFill>
        <p:spPr>
          <a:xfrm>
            <a:off x="4235318" y="4148585"/>
            <a:ext cx="3569018" cy="2219250"/>
          </a:xfrm>
          <a:prstGeom prst="rect">
            <a:avLst/>
          </a:prstGeom>
        </p:spPr>
      </p:pic>
      <p:sp>
        <p:nvSpPr>
          <p:cNvPr id="10" name="TextBox 9">
            <a:extLst>
              <a:ext uri="{FF2B5EF4-FFF2-40B4-BE49-F238E27FC236}">
                <a16:creationId xmlns:a16="http://schemas.microsoft.com/office/drawing/2014/main" id="{F38A6766-BB60-416C-B830-6B08195444A1}"/>
              </a:ext>
            </a:extLst>
          </p:cNvPr>
          <p:cNvSpPr txBox="1"/>
          <p:nvPr/>
        </p:nvSpPr>
        <p:spPr>
          <a:xfrm>
            <a:off x="3961625" y="6295991"/>
            <a:ext cx="4038285" cy="369332"/>
          </a:xfrm>
          <a:prstGeom prst="rect">
            <a:avLst/>
          </a:prstGeom>
          <a:noFill/>
        </p:spPr>
        <p:txBody>
          <a:bodyPr wrap="none" rtlCol="0">
            <a:spAutoFit/>
          </a:bodyPr>
          <a:lstStyle/>
          <a:p>
            <a:r>
              <a:rPr lang="en-US" sz="900" dirty="0">
                <a:hlinkClick r:id="rId4"/>
              </a:rPr>
              <a:t>https://history.aip.org/history/exhibits/gap/Michelson/Michelson.html#michelson1</a:t>
            </a:r>
            <a:endParaRPr lang="en-US" sz="900" dirty="0"/>
          </a:p>
          <a:p>
            <a:endParaRPr lang="en-US" sz="900" dirty="0"/>
          </a:p>
        </p:txBody>
      </p:sp>
    </p:spTree>
    <p:extLst>
      <p:ext uri="{BB962C8B-B14F-4D97-AF65-F5344CB8AC3E}">
        <p14:creationId xmlns:p14="http://schemas.microsoft.com/office/powerpoint/2010/main" val="309790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23</a:t>
            </a:fld>
            <a:endParaRPr lang="en-US" altLang="zh-CN"/>
          </a:p>
        </p:txBody>
      </p:sp>
      <p:pic>
        <p:nvPicPr>
          <p:cNvPr id="3" name="Picture 2">
            <a:extLst>
              <a:ext uri="{FF2B5EF4-FFF2-40B4-BE49-F238E27FC236}">
                <a16:creationId xmlns:a16="http://schemas.microsoft.com/office/drawing/2014/main" id="{7DBA1BF6-ED1E-4DEC-AC53-3757BFD998A0}"/>
              </a:ext>
            </a:extLst>
          </p:cNvPr>
          <p:cNvPicPr>
            <a:picLocks noChangeAspect="1"/>
          </p:cNvPicPr>
          <p:nvPr/>
        </p:nvPicPr>
        <p:blipFill>
          <a:blip r:embed="rId2"/>
          <a:stretch>
            <a:fillRect/>
          </a:stretch>
        </p:blipFill>
        <p:spPr>
          <a:xfrm>
            <a:off x="2234720" y="1651621"/>
            <a:ext cx="4629150" cy="2857500"/>
          </a:xfrm>
          <a:prstGeom prst="rect">
            <a:avLst/>
          </a:prstGeom>
        </p:spPr>
      </p:pic>
      <p:sp>
        <p:nvSpPr>
          <p:cNvPr id="5" name="Title 1">
            <a:extLst>
              <a:ext uri="{FF2B5EF4-FFF2-40B4-BE49-F238E27FC236}">
                <a16:creationId xmlns:a16="http://schemas.microsoft.com/office/drawing/2014/main" id="{C4D009AB-2C16-4DCA-B697-9FD84F3F1322}"/>
              </a:ext>
            </a:extLst>
          </p:cNvPr>
          <p:cNvSpPr>
            <a:spLocks noGrp="1"/>
          </p:cNvSpPr>
          <p:nvPr>
            <p:ph type="title"/>
          </p:nvPr>
        </p:nvSpPr>
        <p:spPr>
          <a:xfrm>
            <a:off x="914400" y="-67279"/>
            <a:ext cx="8229600" cy="1143000"/>
          </a:xfrm>
        </p:spPr>
        <p:txBody>
          <a:bodyPr/>
          <a:lstStyle/>
          <a:p>
            <a:r>
              <a:rPr lang="en-US" dirty="0"/>
              <a:t>The Michelson interferometer </a:t>
            </a:r>
          </a:p>
        </p:txBody>
      </p:sp>
      <p:cxnSp>
        <p:nvCxnSpPr>
          <p:cNvPr id="6" name="Straight Arrow Connector 5">
            <a:extLst>
              <a:ext uri="{FF2B5EF4-FFF2-40B4-BE49-F238E27FC236}">
                <a16:creationId xmlns:a16="http://schemas.microsoft.com/office/drawing/2014/main" id="{8C965EE2-7163-4926-B273-8843E629F658}"/>
              </a:ext>
            </a:extLst>
          </p:cNvPr>
          <p:cNvCxnSpPr/>
          <p:nvPr/>
        </p:nvCxnSpPr>
        <p:spPr bwMode="auto">
          <a:xfrm flipH="1">
            <a:off x="6372200" y="3501008"/>
            <a:ext cx="1512168" cy="0"/>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72B67F15-8D3F-47D8-BDC6-CFC1E0EF50F8}"/>
              </a:ext>
            </a:extLst>
          </p:cNvPr>
          <p:cNvSpPr txBox="1"/>
          <p:nvPr/>
        </p:nvSpPr>
        <p:spPr>
          <a:xfrm>
            <a:off x="7906373" y="3316342"/>
            <a:ext cx="783548" cy="369332"/>
          </a:xfrm>
          <a:prstGeom prst="rect">
            <a:avLst/>
          </a:prstGeom>
          <a:noFill/>
        </p:spPr>
        <p:txBody>
          <a:bodyPr wrap="none" rtlCol="0">
            <a:spAutoFit/>
          </a:bodyPr>
          <a:lstStyle/>
          <a:p>
            <a:r>
              <a:rPr lang="en-US" dirty="0"/>
              <a:t>Mirror</a:t>
            </a:r>
          </a:p>
        </p:txBody>
      </p:sp>
      <p:cxnSp>
        <p:nvCxnSpPr>
          <p:cNvPr id="8" name="Straight Arrow Connector 7">
            <a:extLst>
              <a:ext uri="{FF2B5EF4-FFF2-40B4-BE49-F238E27FC236}">
                <a16:creationId xmlns:a16="http://schemas.microsoft.com/office/drawing/2014/main" id="{EC036B6A-CE4E-451F-9979-D98D3EBBFFBA}"/>
              </a:ext>
            </a:extLst>
          </p:cNvPr>
          <p:cNvCxnSpPr/>
          <p:nvPr/>
        </p:nvCxnSpPr>
        <p:spPr bwMode="auto">
          <a:xfrm flipH="1">
            <a:off x="5410725" y="1947599"/>
            <a:ext cx="1512168" cy="504056"/>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52549B0A-4A4A-441E-AF11-F697B1733B6A}"/>
              </a:ext>
            </a:extLst>
          </p:cNvPr>
          <p:cNvSpPr txBox="1"/>
          <p:nvPr/>
        </p:nvSpPr>
        <p:spPr>
          <a:xfrm>
            <a:off x="7158757" y="1651621"/>
            <a:ext cx="783548" cy="369332"/>
          </a:xfrm>
          <a:prstGeom prst="rect">
            <a:avLst/>
          </a:prstGeom>
          <a:noFill/>
        </p:spPr>
        <p:txBody>
          <a:bodyPr wrap="none" rtlCol="0">
            <a:spAutoFit/>
          </a:bodyPr>
          <a:lstStyle/>
          <a:p>
            <a:r>
              <a:rPr lang="en-US" dirty="0"/>
              <a:t>Mirror</a:t>
            </a:r>
          </a:p>
        </p:txBody>
      </p:sp>
      <p:cxnSp>
        <p:nvCxnSpPr>
          <p:cNvPr id="10" name="Straight Arrow Connector 9">
            <a:extLst>
              <a:ext uri="{FF2B5EF4-FFF2-40B4-BE49-F238E27FC236}">
                <a16:creationId xmlns:a16="http://schemas.microsoft.com/office/drawing/2014/main" id="{FE68BBA2-87BD-4F9C-9C36-79563DE1F913}"/>
              </a:ext>
            </a:extLst>
          </p:cNvPr>
          <p:cNvCxnSpPr/>
          <p:nvPr/>
        </p:nvCxnSpPr>
        <p:spPr bwMode="auto">
          <a:xfrm>
            <a:off x="4268602" y="1804868"/>
            <a:ext cx="216024" cy="1048762"/>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53832155-3327-424B-9F5B-540F235E7E70}"/>
              </a:ext>
            </a:extLst>
          </p:cNvPr>
          <p:cNvSpPr txBox="1"/>
          <p:nvPr/>
        </p:nvSpPr>
        <p:spPr>
          <a:xfrm>
            <a:off x="3665278" y="1282289"/>
            <a:ext cx="1426994" cy="369332"/>
          </a:xfrm>
          <a:prstGeom prst="rect">
            <a:avLst/>
          </a:prstGeom>
          <a:noFill/>
        </p:spPr>
        <p:txBody>
          <a:bodyPr wrap="none" rtlCol="0">
            <a:spAutoFit/>
          </a:bodyPr>
          <a:lstStyle/>
          <a:p>
            <a:r>
              <a:rPr lang="en-US" dirty="0"/>
              <a:t>Beam splitter </a:t>
            </a:r>
          </a:p>
        </p:txBody>
      </p:sp>
      <p:cxnSp>
        <p:nvCxnSpPr>
          <p:cNvPr id="12" name="Straight Arrow Connector 11">
            <a:extLst>
              <a:ext uri="{FF2B5EF4-FFF2-40B4-BE49-F238E27FC236}">
                <a16:creationId xmlns:a16="http://schemas.microsoft.com/office/drawing/2014/main" id="{E92E0CC9-60D1-444E-AD77-695E0DF06E12}"/>
              </a:ext>
            </a:extLst>
          </p:cNvPr>
          <p:cNvCxnSpPr/>
          <p:nvPr/>
        </p:nvCxnSpPr>
        <p:spPr bwMode="auto">
          <a:xfrm flipH="1" flipV="1">
            <a:off x="4211960" y="3728119"/>
            <a:ext cx="2592288" cy="1080120"/>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9185B631-F336-4EEA-B308-CCD4406E6620}"/>
              </a:ext>
            </a:extLst>
          </p:cNvPr>
          <p:cNvSpPr txBox="1"/>
          <p:nvPr/>
        </p:nvSpPr>
        <p:spPr>
          <a:xfrm>
            <a:off x="6923492" y="4424771"/>
            <a:ext cx="2016224" cy="923330"/>
          </a:xfrm>
          <a:prstGeom prst="rect">
            <a:avLst/>
          </a:prstGeom>
          <a:noFill/>
        </p:spPr>
        <p:txBody>
          <a:bodyPr wrap="square" rtlCol="0">
            <a:spAutoFit/>
          </a:bodyPr>
          <a:lstStyle/>
          <a:p>
            <a:r>
              <a:rPr lang="en-US" dirty="0"/>
              <a:t>Incident light</a:t>
            </a:r>
          </a:p>
          <a:p>
            <a:r>
              <a:rPr lang="en-US" dirty="0"/>
              <a:t>(can be laser light but also white light)</a:t>
            </a:r>
          </a:p>
        </p:txBody>
      </p:sp>
      <p:cxnSp>
        <p:nvCxnSpPr>
          <p:cNvPr id="14" name="Straight Arrow Connector 13">
            <a:extLst>
              <a:ext uri="{FF2B5EF4-FFF2-40B4-BE49-F238E27FC236}">
                <a16:creationId xmlns:a16="http://schemas.microsoft.com/office/drawing/2014/main" id="{53940783-FAF6-4DD3-BDBB-FA5B317EA47C}"/>
              </a:ext>
            </a:extLst>
          </p:cNvPr>
          <p:cNvCxnSpPr/>
          <p:nvPr/>
        </p:nvCxnSpPr>
        <p:spPr bwMode="auto">
          <a:xfrm>
            <a:off x="3124200" y="1412776"/>
            <a:ext cx="295672" cy="720080"/>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B79EA482-1C27-462C-8911-BF46BC159473}"/>
              </a:ext>
            </a:extLst>
          </p:cNvPr>
          <p:cNvSpPr txBox="1"/>
          <p:nvPr/>
        </p:nvSpPr>
        <p:spPr>
          <a:xfrm>
            <a:off x="682147" y="572487"/>
            <a:ext cx="2520280" cy="1200329"/>
          </a:xfrm>
          <a:prstGeom prst="rect">
            <a:avLst/>
          </a:prstGeom>
          <a:noFill/>
        </p:spPr>
        <p:txBody>
          <a:bodyPr wrap="square" rtlCol="0">
            <a:spAutoFit/>
          </a:bodyPr>
          <a:lstStyle/>
          <a:p>
            <a:r>
              <a:rPr lang="en-US" dirty="0"/>
              <a:t>Interference fringes of light waves which come from the Mirrors M1 and M2</a:t>
            </a:r>
          </a:p>
        </p:txBody>
      </p:sp>
      <p:sp>
        <p:nvSpPr>
          <p:cNvPr id="16" name="TextBox 15">
            <a:extLst>
              <a:ext uri="{FF2B5EF4-FFF2-40B4-BE49-F238E27FC236}">
                <a16:creationId xmlns:a16="http://schemas.microsoft.com/office/drawing/2014/main" id="{7B19309C-0F68-4511-9BC8-93E3D8C8A788}"/>
              </a:ext>
            </a:extLst>
          </p:cNvPr>
          <p:cNvSpPr txBox="1"/>
          <p:nvPr/>
        </p:nvSpPr>
        <p:spPr>
          <a:xfrm>
            <a:off x="395536" y="6050399"/>
            <a:ext cx="7112005" cy="646331"/>
          </a:xfrm>
          <a:prstGeom prst="rect">
            <a:avLst/>
          </a:prstGeom>
          <a:noFill/>
        </p:spPr>
        <p:txBody>
          <a:bodyPr wrap="square" rtlCol="0">
            <a:spAutoFit/>
          </a:bodyPr>
          <a:lstStyle/>
          <a:p>
            <a:r>
              <a:rPr lang="en-US" dirty="0"/>
              <a:t>The interference fringes depends to the orientations of the mirrors, their position, their shape …</a:t>
            </a:r>
          </a:p>
        </p:txBody>
      </p:sp>
      <p:sp>
        <p:nvSpPr>
          <p:cNvPr id="17" name="TextBox 16">
            <a:extLst>
              <a:ext uri="{FF2B5EF4-FFF2-40B4-BE49-F238E27FC236}">
                <a16:creationId xmlns:a16="http://schemas.microsoft.com/office/drawing/2014/main" id="{9BE0C810-A816-462E-BA77-DA9D41D1435E}"/>
              </a:ext>
            </a:extLst>
          </p:cNvPr>
          <p:cNvSpPr txBox="1"/>
          <p:nvPr/>
        </p:nvSpPr>
        <p:spPr>
          <a:xfrm>
            <a:off x="1990229" y="4702601"/>
            <a:ext cx="4897495" cy="415498"/>
          </a:xfrm>
          <a:prstGeom prst="rect">
            <a:avLst/>
          </a:prstGeom>
          <a:noFill/>
        </p:spPr>
        <p:txBody>
          <a:bodyPr wrap="none" rtlCol="0">
            <a:spAutoFit/>
          </a:bodyPr>
          <a:lstStyle/>
          <a:p>
            <a:r>
              <a:rPr lang="en-US" sz="1050" dirty="0">
                <a:hlinkClick r:id="rId3"/>
              </a:rPr>
              <a:t>http://www.rmutphysics.com/charud/virtualexperiment/virtual1/Michelson/FIG13.JPG</a:t>
            </a:r>
            <a:endParaRPr lang="en-US" sz="1050" dirty="0"/>
          </a:p>
          <a:p>
            <a:endParaRPr lang="en-US" sz="1050" dirty="0"/>
          </a:p>
        </p:txBody>
      </p:sp>
    </p:spTree>
    <p:extLst>
      <p:ext uri="{BB962C8B-B14F-4D97-AF65-F5344CB8AC3E}">
        <p14:creationId xmlns:p14="http://schemas.microsoft.com/office/powerpoint/2010/main" val="251366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ounded Rectangle 84"/>
          <p:cNvSpPr/>
          <p:nvPr/>
        </p:nvSpPr>
        <p:spPr>
          <a:xfrm>
            <a:off x="844619" y="1173004"/>
            <a:ext cx="4879507" cy="4416235"/>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24</a:t>
            </a:fld>
            <a:endParaRPr lang="en-US" altLang="zh-CN"/>
          </a:p>
        </p:txBody>
      </p:sp>
      <p:sp>
        <p:nvSpPr>
          <p:cNvPr id="3" name="Rectangle: Rounded Corners 97">
            <a:extLst>
              <a:ext uri="{FF2B5EF4-FFF2-40B4-BE49-F238E27FC236}">
                <a16:creationId xmlns:a16="http://schemas.microsoft.com/office/drawing/2014/main" id="{41F55BD8-C977-4C52-9577-7CDD657586DA}"/>
              </a:ext>
            </a:extLst>
          </p:cNvPr>
          <p:cNvSpPr/>
          <p:nvPr/>
        </p:nvSpPr>
        <p:spPr bwMode="auto">
          <a:xfrm>
            <a:off x="6715820" y="3176642"/>
            <a:ext cx="1744612" cy="553998"/>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grpSp>
        <p:nvGrpSpPr>
          <p:cNvPr id="5" name="Group 2">
            <a:extLst>
              <a:ext uri="{FF2B5EF4-FFF2-40B4-BE49-F238E27FC236}">
                <a16:creationId xmlns:a16="http://schemas.microsoft.com/office/drawing/2014/main" id="{56614DCD-0EF5-40B5-82A9-B82CEFFFF8C8}"/>
              </a:ext>
            </a:extLst>
          </p:cNvPr>
          <p:cNvGrpSpPr>
            <a:grpSpLocks/>
          </p:cNvGrpSpPr>
          <p:nvPr/>
        </p:nvGrpSpPr>
        <p:grpSpPr bwMode="auto">
          <a:xfrm>
            <a:off x="2549427" y="2305065"/>
            <a:ext cx="2725737" cy="3181349"/>
            <a:chOff x="3800" y="733"/>
            <a:chExt cx="1717" cy="2004"/>
          </a:xfrm>
        </p:grpSpPr>
        <p:grpSp>
          <p:nvGrpSpPr>
            <p:cNvPr id="6" name="Group 3">
              <a:extLst>
                <a:ext uri="{FF2B5EF4-FFF2-40B4-BE49-F238E27FC236}">
                  <a16:creationId xmlns:a16="http://schemas.microsoft.com/office/drawing/2014/main" id="{38D51D80-5538-4D52-A92D-69BD9E2DC16C}"/>
                </a:ext>
              </a:extLst>
            </p:cNvPr>
            <p:cNvGrpSpPr>
              <a:grpSpLocks/>
            </p:cNvGrpSpPr>
            <p:nvPr/>
          </p:nvGrpSpPr>
          <p:grpSpPr bwMode="auto">
            <a:xfrm>
              <a:off x="3800" y="733"/>
              <a:ext cx="1717" cy="2004"/>
              <a:chOff x="3800" y="733"/>
              <a:chExt cx="1717" cy="2004"/>
            </a:xfrm>
          </p:grpSpPr>
          <p:sp>
            <p:nvSpPr>
              <p:cNvPr id="8" name="Rectangle 4">
                <a:extLst>
                  <a:ext uri="{FF2B5EF4-FFF2-40B4-BE49-F238E27FC236}">
                    <a16:creationId xmlns:a16="http://schemas.microsoft.com/office/drawing/2014/main" id="{F1C29478-DE4A-4F91-BE2E-7747F3B8DBEA}"/>
                  </a:ext>
                </a:extLst>
              </p:cNvPr>
              <p:cNvSpPr>
                <a:spLocks noChangeArrowheads="1"/>
              </p:cNvSpPr>
              <p:nvPr/>
            </p:nvSpPr>
            <p:spPr bwMode="auto">
              <a:xfrm rot="-2774301">
                <a:off x="3963" y="1463"/>
                <a:ext cx="575" cy="100"/>
              </a:xfrm>
              <a:prstGeom prst="rect">
                <a:avLst/>
              </a:prstGeom>
              <a:solidFill>
                <a:srgbClr val="00CC99">
                  <a:alpha val="39999"/>
                </a:srgbClr>
              </a:solidFill>
              <a:ln>
                <a:noFill/>
              </a:ln>
              <a:effectLst/>
              <a:extLs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Oval 6">
                <a:extLst>
                  <a:ext uri="{FF2B5EF4-FFF2-40B4-BE49-F238E27FC236}">
                    <a16:creationId xmlns:a16="http://schemas.microsoft.com/office/drawing/2014/main" id="{3B758637-D386-4033-99EB-34212C2C3EA2}"/>
                  </a:ext>
                </a:extLst>
              </p:cNvPr>
              <p:cNvSpPr>
                <a:spLocks noChangeArrowheads="1"/>
              </p:cNvSpPr>
              <p:nvPr/>
            </p:nvSpPr>
            <p:spPr bwMode="auto">
              <a:xfrm>
                <a:off x="3800" y="2133"/>
                <a:ext cx="936" cy="132"/>
              </a:xfrm>
              <a:prstGeom prst="ellipse">
                <a:avLst/>
              </a:prstGeom>
              <a:solidFill>
                <a:srgbClr val="00CC99">
                  <a:alpha val="39999"/>
                </a:srgbClr>
              </a:solidFill>
              <a:ln>
                <a:noFill/>
              </a:ln>
              <a:effectLst/>
              <a:extLst>
                <a:ext uri="{91240B29-F687-4F45-9708-019B960494DF}">
                  <a14:hiddenLine xmlns:a14="http://schemas.microsoft.com/office/drawing/2010/main" w="12700">
                    <a:solidFill>
                      <a:srgbClr val="00CC99">
                        <a:alpha val="50195"/>
                      </a:srgbClr>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Line 7">
                <a:extLst>
                  <a:ext uri="{FF2B5EF4-FFF2-40B4-BE49-F238E27FC236}">
                    <a16:creationId xmlns:a16="http://schemas.microsoft.com/office/drawing/2014/main" id="{E78B3C8F-5BF5-4BD3-B9D9-5B6A6991EC4E}"/>
                  </a:ext>
                </a:extLst>
              </p:cNvPr>
              <p:cNvSpPr>
                <a:spLocks noChangeShapeType="1"/>
              </p:cNvSpPr>
              <p:nvPr/>
            </p:nvSpPr>
            <p:spPr bwMode="auto">
              <a:xfrm>
                <a:off x="5444" y="1307"/>
                <a:ext cx="0" cy="55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8">
                <a:extLst>
                  <a:ext uri="{FF2B5EF4-FFF2-40B4-BE49-F238E27FC236}">
                    <a16:creationId xmlns:a16="http://schemas.microsoft.com/office/drawing/2014/main" id="{2D00648A-C86D-43C9-AC4B-DAA0512228A2}"/>
                  </a:ext>
                </a:extLst>
              </p:cNvPr>
              <p:cNvSpPr>
                <a:spLocks noChangeShapeType="1"/>
              </p:cNvSpPr>
              <p:nvPr/>
            </p:nvSpPr>
            <p:spPr bwMode="auto">
              <a:xfrm>
                <a:off x="3978" y="854"/>
                <a:ext cx="557"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9">
                <a:extLst>
                  <a:ext uri="{FF2B5EF4-FFF2-40B4-BE49-F238E27FC236}">
                    <a16:creationId xmlns:a16="http://schemas.microsoft.com/office/drawing/2014/main" id="{92C90E1A-F865-4AB3-BD75-7AF2509588E2}"/>
                  </a:ext>
                </a:extLst>
              </p:cNvPr>
              <p:cNvSpPr>
                <a:spLocks noChangeShapeType="1"/>
              </p:cNvSpPr>
              <p:nvPr/>
            </p:nvSpPr>
            <p:spPr bwMode="auto">
              <a:xfrm>
                <a:off x="3822" y="2686"/>
                <a:ext cx="869"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0">
                <a:extLst>
                  <a:ext uri="{FF2B5EF4-FFF2-40B4-BE49-F238E27FC236}">
                    <a16:creationId xmlns:a16="http://schemas.microsoft.com/office/drawing/2014/main" id="{F5B6CD37-1AD7-4B75-8E1A-BD3A319A233E}"/>
                  </a:ext>
                </a:extLst>
              </p:cNvPr>
              <p:cNvSpPr>
                <a:spLocks noChangeShapeType="1"/>
              </p:cNvSpPr>
              <p:nvPr/>
            </p:nvSpPr>
            <p:spPr bwMode="auto">
              <a:xfrm flipV="1">
                <a:off x="5450" y="1291"/>
                <a:ext cx="67"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1">
                <a:extLst>
                  <a:ext uri="{FF2B5EF4-FFF2-40B4-BE49-F238E27FC236}">
                    <a16:creationId xmlns:a16="http://schemas.microsoft.com/office/drawing/2014/main" id="{61CB7C46-44EA-46DF-98CA-4E1529CD253D}"/>
                  </a:ext>
                </a:extLst>
              </p:cNvPr>
              <p:cNvSpPr>
                <a:spLocks noChangeShapeType="1"/>
              </p:cNvSpPr>
              <p:nvPr/>
            </p:nvSpPr>
            <p:spPr bwMode="auto">
              <a:xfrm flipV="1">
                <a:off x="5450" y="1348"/>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5" name="Line 12">
                <a:extLst>
                  <a:ext uri="{FF2B5EF4-FFF2-40B4-BE49-F238E27FC236}">
                    <a16:creationId xmlns:a16="http://schemas.microsoft.com/office/drawing/2014/main" id="{2A1DE67B-536F-4C70-B8E1-6FE75DC81863}"/>
                  </a:ext>
                </a:extLst>
              </p:cNvPr>
              <p:cNvSpPr>
                <a:spLocks noChangeShapeType="1"/>
              </p:cNvSpPr>
              <p:nvPr/>
            </p:nvSpPr>
            <p:spPr bwMode="auto">
              <a:xfrm flipV="1">
                <a:off x="5450" y="1404"/>
                <a:ext cx="67"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Line 13">
                <a:extLst>
                  <a:ext uri="{FF2B5EF4-FFF2-40B4-BE49-F238E27FC236}">
                    <a16:creationId xmlns:a16="http://schemas.microsoft.com/office/drawing/2014/main" id="{33BC46D3-8A98-4F04-8D5D-52D827B4D2E1}"/>
                  </a:ext>
                </a:extLst>
              </p:cNvPr>
              <p:cNvSpPr>
                <a:spLocks noChangeShapeType="1"/>
              </p:cNvSpPr>
              <p:nvPr/>
            </p:nvSpPr>
            <p:spPr bwMode="auto">
              <a:xfrm flipV="1">
                <a:off x="5450" y="1461"/>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4">
                <a:extLst>
                  <a:ext uri="{FF2B5EF4-FFF2-40B4-BE49-F238E27FC236}">
                    <a16:creationId xmlns:a16="http://schemas.microsoft.com/office/drawing/2014/main" id="{702A08A4-9139-4B40-9DDB-A03FF3B75C86}"/>
                  </a:ext>
                </a:extLst>
              </p:cNvPr>
              <p:cNvSpPr>
                <a:spLocks noChangeShapeType="1"/>
              </p:cNvSpPr>
              <p:nvPr/>
            </p:nvSpPr>
            <p:spPr bwMode="auto">
              <a:xfrm flipV="1">
                <a:off x="5450" y="1517"/>
                <a:ext cx="67"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5">
                <a:extLst>
                  <a:ext uri="{FF2B5EF4-FFF2-40B4-BE49-F238E27FC236}">
                    <a16:creationId xmlns:a16="http://schemas.microsoft.com/office/drawing/2014/main" id="{4C99D812-77EE-4FD5-A093-F1F0432AECA3}"/>
                  </a:ext>
                </a:extLst>
              </p:cNvPr>
              <p:cNvSpPr>
                <a:spLocks noChangeShapeType="1"/>
              </p:cNvSpPr>
              <p:nvPr/>
            </p:nvSpPr>
            <p:spPr bwMode="auto">
              <a:xfrm flipV="1">
                <a:off x="5450" y="1574"/>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6">
                <a:extLst>
                  <a:ext uri="{FF2B5EF4-FFF2-40B4-BE49-F238E27FC236}">
                    <a16:creationId xmlns:a16="http://schemas.microsoft.com/office/drawing/2014/main" id="{C5FFDC84-2022-4055-8FF3-A6EE69B70686}"/>
                  </a:ext>
                </a:extLst>
              </p:cNvPr>
              <p:cNvSpPr>
                <a:spLocks noChangeShapeType="1"/>
              </p:cNvSpPr>
              <p:nvPr/>
            </p:nvSpPr>
            <p:spPr bwMode="auto">
              <a:xfrm flipV="1">
                <a:off x="5450" y="1631"/>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7">
                <a:extLst>
                  <a:ext uri="{FF2B5EF4-FFF2-40B4-BE49-F238E27FC236}">
                    <a16:creationId xmlns:a16="http://schemas.microsoft.com/office/drawing/2014/main" id="{73B643F5-091B-47D1-B1BF-19BEBC7FDA6F}"/>
                  </a:ext>
                </a:extLst>
              </p:cNvPr>
              <p:cNvSpPr>
                <a:spLocks noChangeShapeType="1"/>
              </p:cNvSpPr>
              <p:nvPr/>
            </p:nvSpPr>
            <p:spPr bwMode="auto">
              <a:xfrm flipV="1">
                <a:off x="5450" y="1687"/>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8">
                <a:extLst>
                  <a:ext uri="{FF2B5EF4-FFF2-40B4-BE49-F238E27FC236}">
                    <a16:creationId xmlns:a16="http://schemas.microsoft.com/office/drawing/2014/main" id="{F5FC6FF1-5A0F-4985-8B45-FFFD086AC736}"/>
                  </a:ext>
                </a:extLst>
              </p:cNvPr>
              <p:cNvSpPr>
                <a:spLocks noChangeShapeType="1"/>
              </p:cNvSpPr>
              <p:nvPr/>
            </p:nvSpPr>
            <p:spPr bwMode="auto">
              <a:xfrm flipV="1">
                <a:off x="5450" y="1744"/>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19">
                <a:extLst>
                  <a:ext uri="{FF2B5EF4-FFF2-40B4-BE49-F238E27FC236}">
                    <a16:creationId xmlns:a16="http://schemas.microsoft.com/office/drawing/2014/main" id="{61D44A4E-E0AE-408F-8C7B-86F9D4884B15}"/>
                  </a:ext>
                </a:extLst>
              </p:cNvPr>
              <p:cNvSpPr>
                <a:spLocks noChangeShapeType="1"/>
              </p:cNvSpPr>
              <p:nvPr/>
            </p:nvSpPr>
            <p:spPr bwMode="auto">
              <a:xfrm flipV="1">
                <a:off x="5450" y="1800"/>
                <a:ext cx="67"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0">
                <a:extLst>
                  <a:ext uri="{FF2B5EF4-FFF2-40B4-BE49-F238E27FC236}">
                    <a16:creationId xmlns:a16="http://schemas.microsoft.com/office/drawing/2014/main" id="{77E43600-6E6D-4D53-9638-9ECE6F7C9AF5}"/>
                  </a:ext>
                </a:extLst>
              </p:cNvPr>
              <p:cNvSpPr>
                <a:spLocks noChangeShapeType="1"/>
              </p:cNvSpPr>
              <p:nvPr/>
            </p:nvSpPr>
            <p:spPr bwMode="auto">
              <a:xfrm flipV="1">
                <a:off x="4106"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1">
                <a:extLst>
                  <a:ext uri="{FF2B5EF4-FFF2-40B4-BE49-F238E27FC236}">
                    <a16:creationId xmlns:a16="http://schemas.microsoft.com/office/drawing/2014/main" id="{DA442304-7F56-43A3-8580-2B0BBEDEEABA}"/>
                  </a:ext>
                </a:extLst>
              </p:cNvPr>
              <p:cNvSpPr>
                <a:spLocks noChangeShapeType="1"/>
              </p:cNvSpPr>
              <p:nvPr/>
            </p:nvSpPr>
            <p:spPr bwMode="auto">
              <a:xfrm flipV="1">
                <a:off x="427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2">
                <a:extLst>
                  <a:ext uri="{FF2B5EF4-FFF2-40B4-BE49-F238E27FC236}">
                    <a16:creationId xmlns:a16="http://schemas.microsoft.com/office/drawing/2014/main" id="{0FC2C752-BF8C-4724-A11D-34BD0902CB4A}"/>
                  </a:ext>
                </a:extLst>
              </p:cNvPr>
              <p:cNvSpPr>
                <a:spLocks noChangeShapeType="1"/>
              </p:cNvSpPr>
              <p:nvPr/>
            </p:nvSpPr>
            <p:spPr bwMode="auto">
              <a:xfrm flipV="1">
                <a:off x="416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3">
                <a:extLst>
                  <a:ext uri="{FF2B5EF4-FFF2-40B4-BE49-F238E27FC236}">
                    <a16:creationId xmlns:a16="http://schemas.microsoft.com/office/drawing/2014/main" id="{C0DB647B-E3F4-4E8E-9FEE-66CE7207B371}"/>
                  </a:ext>
                </a:extLst>
              </p:cNvPr>
              <p:cNvSpPr>
                <a:spLocks noChangeShapeType="1"/>
              </p:cNvSpPr>
              <p:nvPr/>
            </p:nvSpPr>
            <p:spPr bwMode="auto">
              <a:xfrm flipV="1">
                <a:off x="438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4">
                <a:extLst>
                  <a:ext uri="{FF2B5EF4-FFF2-40B4-BE49-F238E27FC236}">
                    <a16:creationId xmlns:a16="http://schemas.microsoft.com/office/drawing/2014/main" id="{21EFBF40-F708-4991-A77E-8A62D3DB05DA}"/>
                  </a:ext>
                </a:extLst>
              </p:cNvPr>
              <p:cNvSpPr>
                <a:spLocks noChangeShapeType="1"/>
              </p:cNvSpPr>
              <p:nvPr/>
            </p:nvSpPr>
            <p:spPr bwMode="auto">
              <a:xfrm flipV="1">
                <a:off x="405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5">
                <a:extLst>
                  <a:ext uri="{FF2B5EF4-FFF2-40B4-BE49-F238E27FC236}">
                    <a16:creationId xmlns:a16="http://schemas.microsoft.com/office/drawing/2014/main" id="{39014D9D-1A8C-4955-9D18-29E6C25847CF}"/>
                  </a:ext>
                </a:extLst>
              </p:cNvPr>
              <p:cNvSpPr>
                <a:spLocks noChangeShapeType="1"/>
              </p:cNvSpPr>
              <p:nvPr/>
            </p:nvSpPr>
            <p:spPr bwMode="auto">
              <a:xfrm flipV="1">
                <a:off x="4216"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6">
                <a:extLst>
                  <a:ext uri="{FF2B5EF4-FFF2-40B4-BE49-F238E27FC236}">
                    <a16:creationId xmlns:a16="http://schemas.microsoft.com/office/drawing/2014/main" id="{2E74B589-D6D7-4A3E-98C2-5D5034EE1E03}"/>
                  </a:ext>
                </a:extLst>
              </p:cNvPr>
              <p:cNvSpPr>
                <a:spLocks noChangeShapeType="1"/>
              </p:cNvSpPr>
              <p:nvPr/>
            </p:nvSpPr>
            <p:spPr bwMode="auto">
              <a:xfrm flipV="1">
                <a:off x="4326"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7">
                <a:extLst>
                  <a:ext uri="{FF2B5EF4-FFF2-40B4-BE49-F238E27FC236}">
                    <a16:creationId xmlns:a16="http://schemas.microsoft.com/office/drawing/2014/main" id="{45067CD6-59C3-450F-BB65-ABD852BAAB7A}"/>
                  </a:ext>
                </a:extLst>
              </p:cNvPr>
              <p:cNvSpPr>
                <a:spLocks noChangeShapeType="1"/>
              </p:cNvSpPr>
              <p:nvPr/>
            </p:nvSpPr>
            <p:spPr bwMode="auto">
              <a:xfrm flipV="1">
                <a:off x="4436"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28">
                <a:extLst>
                  <a:ext uri="{FF2B5EF4-FFF2-40B4-BE49-F238E27FC236}">
                    <a16:creationId xmlns:a16="http://schemas.microsoft.com/office/drawing/2014/main" id="{F1E37C89-5403-4EB6-B91D-83E61BF0BF4A}"/>
                  </a:ext>
                </a:extLst>
              </p:cNvPr>
              <p:cNvSpPr>
                <a:spLocks noChangeShapeType="1"/>
              </p:cNvSpPr>
              <p:nvPr/>
            </p:nvSpPr>
            <p:spPr bwMode="auto">
              <a:xfrm flipV="1">
                <a:off x="449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29">
                <a:extLst>
                  <a:ext uri="{FF2B5EF4-FFF2-40B4-BE49-F238E27FC236}">
                    <a16:creationId xmlns:a16="http://schemas.microsoft.com/office/drawing/2014/main" id="{774B53E5-5B34-4A02-B6D1-E1DB93904191}"/>
                  </a:ext>
                </a:extLst>
              </p:cNvPr>
              <p:cNvSpPr>
                <a:spLocks noChangeShapeType="1"/>
              </p:cNvSpPr>
              <p:nvPr/>
            </p:nvSpPr>
            <p:spPr bwMode="auto">
              <a:xfrm flipV="1">
                <a:off x="3995"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3" name="Object 30">
                <a:extLst>
                  <a:ext uri="{FF2B5EF4-FFF2-40B4-BE49-F238E27FC236}">
                    <a16:creationId xmlns:a16="http://schemas.microsoft.com/office/drawing/2014/main" id="{AEBC76FB-8406-45DA-8DAD-64CC92E4C4E5}"/>
                  </a:ext>
                </a:extLst>
              </p:cNvPr>
              <p:cNvGraphicFramePr>
                <a:graphicFrameLocks/>
              </p:cNvGraphicFramePr>
              <p:nvPr/>
            </p:nvGraphicFramePr>
            <p:xfrm>
              <a:off x="4546" y="733"/>
              <a:ext cx="224" cy="213"/>
            </p:xfrm>
            <a:graphic>
              <a:graphicData uri="http://schemas.openxmlformats.org/presentationml/2006/ole">
                <mc:AlternateContent xmlns:mc="http://schemas.openxmlformats.org/markup-compatibility/2006">
                  <mc:Choice xmlns:v="urn:schemas-microsoft-com:vml" Requires="v">
                    <p:oleObj spid="_x0000_s10880" name="公式" r:id="rId3" imgW="400019" imgH="371680" progId="Equation.3">
                      <p:embed/>
                    </p:oleObj>
                  </mc:Choice>
                  <mc:Fallback>
                    <p:oleObj name="公式" r:id="rId3" imgW="400019" imgH="371680" progId="Equation.3">
                      <p:embed/>
                      <p:pic>
                        <p:nvPicPr>
                          <p:cNvPr id="36" name="Object 30">
                            <a:extLst>
                              <a:ext uri="{FF2B5EF4-FFF2-40B4-BE49-F238E27FC236}">
                                <a16:creationId xmlns:a16="http://schemas.microsoft.com/office/drawing/2014/main" id="{AEBC76FB-8406-45DA-8DAD-64CC92E4C4E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6" y="733"/>
                            <a:ext cx="2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34" name="Object 31">
                <a:extLst>
                  <a:ext uri="{FF2B5EF4-FFF2-40B4-BE49-F238E27FC236}">
                    <a16:creationId xmlns:a16="http://schemas.microsoft.com/office/drawing/2014/main" id="{95D8B01B-3FCA-4A38-BFE1-0FCCB8F4B92F}"/>
                  </a:ext>
                </a:extLst>
              </p:cNvPr>
              <p:cNvGraphicFramePr>
                <a:graphicFrameLocks/>
              </p:cNvGraphicFramePr>
              <p:nvPr>
                <p:extLst>
                  <p:ext uri="{D42A27DB-BD31-4B8C-83A1-F6EECF244321}">
                    <p14:modId xmlns:p14="http://schemas.microsoft.com/office/powerpoint/2010/main" val="997417811"/>
                  </p:ext>
                </p:extLst>
              </p:nvPr>
            </p:nvGraphicFramePr>
            <p:xfrm>
              <a:off x="5237" y="1825"/>
              <a:ext cx="263" cy="211"/>
            </p:xfrm>
            <a:graphic>
              <a:graphicData uri="http://schemas.openxmlformats.org/presentationml/2006/ole">
                <mc:AlternateContent xmlns:mc="http://schemas.openxmlformats.org/markup-compatibility/2006">
                  <mc:Choice xmlns:v="urn:schemas-microsoft-com:vml" Requires="v">
                    <p:oleObj spid="_x0000_s10881" name="公式" r:id="rId5" imgW="476233" imgH="371680" progId="Equation.3">
                      <p:embed/>
                    </p:oleObj>
                  </mc:Choice>
                  <mc:Fallback>
                    <p:oleObj name="公式" r:id="rId5" imgW="476233" imgH="371680" progId="Equation.3">
                      <p:embed/>
                      <p:pic>
                        <p:nvPicPr>
                          <p:cNvPr id="37" name="Object 31">
                            <a:extLst>
                              <a:ext uri="{FF2B5EF4-FFF2-40B4-BE49-F238E27FC236}">
                                <a16:creationId xmlns:a16="http://schemas.microsoft.com/office/drawing/2014/main" id="{95D8B01B-3FCA-4A38-BFE1-0FCCB8F4B92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7" y="1825"/>
                            <a:ext cx="26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35" name="Object 32">
                <a:extLst>
                  <a:ext uri="{FF2B5EF4-FFF2-40B4-BE49-F238E27FC236}">
                    <a16:creationId xmlns:a16="http://schemas.microsoft.com/office/drawing/2014/main" id="{840CE5BC-94AF-47CF-8FAD-F62D9A6082B7}"/>
                  </a:ext>
                </a:extLst>
              </p:cNvPr>
              <p:cNvGraphicFramePr>
                <a:graphicFrameLocks/>
              </p:cNvGraphicFramePr>
              <p:nvPr/>
            </p:nvGraphicFramePr>
            <p:xfrm>
              <a:off x="4425" y="1109"/>
              <a:ext cx="193" cy="211"/>
            </p:xfrm>
            <a:graphic>
              <a:graphicData uri="http://schemas.openxmlformats.org/presentationml/2006/ole">
                <mc:AlternateContent xmlns:mc="http://schemas.openxmlformats.org/markup-compatibility/2006">
                  <mc:Choice xmlns:v="urn:schemas-microsoft-com:vml" Requires="v">
                    <p:oleObj spid="_x0000_s10882" name="公式" r:id="rId7" imgW="333490" imgH="371680" progId="Equation.3">
                      <p:embed/>
                    </p:oleObj>
                  </mc:Choice>
                  <mc:Fallback>
                    <p:oleObj name="公式" r:id="rId7" imgW="333490" imgH="371680" progId="Equation.3">
                      <p:embed/>
                      <p:pic>
                        <p:nvPicPr>
                          <p:cNvPr id="38" name="Object 32">
                            <a:extLst>
                              <a:ext uri="{FF2B5EF4-FFF2-40B4-BE49-F238E27FC236}">
                                <a16:creationId xmlns:a16="http://schemas.microsoft.com/office/drawing/2014/main" id="{840CE5BC-94AF-47CF-8FAD-F62D9A6082B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 y="1109"/>
                            <a:ext cx="19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36" name="Object 34">
                <a:extLst>
                  <a:ext uri="{FF2B5EF4-FFF2-40B4-BE49-F238E27FC236}">
                    <a16:creationId xmlns:a16="http://schemas.microsoft.com/office/drawing/2014/main" id="{FEDB6D13-1C8E-472E-9CC3-B4ECA55CD7D4}"/>
                  </a:ext>
                </a:extLst>
              </p:cNvPr>
              <p:cNvGraphicFramePr>
                <a:graphicFrameLocks/>
              </p:cNvGraphicFramePr>
              <p:nvPr>
                <p:extLst>
                  <p:ext uri="{D42A27DB-BD31-4B8C-83A1-F6EECF244321}">
                    <p14:modId xmlns:p14="http://schemas.microsoft.com/office/powerpoint/2010/main" val="655567367"/>
                  </p:ext>
                </p:extLst>
              </p:nvPr>
            </p:nvGraphicFramePr>
            <p:xfrm>
              <a:off x="4708" y="2590"/>
              <a:ext cx="141" cy="147"/>
            </p:xfrm>
            <a:graphic>
              <a:graphicData uri="http://schemas.openxmlformats.org/presentationml/2006/ole">
                <mc:AlternateContent xmlns:mc="http://schemas.openxmlformats.org/markup-compatibility/2006">
                  <mc:Choice xmlns:v="urn:schemas-microsoft-com:vml" Requires="v">
                    <p:oleObj spid="_x0000_s10883" name="公式" r:id="rId9" imgW="228643" imgH="247787" progId="Equation.3">
                      <p:embed/>
                    </p:oleObj>
                  </mc:Choice>
                  <mc:Fallback>
                    <p:oleObj name="公式" r:id="rId9" imgW="228643" imgH="247787" progId="Equation.3">
                      <p:embed/>
                      <p:pic>
                        <p:nvPicPr>
                          <p:cNvPr id="40" name="Object 34">
                            <a:extLst>
                              <a:ext uri="{FF2B5EF4-FFF2-40B4-BE49-F238E27FC236}">
                                <a16:creationId xmlns:a16="http://schemas.microsoft.com/office/drawing/2014/main" id="{FEDB6D13-1C8E-472E-9CC3-B4ECA55CD7D4}"/>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8" y="2590"/>
                            <a:ext cx="1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37" name="Object 35">
                <a:extLst>
                  <a:ext uri="{FF2B5EF4-FFF2-40B4-BE49-F238E27FC236}">
                    <a16:creationId xmlns:a16="http://schemas.microsoft.com/office/drawing/2014/main" id="{DD28D6FD-D9BD-4A59-B101-811D9950770F}"/>
                  </a:ext>
                </a:extLst>
              </p:cNvPr>
              <p:cNvGraphicFramePr>
                <a:graphicFrameLocks/>
              </p:cNvGraphicFramePr>
              <p:nvPr/>
            </p:nvGraphicFramePr>
            <p:xfrm>
              <a:off x="4742" y="2117"/>
              <a:ext cx="129" cy="147"/>
            </p:xfrm>
            <a:graphic>
              <a:graphicData uri="http://schemas.openxmlformats.org/presentationml/2006/ole">
                <mc:AlternateContent xmlns:mc="http://schemas.openxmlformats.org/markup-compatibility/2006">
                  <mc:Choice xmlns:v="urn:schemas-microsoft-com:vml" Requires="v">
                    <p:oleObj spid="_x0000_s10884" name="公式" r:id="rId11" imgW="209694" imgH="247787" progId="Equation.3">
                      <p:embed/>
                    </p:oleObj>
                  </mc:Choice>
                  <mc:Fallback>
                    <p:oleObj name="公式" r:id="rId11" imgW="209694" imgH="247787" progId="Equation.3">
                      <p:embed/>
                      <p:pic>
                        <p:nvPicPr>
                          <p:cNvPr id="41" name="Object 35">
                            <a:extLst>
                              <a:ext uri="{FF2B5EF4-FFF2-40B4-BE49-F238E27FC236}">
                                <a16:creationId xmlns:a16="http://schemas.microsoft.com/office/drawing/2014/main" id="{DD28D6FD-D9BD-4A59-B101-811D9950770F}"/>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2" y="2117"/>
                            <a:ext cx="12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sp>
          <p:nvSpPr>
            <p:cNvPr id="7" name="Line 36">
              <a:extLst>
                <a:ext uri="{FF2B5EF4-FFF2-40B4-BE49-F238E27FC236}">
                  <a16:creationId xmlns:a16="http://schemas.microsoft.com/office/drawing/2014/main" id="{BAA58EF8-7C07-4FFC-A230-6E9B77370F89}"/>
                </a:ext>
              </a:extLst>
            </p:cNvPr>
            <p:cNvSpPr>
              <a:spLocks noChangeShapeType="1"/>
            </p:cNvSpPr>
            <p:nvPr/>
          </p:nvSpPr>
          <p:spPr bwMode="auto">
            <a:xfrm flipH="1">
              <a:off x="4095" y="1332"/>
              <a:ext cx="385" cy="417"/>
            </a:xfrm>
            <a:prstGeom prst="line">
              <a:avLst/>
            </a:prstGeom>
            <a:noFill/>
            <a:ln w="28575">
              <a:solidFill>
                <a:srgbClr val="00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8" name="Line 41">
            <a:extLst>
              <a:ext uri="{FF2B5EF4-FFF2-40B4-BE49-F238E27FC236}">
                <a16:creationId xmlns:a16="http://schemas.microsoft.com/office/drawing/2014/main" id="{DEF9DB68-E18A-40EC-8DE0-FA69132C1044}"/>
              </a:ext>
            </a:extLst>
          </p:cNvPr>
          <p:cNvSpPr>
            <a:spLocks noChangeShapeType="1"/>
          </p:cNvSpPr>
          <p:nvPr/>
        </p:nvSpPr>
        <p:spPr bwMode="auto">
          <a:xfrm>
            <a:off x="1679476" y="3535983"/>
            <a:ext cx="1522412"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9" name="Line 42">
            <a:extLst>
              <a:ext uri="{FF2B5EF4-FFF2-40B4-BE49-F238E27FC236}">
                <a16:creationId xmlns:a16="http://schemas.microsoft.com/office/drawing/2014/main" id="{6E0AE36B-7F37-4E90-9500-736819D739D8}"/>
              </a:ext>
            </a:extLst>
          </p:cNvPr>
          <p:cNvSpPr>
            <a:spLocks noChangeShapeType="1"/>
          </p:cNvSpPr>
          <p:nvPr/>
        </p:nvSpPr>
        <p:spPr bwMode="auto">
          <a:xfrm flipV="1">
            <a:off x="3286026" y="2517790"/>
            <a:ext cx="0" cy="914400"/>
          </a:xfrm>
          <a:prstGeom prst="line">
            <a:avLst/>
          </a:prstGeom>
          <a:noFill/>
          <a:ln w="19050">
            <a:solidFill>
              <a:srgbClr val="99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43">
            <a:extLst>
              <a:ext uri="{FF2B5EF4-FFF2-40B4-BE49-F238E27FC236}">
                <a16:creationId xmlns:a16="http://schemas.microsoft.com/office/drawing/2014/main" id="{48CFAF0D-65A5-4B8B-8B43-636703A253B7}"/>
              </a:ext>
            </a:extLst>
          </p:cNvPr>
          <p:cNvSpPr>
            <a:spLocks noChangeShapeType="1"/>
          </p:cNvSpPr>
          <p:nvPr/>
        </p:nvSpPr>
        <p:spPr bwMode="auto">
          <a:xfrm>
            <a:off x="3224113" y="2520965"/>
            <a:ext cx="0" cy="982663"/>
          </a:xfrm>
          <a:prstGeom prst="line">
            <a:avLst/>
          </a:prstGeom>
          <a:noFill/>
          <a:ln w="19050">
            <a:solidFill>
              <a:srgbClr val="99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40">
            <a:extLst>
              <a:ext uri="{FF2B5EF4-FFF2-40B4-BE49-F238E27FC236}">
                <a16:creationId xmlns:a16="http://schemas.microsoft.com/office/drawing/2014/main" id="{5BA6689A-4509-4CC1-8809-84CE010D17B7}"/>
              </a:ext>
            </a:extLst>
          </p:cNvPr>
          <p:cNvSpPr>
            <a:spLocks/>
          </p:cNvSpPr>
          <p:nvPr/>
        </p:nvSpPr>
        <p:spPr bwMode="auto">
          <a:xfrm>
            <a:off x="1609626" y="3349640"/>
            <a:ext cx="57150" cy="396875"/>
          </a:xfrm>
          <a:custGeom>
            <a:avLst/>
            <a:gdLst>
              <a:gd name="T0" fmla="*/ 0 w 79"/>
              <a:gd name="T1" fmla="*/ 0 h 542"/>
              <a:gd name="T2" fmla="*/ 2147483646 w 79"/>
              <a:gd name="T3" fmla="*/ 2147483646 h 542"/>
              <a:gd name="T4" fmla="*/ 2147483646 w 79"/>
              <a:gd name="T5" fmla="*/ 2147483646 h 542"/>
              <a:gd name="T6" fmla="*/ 2147483646 w 79"/>
              <a:gd name="T7" fmla="*/ 2147483646 h 542"/>
              <a:gd name="T8" fmla="*/ 2147483646 w 79"/>
              <a:gd name="T9" fmla="*/ 2147483646 h 542"/>
              <a:gd name="T10" fmla="*/ 0 w 79"/>
              <a:gd name="T11" fmla="*/ 2147483646 h 5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9" h="542">
                <a:moveTo>
                  <a:pt x="0" y="0"/>
                </a:moveTo>
                <a:cubicBezTo>
                  <a:pt x="8" y="26"/>
                  <a:pt x="12" y="54"/>
                  <a:pt x="23" y="79"/>
                </a:cubicBezTo>
                <a:cubicBezTo>
                  <a:pt x="31" y="96"/>
                  <a:pt x="51" y="106"/>
                  <a:pt x="57" y="124"/>
                </a:cubicBezTo>
                <a:cubicBezTo>
                  <a:pt x="60" y="132"/>
                  <a:pt x="79" y="293"/>
                  <a:pt x="79" y="294"/>
                </a:cubicBezTo>
                <a:cubicBezTo>
                  <a:pt x="70" y="387"/>
                  <a:pt x="70" y="416"/>
                  <a:pt x="23" y="486"/>
                </a:cubicBezTo>
                <a:cubicBezTo>
                  <a:pt x="9" y="527"/>
                  <a:pt x="17" y="509"/>
                  <a:pt x="0" y="542"/>
                </a:cubicBezTo>
              </a:path>
            </a:pathLst>
          </a:custGeom>
          <a:noFill/>
          <a:ln w="5715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Oval 41">
            <a:extLst>
              <a:ext uri="{FF2B5EF4-FFF2-40B4-BE49-F238E27FC236}">
                <a16:creationId xmlns:a16="http://schemas.microsoft.com/office/drawing/2014/main" id="{88F42F7E-4C0B-4B3F-95A8-A195A3F500EB}"/>
              </a:ext>
            </a:extLst>
          </p:cNvPr>
          <p:cNvSpPr>
            <a:spLocks noChangeArrowheads="1"/>
          </p:cNvSpPr>
          <p:nvPr/>
        </p:nvSpPr>
        <p:spPr bwMode="auto">
          <a:xfrm>
            <a:off x="1606451" y="3473465"/>
            <a:ext cx="106362" cy="10636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Line 47">
            <a:extLst>
              <a:ext uri="{FF2B5EF4-FFF2-40B4-BE49-F238E27FC236}">
                <a16:creationId xmlns:a16="http://schemas.microsoft.com/office/drawing/2014/main" id="{793A267D-2095-41C5-9F64-1121C57E5760}"/>
              </a:ext>
            </a:extLst>
          </p:cNvPr>
          <p:cNvSpPr>
            <a:spLocks noChangeShapeType="1"/>
          </p:cNvSpPr>
          <p:nvPr/>
        </p:nvSpPr>
        <p:spPr bwMode="auto">
          <a:xfrm>
            <a:off x="3368475" y="3611578"/>
            <a:ext cx="1749497" cy="9496"/>
          </a:xfrm>
          <a:prstGeom prst="line">
            <a:avLst/>
          </a:prstGeom>
          <a:noFill/>
          <a:ln w="190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48">
            <a:extLst>
              <a:ext uri="{FF2B5EF4-FFF2-40B4-BE49-F238E27FC236}">
                <a16:creationId xmlns:a16="http://schemas.microsoft.com/office/drawing/2014/main" id="{4220EC99-11C2-4C83-9CFC-C0FEE5C43C77}"/>
              </a:ext>
            </a:extLst>
          </p:cNvPr>
          <p:cNvSpPr>
            <a:spLocks noChangeShapeType="1"/>
          </p:cNvSpPr>
          <p:nvPr/>
        </p:nvSpPr>
        <p:spPr bwMode="auto">
          <a:xfrm flipH="1" flipV="1">
            <a:off x="3317776" y="3654711"/>
            <a:ext cx="1800226" cy="5726"/>
          </a:xfrm>
          <a:prstGeom prst="line">
            <a:avLst/>
          </a:prstGeom>
          <a:noFill/>
          <a:ln w="190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5" name="Object 44">
            <a:extLst>
              <a:ext uri="{FF2B5EF4-FFF2-40B4-BE49-F238E27FC236}">
                <a16:creationId xmlns:a16="http://schemas.microsoft.com/office/drawing/2014/main" id="{594DF79C-C30B-4F83-B265-CCDAEAC56E41}"/>
              </a:ext>
            </a:extLst>
          </p:cNvPr>
          <p:cNvGraphicFramePr>
            <a:graphicFrameLocks/>
          </p:cNvGraphicFramePr>
          <p:nvPr>
            <p:extLst>
              <p:ext uri="{D42A27DB-BD31-4B8C-83A1-F6EECF244321}">
                <p14:modId xmlns:p14="http://schemas.microsoft.com/office/powerpoint/2010/main" val="2435874932"/>
              </p:ext>
            </p:extLst>
          </p:nvPr>
        </p:nvGraphicFramePr>
        <p:xfrm>
          <a:off x="1365151" y="3408378"/>
          <a:ext cx="215900" cy="269875"/>
        </p:xfrm>
        <a:graphic>
          <a:graphicData uri="http://schemas.openxmlformats.org/presentationml/2006/ole">
            <mc:AlternateContent xmlns:mc="http://schemas.openxmlformats.org/markup-compatibility/2006">
              <mc:Choice xmlns:v="urn:schemas-microsoft-com:vml" Requires="v">
                <p:oleObj spid="_x0000_s10885" name="公式" r:id="rId13" imgW="209694" imgH="266815" progId="Equation.3">
                  <p:embed/>
                </p:oleObj>
              </mc:Choice>
              <mc:Fallback>
                <p:oleObj name="公式" r:id="rId13" imgW="209694" imgH="266815" progId="Equation.3">
                  <p:embed/>
                  <p:pic>
                    <p:nvPicPr>
                      <p:cNvPr id="51" name="Object 50">
                        <a:extLst>
                          <a:ext uri="{FF2B5EF4-FFF2-40B4-BE49-F238E27FC236}">
                            <a16:creationId xmlns:a16="http://schemas.microsoft.com/office/drawing/2014/main" id="{594DF79C-C30B-4F83-B265-CCDAEAC56E4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5151" y="3408378"/>
                        <a:ext cx="2159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6" name="Object 45">
            <a:extLst>
              <a:ext uri="{FF2B5EF4-FFF2-40B4-BE49-F238E27FC236}">
                <a16:creationId xmlns:a16="http://schemas.microsoft.com/office/drawing/2014/main" id="{4457123A-CF27-4A02-8C00-965F0C52C4B1}"/>
              </a:ext>
            </a:extLst>
          </p:cNvPr>
          <p:cNvGraphicFramePr>
            <a:graphicFrameLocks/>
          </p:cNvGraphicFramePr>
          <p:nvPr>
            <p:extLst>
              <p:ext uri="{D42A27DB-BD31-4B8C-83A1-F6EECF244321}">
                <p14:modId xmlns:p14="http://schemas.microsoft.com/office/powerpoint/2010/main" val="2583040575"/>
              </p:ext>
            </p:extLst>
          </p:nvPr>
        </p:nvGraphicFramePr>
        <p:xfrm>
          <a:off x="4686994" y="3292490"/>
          <a:ext cx="173038" cy="241300"/>
        </p:xfrm>
        <a:graphic>
          <a:graphicData uri="http://schemas.openxmlformats.org/presentationml/2006/ole">
            <mc:AlternateContent xmlns:mc="http://schemas.openxmlformats.org/markup-compatibility/2006">
              <mc:Choice xmlns:v="urn:schemas-microsoft-com:vml" Requires="v">
                <p:oleObj spid="_x0000_s10886" name="公式" r:id="rId15" imgW="171377" imgH="257089" progId="Equation.3">
                  <p:embed/>
                </p:oleObj>
              </mc:Choice>
              <mc:Fallback>
                <p:oleObj name="公式" r:id="rId15" imgW="171377" imgH="257089" progId="Equation.3">
                  <p:embed/>
                  <p:pic>
                    <p:nvPicPr>
                      <p:cNvPr id="52" name="Object 51">
                        <a:extLst>
                          <a:ext uri="{FF2B5EF4-FFF2-40B4-BE49-F238E27FC236}">
                            <a16:creationId xmlns:a16="http://schemas.microsoft.com/office/drawing/2014/main" id="{4457123A-CF27-4A02-8C00-965F0C52C4B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6994" y="3292490"/>
                        <a:ext cx="1730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7" name="Object 46">
            <a:extLst>
              <a:ext uri="{FF2B5EF4-FFF2-40B4-BE49-F238E27FC236}">
                <a16:creationId xmlns:a16="http://schemas.microsoft.com/office/drawing/2014/main" id="{07BFB9E1-9F7F-4254-9916-2305FDBDAFDB}"/>
              </a:ext>
            </a:extLst>
          </p:cNvPr>
          <p:cNvGraphicFramePr>
            <a:graphicFrameLocks/>
          </p:cNvGraphicFramePr>
          <p:nvPr>
            <p:extLst>
              <p:ext uri="{D42A27DB-BD31-4B8C-83A1-F6EECF244321}">
                <p14:modId xmlns:p14="http://schemas.microsoft.com/office/powerpoint/2010/main" val="4165009031"/>
              </p:ext>
            </p:extLst>
          </p:nvPr>
        </p:nvGraphicFramePr>
        <p:xfrm>
          <a:off x="2990751" y="4848240"/>
          <a:ext cx="173037" cy="241300"/>
        </p:xfrm>
        <a:graphic>
          <a:graphicData uri="http://schemas.openxmlformats.org/presentationml/2006/ole">
            <mc:AlternateContent xmlns:mc="http://schemas.openxmlformats.org/markup-compatibility/2006">
              <mc:Choice xmlns:v="urn:schemas-microsoft-com:vml" Requires="v">
                <p:oleObj spid="_x0000_s10887" name="公式" r:id="rId17" imgW="171377" imgH="257089" progId="Equation.3">
                  <p:embed/>
                </p:oleObj>
              </mc:Choice>
              <mc:Fallback>
                <p:oleObj name="公式" r:id="rId17" imgW="171377" imgH="257089" progId="Equation.3">
                  <p:embed/>
                  <p:pic>
                    <p:nvPicPr>
                      <p:cNvPr id="53" name="Object 52">
                        <a:extLst>
                          <a:ext uri="{FF2B5EF4-FFF2-40B4-BE49-F238E27FC236}">
                            <a16:creationId xmlns:a16="http://schemas.microsoft.com/office/drawing/2014/main" id="{07BFB9E1-9F7F-4254-9916-2305FDBDAFDB}"/>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90751" y="4848240"/>
                        <a:ext cx="1730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8" name="Object 47">
            <a:extLst>
              <a:ext uri="{FF2B5EF4-FFF2-40B4-BE49-F238E27FC236}">
                <a16:creationId xmlns:a16="http://schemas.microsoft.com/office/drawing/2014/main" id="{26E22EC8-02F1-4E85-990C-B150D4E8D257}"/>
              </a:ext>
            </a:extLst>
          </p:cNvPr>
          <p:cNvGraphicFramePr>
            <a:graphicFrameLocks/>
          </p:cNvGraphicFramePr>
          <p:nvPr>
            <p:extLst>
              <p:ext uri="{D42A27DB-BD31-4B8C-83A1-F6EECF244321}">
                <p14:modId xmlns:p14="http://schemas.microsoft.com/office/powerpoint/2010/main" val="3625982916"/>
              </p:ext>
            </p:extLst>
          </p:nvPr>
        </p:nvGraphicFramePr>
        <p:xfrm>
          <a:off x="3354288" y="2790840"/>
          <a:ext cx="111125" cy="241300"/>
        </p:xfrm>
        <a:graphic>
          <a:graphicData uri="http://schemas.openxmlformats.org/presentationml/2006/ole">
            <mc:AlternateContent xmlns:mc="http://schemas.openxmlformats.org/markup-compatibility/2006">
              <mc:Choice xmlns:v="urn:schemas-microsoft-com:vml" Requires="v">
                <p:oleObj spid="_x0000_s10888" name="公式" r:id="rId19" imgW="95162" imgH="257089" progId="Equation.3">
                  <p:embed/>
                </p:oleObj>
              </mc:Choice>
              <mc:Fallback>
                <p:oleObj name="公式" r:id="rId19" imgW="95162" imgH="257089" progId="Equation.3">
                  <p:embed/>
                  <p:pic>
                    <p:nvPicPr>
                      <p:cNvPr id="54" name="Object 53">
                        <a:extLst>
                          <a:ext uri="{FF2B5EF4-FFF2-40B4-BE49-F238E27FC236}">
                            <a16:creationId xmlns:a16="http://schemas.microsoft.com/office/drawing/2014/main" id="{26E22EC8-02F1-4E85-990C-B150D4E8D257}"/>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54288" y="2790840"/>
                        <a:ext cx="1111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9" name="Object 48">
            <a:extLst>
              <a:ext uri="{FF2B5EF4-FFF2-40B4-BE49-F238E27FC236}">
                <a16:creationId xmlns:a16="http://schemas.microsoft.com/office/drawing/2014/main" id="{E12128C7-810C-447D-AF0E-EDC578303483}"/>
              </a:ext>
            </a:extLst>
          </p:cNvPr>
          <p:cNvGraphicFramePr>
            <a:graphicFrameLocks/>
          </p:cNvGraphicFramePr>
          <p:nvPr>
            <p:extLst>
              <p:ext uri="{D42A27DB-BD31-4B8C-83A1-F6EECF244321}">
                <p14:modId xmlns:p14="http://schemas.microsoft.com/office/powerpoint/2010/main" val="1734797590"/>
              </p:ext>
            </p:extLst>
          </p:nvPr>
        </p:nvGraphicFramePr>
        <p:xfrm>
          <a:off x="3389213" y="4829190"/>
          <a:ext cx="111125" cy="241300"/>
        </p:xfrm>
        <a:graphic>
          <a:graphicData uri="http://schemas.openxmlformats.org/presentationml/2006/ole">
            <mc:AlternateContent xmlns:mc="http://schemas.openxmlformats.org/markup-compatibility/2006">
              <mc:Choice xmlns:v="urn:schemas-microsoft-com:vml" Requires="v">
                <p:oleObj spid="_x0000_s10889" name="公式" r:id="rId21" imgW="95162" imgH="257089" progId="Equation.3">
                  <p:embed/>
                </p:oleObj>
              </mc:Choice>
              <mc:Fallback>
                <p:oleObj name="公式" r:id="rId21" imgW="95162" imgH="257089" progId="Equation.3">
                  <p:embed/>
                  <p:pic>
                    <p:nvPicPr>
                      <p:cNvPr id="55" name="Object 54">
                        <a:extLst>
                          <a:ext uri="{FF2B5EF4-FFF2-40B4-BE49-F238E27FC236}">
                            <a16:creationId xmlns:a16="http://schemas.microsoft.com/office/drawing/2014/main" id="{E12128C7-810C-447D-AF0E-EDC578303483}"/>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9213" y="4829190"/>
                        <a:ext cx="1111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50" name="Line 55">
            <a:extLst>
              <a:ext uri="{FF2B5EF4-FFF2-40B4-BE49-F238E27FC236}">
                <a16:creationId xmlns:a16="http://schemas.microsoft.com/office/drawing/2014/main" id="{14D84BE9-1DC5-42D1-B0E2-D754C4F371BE}"/>
              </a:ext>
            </a:extLst>
          </p:cNvPr>
          <p:cNvSpPr>
            <a:spLocks noChangeShapeType="1"/>
          </p:cNvSpPr>
          <p:nvPr/>
        </p:nvSpPr>
        <p:spPr bwMode="auto">
          <a:xfrm>
            <a:off x="3198713" y="3541728"/>
            <a:ext cx="106363" cy="6985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56">
            <a:extLst>
              <a:ext uri="{FF2B5EF4-FFF2-40B4-BE49-F238E27FC236}">
                <a16:creationId xmlns:a16="http://schemas.microsoft.com/office/drawing/2014/main" id="{631FEAB7-EAFB-4B94-AC2D-F27B4F09CBB4}"/>
              </a:ext>
            </a:extLst>
          </p:cNvPr>
          <p:cNvSpPr>
            <a:spLocks noChangeShapeType="1"/>
          </p:cNvSpPr>
          <p:nvPr/>
        </p:nvSpPr>
        <p:spPr bwMode="auto">
          <a:xfrm flipH="1" flipV="1">
            <a:off x="3286026" y="3438540"/>
            <a:ext cx="34925" cy="176213"/>
          </a:xfrm>
          <a:prstGeom prst="line">
            <a:avLst/>
          </a:prstGeom>
          <a:noFill/>
          <a:ln w="1905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57">
            <a:extLst>
              <a:ext uri="{FF2B5EF4-FFF2-40B4-BE49-F238E27FC236}">
                <a16:creationId xmlns:a16="http://schemas.microsoft.com/office/drawing/2014/main" id="{90AB5004-E49B-4C56-BA92-272B9CC83B3B}"/>
              </a:ext>
            </a:extLst>
          </p:cNvPr>
          <p:cNvSpPr>
            <a:spLocks noChangeShapeType="1"/>
          </p:cNvSpPr>
          <p:nvPr/>
        </p:nvSpPr>
        <p:spPr bwMode="auto">
          <a:xfrm>
            <a:off x="3227288" y="3481403"/>
            <a:ext cx="69850" cy="106362"/>
          </a:xfrm>
          <a:prstGeom prst="line">
            <a:avLst/>
          </a:prstGeom>
          <a:noFill/>
          <a:ln w="1905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58">
            <a:extLst>
              <a:ext uri="{FF2B5EF4-FFF2-40B4-BE49-F238E27FC236}">
                <a16:creationId xmlns:a16="http://schemas.microsoft.com/office/drawing/2014/main" id="{EB9C3528-B4AA-4377-B483-F4D81AC3438F}"/>
              </a:ext>
            </a:extLst>
          </p:cNvPr>
          <p:cNvSpPr>
            <a:spLocks noChangeShapeType="1"/>
          </p:cNvSpPr>
          <p:nvPr/>
        </p:nvSpPr>
        <p:spPr bwMode="auto">
          <a:xfrm>
            <a:off x="3308251" y="3630628"/>
            <a:ext cx="0" cy="1792287"/>
          </a:xfrm>
          <a:prstGeom prst="line">
            <a:avLst/>
          </a:prstGeom>
          <a:noFill/>
          <a:ln w="19050">
            <a:solidFill>
              <a:srgbClr val="99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61">
            <a:extLst>
              <a:ext uri="{FF2B5EF4-FFF2-40B4-BE49-F238E27FC236}">
                <a16:creationId xmlns:a16="http://schemas.microsoft.com/office/drawing/2014/main" id="{11AE300A-CDC8-44AD-B9D3-195EEEEB613D}"/>
              </a:ext>
            </a:extLst>
          </p:cNvPr>
          <p:cNvSpPr>
            <a:spLocks noChangeShapeType="1"/>
          </p:cNvSpPr>
          <p:nvPr/>
        </p:nvSpPr>
        <p:spPr bwMode="auto">
          <a:xfrm>
            <a:off x="3266976" y="3668728"/>
            <a:ext cx="0" cy="1741487"/>
          </a:xfrm>
          <a:prstGeom prst="line">
            <a:avLst/>
          </a:prstGeom>
          <a:noFill/>
          <a:ln w="190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55" name="Object 63">
            <a:extLst>
              <a:ext uri="{FF2B5EF4-FFF2-40B4-BE49-F238E27FC236}">
                <a16:creationId xmlns:a16="http://schemas.microsoft.com/office/drawing/2014/main" id="{5A96F3A5-D8A7-4C9B-8C91-BB50E3BB8CC3}"/>
              </a:ext>
            </a:extLst>
          </p:cNvPr>
          <p:cNvGraphicFramePr>
            <a:graphicFrameLocks/>
          </p:cNvGraphicFramePr>
          <p:nvPr>
            <p:extLst>
              <p:ext uri="{D42A27DB-BD31-4B8C-83A1-F6EECF244321}">
                <p14:modId xmlns:p14="http://schemas.microsoft.com/office/powerpoint/2010/main" val="3335769921"/>
              </p:ext>
            </p:extLst>
          </p:nvPr>
        </p:nvGraphicFramePr>
        <p:xfrm>
          <a:off x="3751164" y="1604970"/>
          <a:ext cx="385762" cy="334963"/>
        </p:xfrm>
        <a:graphic>
          <a:graphicData uri="http://schemas.openxmlformats.org/presentationml/2006/ole">
            <mc:AlternateContent xmlns:mc="http://schemas.openxmlformats.org/markup-compatibility/2006">
              <mc:Choice xmlns:v="urn:schemas-microsoft-com:vml" Requires="v">
                <p:oleObj spid="_x0000_s10890" name="公式" r:id="rId23" imgW="438337" imgH="371680" progId="Equation.3">
                  <p:embed/>
                </p:oleObj>
              </mc:Choice>
              <mc:Fallback>
                <p:oleObj name="公式" r:id="rId23" imgW="438337" imgH="371680" progId="Equation.3">
                  <p:embed/>
                  <p:pic>
                    <p:nvPicPr>
                      <p:cNvPr id="63" name="Object 63">
                        <a:extLst>
                          <a:ext uri="{FF2B5EF4-FFF2-40B4-BE49-F238E27FC236}">
                            <a16:creationId xmlns:a16="http://schemas.microsoft.com/office/drawing/2014/main" id="{5A96F3A5-D8A7-4C9B-8C91-BB50E3BB8CC3}"/>
                          </a:ext>
                        </a:extLst>
                      </p:cNvPr>
                      <p:cNvPicPr>
                        <a:picLocks noGrp="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51164" y="1604970"/>
                        <a:ext cx="385762"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 name="Rectangle 70">
            <a:extLst>
              <a:ext uri="{FF2B5EF4-FFF2-40B4-BE49-F238E27FC236}">
                <a16:creationId xmlns:a16="http://schemas.microsoft.com/office/drawing/2014/main" id="{0019888C-7C54-4375-B80A-C8F230AE90AA}"/>
              </a:ext>
            </a:extLst>
          </p:cNvPr>
          <p:cNvSpPr>
            <a:spLocks noChangeArrowheads="1"/>
          </p:cNvSpPr>
          <p:nvPr/>
        </p:nvSpPr>
        <p:spPr bwMode="auto">
          <a:xfrm>
            <a:off x="2210098" y="191295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i="1" dirty="0">
                <a:solidFill>
                  <a:srgbClr val="FFC000"/>
                </a:solidFill>
                <a:latin typeface="Times New Roman" panose="02020603050405020304" pitchFamily="18" charset="0"/>
              </a:rPr>
              <a:t>d</a:t>
            </a:r>
            <a:endParaRPr kumimoji="1" lang="en-US" altLang="zh-CN" i="1" baseline="30000" dirty="0">
              <a:solidFill>
                <a:srgbClr val="FFC000"/>
              </a:solidFill>
              <a:latin typeface="Times New Roman" panose="02020603050405020304" pitchFamily="18" charset="0"/>
            </a:endParaRPr>
          </a:p>
        </p:txBody>
      </p:sp>
      <p:grpSp>
        <p:nvGrpSpPr>
          <p:cNvPr id="59" name="Group 71">
            <a:extLst>
              <a:ext uri="{FF2B5EF4-FFF2-40B4-BE49-F238E27FC236}">
                <a16:creationId xmlns:a16="http://schemas.microsoft.com/office/drawing/2014/main" id="{8F55C5E2-6BBF-467E-AB9D-0666EF2B121A}"/>
              </a:ext>
            </a:extLst>
          </p:cNvPr>
          <p:cNvGrpSpPr>
            <a:grpSpLocks/>
          </p:cNvGrpSpPr>
          <p:nvPr/>
        </p:nvGrpSpPr>
        <p:grpSpPr bwMode="auto">
          <a:xfrm>
            <a:off x="2802632" y="1668020"/>
            <a:ext cx="919162" cy="134937"/>
            <a:chOff x="4004" y="645"/>
            <a:chExt cx="579" cy="85"/>
          </a:xfrm>
        </p:grpSpPr>
        <p:sp>
          <p:nvSpPr>
            <p:cNvPr id="60" name="Line 72">
              <a:extLst>
                <a:ext uri="{FF2B5EF4-FFF2-40B4-BE49-F238E27FC236}">
                  <a16:creationId xmlns:a16="http://schemas.microsoft.com/office/drawing/2014/main" id="{DE880197-036D-4498-AD22-9794A83B9F11}"/>
                </a:ext>
              </a:extLst>
            </p:cNvPr>
            <p:cNvSpPr>
              <a:spLocks noChangeShapeType="1"/>
            </p:cNvSpPr>
            <p:nvPr/>
          </p:nvSpPr>
          <p:spPr bwMode="auto">
            <a:xfrm>
              <a:off x="4004" y="730"/>
              <a:ext cx="557"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73">
              <a:extLst>
                <a:ext uri="{FF2B5EF4-FFF2-40B4-BE49-F238E27FC236}">
                  <a16:creationId xmlns:a16="http://schemas.microsoft.com/office/drawing/2014/main" id="{54DDE2E5-60A1-4BC4-BBC9-D55F97FAF3B3}"/>
                </a:ext>
              </a:extLst>
            </p:cNvPr>
            <p:cNvSpPr>
              <a:spLocks noChangeShapeType="1"/>
            </p:cNvSpPr>
            <p:nvPr/>
          </p:nvSpPr>
          <p:spPr bwMode="auto">
            <a:xfrm flipV="1">
              <a:off x="4132"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74">
              <a:extLst>
                <a:ext uri="{FF2B5EF4-FFF2-40B4-BE49-F238E27FC236}">
                  <a16:creationId xmlns:a16="http://schemas.microsoft.com/office/drawing/2014/main" id="{C5F7AD1D-1DC1-4CE3-B33C-C716FE45CC49}"/>
                </a:ext>
              </a:extLst>
            </p:cNvPr>
            <p:cNvSpPr>
              <a:spLocks noChangeShapeType="1"/>
            </p:cNvSpPr>
            <p:nvPr/>
          </p:nvSpPr>
          <p:spPr bwMode="auto">
            <a:xfrm flipV="1">
              <a:off x="429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75">
              <a:extLst>
                <a:ext uri="{FF2B5EF4-FFF2-40B4-BE49-F238E27FC236}">
                  <a16:creationId xmlns:a16="http://schemas.microsoft.com/office/drawing/2014/main" id="{E8CB930F-A69F-4651-ABF0-069BCC76086C}"/>
                </a:ext>
              </a:extLst>
            </p:cNvPr>
            <p:cNvSpPr>
              <a:spLocks noChangeShapeType="1"/>
            </p:cNvSpPr>
            <p:nvPr/>
          </p:nvSpPr>
          <p:spPr bwMode="auto">
            <a:xfrm flipV="1">
              <a:off x="418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76">
              <a:extLst>
                <a:ext uri="{FF2B5EF4-FFF2-40B4-BE49-F238E27FC236}">
                  <a16:creationId xmlns:a16="http://schemas.microsoft.com/office/drawing/2014/main" id="{54B290CD-E2C5-4C38-8B6C-EC4E8921F395}"/>
                </a:ext>
              </a:extLst>
            </p:cNvPr>
            <p:cNvSpPr>
              <a:spLocks noChangeShapeType="1"/>
            </p:cNvSpPr>
            <p:nvPr/>
          </p:nvSpPr>
          <p:spPr bwMode="auto">
            <a:xfrm flipV="1">
              <a:off x="440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77">
              <a:extLst>
                <a:ext uri="{FF2B5EF4-FFF2-40B4-BE49-F238E27FC236}">
                  <a16:creationId xmlns:a16="http://schemas.microsoft.com/office/drawing/2014/main" id="{A524EDDD-371F-4363-BA25-1F1797C9C78C}"/>
                </a:ext>
              </a:extLst>
            </p:cNvPr>
            <p:cNvSpPr>
              <a:spLocks noChangeShapeType="1"/>
            </p:cNvSpPr>
            <p:nvPr/>
          </p:nvSpPr>
          <p:spPr bwMode="auto">
            <a:xfrm flipV="1">
              <a:off x="407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78">
              <a:extLst>
                <a:ext uri="{FF2B5EF4-FFF2-40B4-BE49-F238E27FC236}">
                  <a16:creationId xmlns:a16="http://schemas.microsoft.com/office/drawing/2014/main" id="{CC5671F4-4EBA-461E-A50B-49FF134E2425}"/>
                </a:ext>
              </a:extLst>
            </p:cNvPr>
            <p:cNvSpPr>
              <a:spLocks noChangeShapeType="1"/>
            </p:cNvSpPr>
            <p:nvPr/>
          </p:nvSpPr>
          <p:spPr bwMode="auto">
            <a:xfrm flipV="1">
              <a:off x="4242"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79">
              <a:extLst>
                <a:ext uri="{FF2B5EF4-FFF2-40B4-BE49-F238E27FC236}">
                  <a16:creationId xmlns:a16="http://schemas.microsoft.com/office/drawing/2014/main" id="{627D35F1-079D-4885-A3F1-62FEAA6DD85D}"/>
                </a:ext>
              </a:extLst>
            </p:cNvPr>
            <p:cNvSpPr>
              <a:spLocks noChangeShapeType="1"/>
            </p:cNvSpPr>
            <p:nvPr/>
          </p:nvSpPr>
          <p:spPr bwMode="auto">
            <a:xfrm flipV="1">
              <a:off x="4352"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80">
              <a:extLst>
                <a:ext uri="{FF2B5EF4-FFF2-40B4-BE49-F238E27FC236}">
                  <a16:creationId xmlns:a16="http://schemas.microsoft.com/office/drawing/2014/main" id="{3A9032C1-B78F-4B10-B8D1-6F2C5564C515}"/>
                </a:ext>
              </a:extLst>
            </p:cNvPr>
            <p:cNvSpPr>
              <a:spLocks noChangeShapeType="1"/>
            </p:cNvSpPr>
            <p:nvPr/>
          </p:nvSpPr>
          <p:spPr bwMode="auto">
            <a:xfrm flipV="1">
              <a:off x="4462"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81">
              <a:extLst>
                <a:ext uri="{FF2B5EF4-FFF2-40B4-BE49-F238E27FC236}">
                  <a16:creationId xmlns:a16="http://schemas.microsoft.com/office/drawing/2014/main" id="{1212E8A8-7FF9-43C6-8A70-BD3C4A0EACDA}"/>
                </a:ext>
              </a:extLst>
            </p:cNvPr>
            <p:cNvSpPr>
              <a:spLocks noChangeShapeType="1"/>
            </p:cNvSpPr>
            <p:nvPr/>
          </p:nvSpPr>
          <p:spPr bwMode="auto">
            <a:xfrm flipV="1">
              <a:off x="451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82">
              <a:extLst>
                <a:ext uri="{FF2B5EF4-FFF2-40B4-BE49-F238E27FC236}">
                  <a16:creationId xmlns:a16="http://schemas.microsoft.com/office/drawing/2014/main" id="{21961987-176F-406B-8E50-7217F13043B9}"/>
                </a:ext>
              </a:extLst>
            </p:cNvPr>
            <p:cNvSpPr>
              <a:spLocks noChangeShapeType="1"/>
            </p:cNvSpPr>
            <p:nvPr/>
          </p:nvSpPr>
          <p:spPr bwMode="auto">
            <a:xfrm flipV="1">
              <a:off x="4021"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72" name="Straight Arrow Connector 71">
            <a:extLst>
              <a:ext uri="{FF2B5EF4-FFF2-40B4-BE49-F238E27FC236}">
                <a16:creationId xmlns:a16="http://schemas.microsoft.com/office/drawing/2014/main" id="{7B866017-E203-44B0-9ABD-53C2B13716F0}"/>
              </a:ext>
            </a:extLst>
          </p:cNvPr>
          <p:cNvCxnSpPr/>
          <p:nvPr/>
        </p:nvCxnSpPr>
        <p:spPr bwMode="auto">
          <a:xfrm>
            <a:off x="2627784" y="1835501"/>
            <a:ext cx="0" cy="586245"/>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Arrow Connector 72">
            <a:extLst>
              <a:ext uri="{FF2B5EF4-FFF2-40B4-BE49-F238E27FC236}">
                <a16:creationId xmlns:a16="http://schemas.microsoft.com/office/drawing/2014/main" id="{2D459713-1533-41D6-A1BE-B8E0610C1E3A}"/>
              </a:ext>
            </a:extLst>
          </p:cNvPr>
          <p:cNvCxnSpPr/>
          <p:nvPr/>
        </p:nvCxnSpPr>
        <p:spPr bwMode="auto">
          <a:xfrm flipH="1">
            <a:off x="3908650" y="1676756"/>
            <a:ext cx="1236438" cy="133830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D344B25C-4648-4E3D-B1B7-3FF3A7BA8DCB}"/>
                  </a:ext>
                </a:extLst>
              </p:cNvPr>
              <p:cNvSpPr txBox="1"/>
              <p:nvPr/>
            </p:nvSpPr>
            <p:spPr>
              <a:xfrm>
                <a:off x="5275165" y="1495438"/>
                <a:ext cx="3868836" cy="276999"/>
              </a:xfrm>
              <a:prstGeom prst="rect">
                <a:avLst/>
              </a:prstGeom>
              <a:noFill/>
            </p:spPr>
            <p:txBody>
              <a:bodyPr wrap="squar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oMath>
                </a14:m>
                <a:r>
                  <a:rPr lang="en-US" dirty="0"/>
                  <a:t>: Beam splitter </a:t>
                </a:r>
              </a:p>
            </p:txBody>
          </p:sp>
        </mc:Choice>
        <mc:Fallback xmlns="">
          <p:sp>
            <p:nvSpPr>
              <p:cNvPr id="74" name="TextBox 73">
                <a:extLst>
                  <a:ext uri="{FF2B5EF4-FFF2-40B4-BE49-F238E27FC236}">
                    <a16:creationId xmlns:a16="http://schemas.microsoft.com/office/drawing/2014/main" id="{D344B25C-4648-4E3D-B1B7-3FF3A7BA8DCB}"/>
                  </a:ext>
                </a:extLst>
              </p:cNvPr>
              <p:cNvSpPr txBox="1">
                <a:spLocks noRot="1" noChangeAspect="1" noMove="1" noResize="1" noEditPoints="1" noAdjustHandles="1" noChangeArrowheads="1" noChangeShapeType="1" noTextEdit="1"/>
              </p:cNvSpPr>
              <p:nvPr/>
            </p:nvSpPr>
            <p:spPr>
              <a:xfrm>
                <a:off x="5275165" y="1495438"/>
                <a:ext cx="3868836" cy="276999"/>
              </a:xfrm>
              <a:prstGeom prst="rect">
                <a:avLst/>
              </a:prstGeom>
              <a:blipFill>
                <a:blip r:embed="rId25"/>
                <a:stretch>
                  <a:fillRect l="-2047" t="-28261" b="-50000"/>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3733FE45-2866-40AA-8DA3-EF91A306828B}"/>
              </a:ext>
            </a:extLst>
          </p:cNvPr>
          <p:cNvCxnSpPr/>
          <p:nvPr/>
        </p:nvCxnSpPr>
        <p:spPr bwMode="auto">
          <a:xfrm>
            <a:off x="1950776" y="5388859"/>
            <a:ext cx="48990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75">
            <a:extLst>
              <a:ext uri="{FF2B5EF4-FFF2-40B4-BE49-F238E27FC236}">
                <a16:creationId xmlns:a16="http://schemas.microsoft.com/office/drawing/2014/main" id="{C36EC347-90B9-4039-99DA-F94B545A2428}"/>
              </a:ext>
            </a:extLst>
          </p:cNvPr>
          <p:cNvSpPr txBox="1"/>
          <p:nvPr/>
        </p:nvSpPr>
        <p:spPr>
          <a:xfrm>
            <a:off x="67985" y="5465927"/>
            <a:ext cx="2478664" cy="646331"/>
          </a:xfrm>
          <a:prstGeom prst="rect">
            <a:avLst/>
          </a:prstGeom>
          <a:noFill/>
        </p:spPr>
        <p:txBody>
          <a:bodyPr wrap="square" rtlCol="0">
            <a:spAutoFit/>
          </a:bodyPr>
          <a:lstStyle/>
          <a:p>
            <a:r>
              <a:rPr lang="en-US" dirty="0"/>
              <a:t>Interferences pattern recorded at plane P</a:t>
            </a: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69F571A5-A2C9-4399-8090-72B1748D6C3F}"/>
                  </a:ext>
                </a:extLst>
              </p:cNvPr>
              <p:cNvSpPr txBox="1"/>
              <p:nvPr/>
            </p:nvSpPr>
            <p:spPr>
              <a:xfrm flipH="1">
                <a:off x="6715819" y="3308384"/>
                <a:ext cx="138457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𝑎𝑖𝑟</m:t>
                          </m:r>
                        </m:sub>
                      </m:sSub>
                      <m:r>
                        <a:rPr lang="en-US" b="0" i="1" smtClean="0">
                          <a:latin typeface="Cambria Math" panose="02040503050406030204" pitchFamily="18" charset="0"/>
                          <a:ea typeface="Cambria Math" panose="02040503050406030204" pitchFamily="18" charset="0"/>
                        </a:rPr>
                        <m:t>𝑑</m:t>
                      </m:r>
                    </m:oMath>
                  </m:oMathPara>
                </a14:m>
                <a:endParaRPr lang="en-US" dirty="0"/>
              </a:p>
            </p:txBody>
          </p:sp>
        </mc:Choice>
        <mc:Fallback xmlns="">
          <p:sp>
            <p:nvSpPr>
              <p:cNvPr id="77" name="TextBox 76">
                <a:extLst>
                  <a:ext uri="{FF2B5EF4-FFF2-40B4-BE49-F238E27FC236}">
                    <a16:creationId xmlns:a16="http://schemas.microsoft.com/office/drawing/2014/main" id="{69F571A5-A2C9-4399-8090-72B1748D6C3F}"/>
                  </a:ext>
                </a:extLst>
              </p:cNvPr>
              <p:cNvSpPr txBox="1">
                <a:spLocks noRot="1" noChangeAspect="1" noMove="1" noResize="1" noEditPoints="1" noAdjustHandles="1" noChangeArrowheads="1" noChangeShapeType="1" noTextEdit="1"/>
              </p:cNvSpPr>
              <p:nvPr/>
            </p:nvSpPr>
            <p:spPr>
              <a:xfrm flipH="1">
                <a:off x="6715819" y="3308384"/>
                <a:ext cx="1384572" cy="276999"/>
              </a:xfrm>
              <a:prstGeom prst="rect">
                <a:avLst/>
              </a:prstGeom>
              <a:blipFill>
                <a:blip r:embed="rId26"/>
                <a:stretch>
                  <a:fillRect b="-20000"/>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C217F869-EC84-4FE3-AF3E-4ED8197AC33B}"/>
              </a:ext>
            </a:extLst>
          </p:cNvPr>
          <p:cNvSpPr txBox="1"/>
          <p:nvPr/>
        </p:nvSpPr>
        <p:spPr>
          <a:xfrm>
            <a:off x="5796137" y="1988840"/>
            <a:ext cx="3240360" cy="1200329"/>
          </a:xfrm>
          <a:prstGeom prst="rect">
            <a:avLst/>
          </a:prstGeom>
          <a:noFill/>
        </p:spPr>
        <p:txBody>
          <a:bodyPr wrap="square" rtlCol="0">
            <a:spAutoFit/>
          </a:bodyPr>
          <a:lstStyle/>
          <a:p>
            <a:endParaRPr lang="en-US" dirty="0"/>
          </a:p>
          <a:p>
            <a:r>
              <a:rPr lang="en-US" dirty="0"/>
              <a:t>Optical path difference between the rays 1 and 2 (if the thickness of the beam splitter is neglected):</a:t>
            </a:r>
          </a:p>
        </p:txBody>
      </p:sp>
      <p:sp>
        <p:nvSpPr>
          <p:cNvPr id="79" name="TextBox 78">
            <a:extLst>
              <a:ext uri="{FF2B5EF4-FFF2-40B4-BE49-F238E27FC236}">
                <a16:creationId xmlns:a16="http://schemas.microsoft.com/office/drawing/2014/main" id="{91BCAF6C-74AC-436D-B270-50A789CDA6BA}"/>
              </a:ext>
            </a:extLst>
          </p:cNvPr>
          <p:cNvSpPr txBox="1"/>
          <p:nvPr/>
        </p:nvSpPr>
        <p:spPr>
          <a:xfrm>
            <a:off x="5906294" y="3992736"/>
            <a:ext cx="2184572" cy="369332"/>
          </a:xfrm>
          <a:prstGeom prst="rect">
            <a:avLst/>
          </a:prstGeom>
          <a:noFill/>
        </p:spPr>
        <p:txBody>
          <a:bodyPr wrap="none" rtlCol="0">
            <a:spAutoFit/>
          </a:bodyPr>
          <a:lstStyle/>
          <a:p>
            <a:r>
              <a:rPr lang="en-US" dirty="0"/>
              <a:t>Refractive index of air</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9AE67ED-6EEF-4D70-A4E8-C3A11D402818}"/>
                  </a:ext>
                </a:extLst>
              </p:cNvPr>
              <p:cNvSpPr txBox="1"/>
              <p:nvPr/>
            </p:nvSpPr>
            <p:spPr>
              <a:xfrm>
                <a:off x="8154927" y="4116530"/>
                <a:ext cx="886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𝑎𝑖𝑟</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80" name="TextBox 79">
                <a:extLst>
                  <a:ext uri="{FF2B5EF4-FFF2-40B4-BE49-F238E27FC236}">
                    <a16:creationId xmlns:a16="http://schemas.microsoft.com/office/drawing/2014/main" id="{19AE67ED-6EEF-4D70-A4E8-C3A11D402818}"/>
                  </a:ext>
                </a:extLst>
              </p:cNvPr>
              <p:cNvSpPr txBox="1">
                <a:spLocks noRot="1" noChangeAspect="1" noMove="1" noResize="1" noEditPoints="1" noAdjustHandles="1" noChangeArrowheads="1" noChangeShapeType="1" noTextEdit="1"/>
              </p:cNvSpPr>
              <p:nvPr/>
            </p:nvSpPr>
            <p:spPr>
              <a:xfrm>
                <a:off x="8154927" y="4116530"/>
                <a:ext cx="886909" cy="276999"/>
              </a:xfrm>
              <a:prstGeom prst="rect">
                <a:avLst/>
              </a:prstGeom>
              <a:blipFill>
                <a:blip r:embed="rId27"/>
                <a:stretch>
                  <a:fillRect l="-3448" r="-5517" b="-19565"/>
                </a:stretch>
              </a:blipFill>
            </p:spPr>
            <p:txBody>
              <a:bodyPr/>
              <a:lstStyle/>
              <a:p>
                <a:r>
                  <a:rPr lang="en-US">
                    <a:noFill/>
                  </a:rPr>
                  <a:t> </a:t>
                </a:r>
              </a:p>
            </p:txBody>
          </p:sp>
        </mc:Fallback>
      </mc:AlternateContent>
      <p:sp>
        <p:nvSpPr>
          <p:cNvPr id="81" name="Arrow: Right 5">
            <a:extLst>
              <a:ext uri="{FF2B5EF4-FFF2-40B4-BE49-F238E27FC236}">
                <a16:creationId xmlns:a16="http://schemas.microsoft.com/office/drawing/2014/main" id="{9D65B5F5-8330-411E-9F57-C97167374D4A}"/>
              </a:ext>
            </a:extLst>
          </p:cNvPr>
          <p:cNvSpPr/>
          <p:nvPr/>
        </p:nvSpPr>
        <p:spPr bwMode="auto">
          <a:xfrm>
            <a:off x="6326586" y="4427608"/>
            <a:ext cx="352772" cy="43272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0F0AEE04-9D6E-42CF-AFF8-00AB1A9FD769}"/>
                  </a:ext>
                </a:extLst>
              </p:cNvPr>
              <p:cNvSpPr/>
              <p:nvPr/>
            </p:nvSpPr>
            <p:spPr>
              <a:xfrm>
                <a:off x="6679358" y="4478908"/>
                <a:ext cx="941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𝛿</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𝑑</m:t>
                      </m:r>
                    </m:oMath>
                  </m:oMathPara>
                </a14:m>
                <a:endParaRPr lang="en-US" dirty="0"/>
              </a:p>
            </p:txBody>
          </p:sp>
        </mc:Choice>
        <mc:Fallback xmlns="">
          <p:sp>
            <p:nvSpPr>
              <p:cNvPr id="82" name="Rectangle 81">
                <a:extLst>
                  <a:ext uri="{FF2B5EF4-FFF2-40B4-BE49-F238E27FC236}">
                    <a16:creationId xmlns:a16="http://schemas.microsoft.com/office/drawing/2014/main" id="{0F0AEE04-9D6E-42CF-AFF8-00AB1A9FD769}"/>
                  </a:ext>
                </a:extLst>
              </p:cNvPr>
              <p:cNvSpPr>
                <a:spLocks noRot="1" noChangeAspect="1" noMove="1" noResize="1" noEditPoints="1" noAdjustHandles="1" noChangeArrowheads="1" noChangeShapeType="1" noTextEdit="1"/>
              </p:cNvSpPr>
              <p:nvPr/>
            </p:nvSpPr>
            <p:spPr>
              <a:xfrm>
                <a:off x="6679358" y="4478908"/>
                <a:ext cx="941604" cy="369332"/>
              </a:xfrm>
              <a:prstGeom prst="rect">
                <a:avLst/>
              </a:prstGeom>
              <a:blipFill>
                <a:blip r:embed="rId28"/>
                <a:stretch>
                  <a:fillRect/>
                </a:stretch>
              </a:blipFill>
            </p:spPr>
            <p:txBody>
              <a:bodyPr/>
              <a:lstStyle/>
              <a:p>
                <a:r>
                  <a:rPr lang="en-US">
                    <a:noFill/>
                  </a:rPr>
                  <a:t> </a:t>
                </a:r>
              </a:p>
            </p:txBody>
          </p:sp>
        </mc:Fallback>
      </mc:AlternateContent>
      <p:sp>
        <p:nvSpPr>
          <p:cNvPr id="83" name="Rectangle: Rounded Corners 82">
            <a:extLst>
              <a:ext uri="{FF2B5EF4-FFF2-40B4-BE49-F238E27FC236}">
                <a16:creationId xmlns:a16="http://schemas.microsoft.com/office/drawing/2014/main" id="{4E151CD2-D6B2-4AEE-9BE1-E560CA86C008}"/>
              </a:ext>
            </a:extLst>
          </p:cNvPr>
          <p:cNvSpPr/>
          <p:nvPr/>
        </p:nvSpPr>
        <p:spPr bwMode="auto">
          <a:xfrm>
            <a:off x="245292" y="6126105"/>
            <a:ext cx="8503161" cy="445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84" name="TextBox 83">
            <a:extLst>
              <a:ext uri="{FF2B5EF4-FFF2-40B4-BE49-F238E27FC236}">
                <a16:creationId xmlns:a16="http://schemas.microsoft.com/office/drawing/2014/main" id="{522C5000-97DE-4684-AD39-249D448DEB7A}"/>
              </a:ext>
            </a:extLst>
          </p:cNvPr>
          <p:cNvSpPr txBox="1"/>
          <p:nvPr/>
        </p:nvSpPr>
        <p:spPr>
          <a:xfrm>
            <a:off x="296668" y="6126105"/>
            <a:ext cx="8401852" cy="369332"/>
          </a:xfrm>
          <a:prstGeom prst="rect">
            <a:avLst/>
          </a:prstGeom>
          <a:noFill/>
        </p:spPr>
        <p:txBody>
          <a:bodyPr wrap="none" rtlCol="0">
            <a:spAutoFit/>
          </a:bodyPr>
          <a:lstStyle/>
          <a:p>
            <a:r>
              <a:rPr lang="en-US" dirty="0"/>
              <a:t>But when interferences are involved with reflections, we must to take care of half-wave loss.</a:t>
            </a:r>
          </a:p>
        </p:txBody>
      </p:sp>
      <p:sp>
        <p:nvSpPr>
          <p:cNvPr id="86" name="Title 1">
            <a:extLst>
              <a:ext uri="{FF2B5EF4-FFF2-40B4-BE49-F238E27FC236}">
                <a16:creationId xmlns:a16="http://schemas.microsoft.com/office/drawing/2014/main" id="{C4D009AB-2C16-4DCA-B697-9FD84F3F1322}"/>
              </a:ext>
            </a:extLst>
          </p:cNvPr>
          <p:cNvSpPr>
            <a:spLocks noGrp="1"/>
          </p:cNvSpPr>
          <p:nvPr>
            <p:ph type="title"/>
          </p:nvPr>
        </p:nvSpPr>
        <p:spPr>
          <a:xfrm>
            <a:off x="914400" y="-67279"/>
            <a:ext cx="8229600" cy="1143000"/>
          </a:xfrm>
        </p:spPr>
        <p:txBody>
          <a:bodyPr/>
          <a:lstStyle/>
          <a:p>
            <a:r>
              <a:rPr lang="en-US" dirty="0"/>
              <a:t>The Michelson interferometer </a:t>
            </a:r>
          </a:p>
        </p:txBody>
      </p:sp>
    </p:spTree>
    <p:extLst>
      <p:ext uri="{BB962C8B-B14F-4D97-AF65-F5344CB8AC3E}">
        <p14:creationId xmlns:p14="http://schemas.microsoft.com/office/powerpoint/2010/main" val="261987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left)">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left)">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left)">
                                      <p:cBhvr>
                                        <p:cTn id="33" dur="500"/>
                                        <p:tgtEl>
                                          <p:spTgt spid="50"/>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down)">
                                      <p:cBhvr>
                                        <p:cTn id="37" dur="500"/>
                                        <p:tgtEl>
                                          <p:spTgt spid="51"/>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500"/>
                                        <p:tgtEl>
                                          <p:spTgt spid="48"/>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up)">
                                      <p:cBhvr>
                                        <p:cTn id="49" dur="500"/>
                                        <p:tgtEl>
                                          <p:spTgt spid="40"/>
                                        </p:tgtEl>
                                      </p:cBhvr>
                                    </p:animEffect>
                                  </p:childTnLst>
                                </p:cTn>
                              </p:par>
                            </p:childTnLst>
                          </p:cTn>
                        </p:par>
                        <p:par>
                          <p:cTn id="50" fill="hold">
                            <p:stCondLst>
                              <p:cond delay="2500"/>
                            </p:stCondLst>
                            <p:childTnLst>
                              <p:par>
                                <p:cTn id="51" presetID="22" presetClass="entr" presetSubtype="1" fill="hold"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up)">
                                      <p:cBhvr>
                                        <p:cTn id="53" dur="500"/>
                                        <p:tgtEl>
                                          <p:spTgt spid="52"/>
                                        </p:tgtEl>
                                      </p:cBhvr>
                                    </p:animEffect>
                                  </p:childTnLst>
                                </p:cTn>
                              </p:par>
                            </p:childTnLst>
                          </p:cTn>
                        </p:par>
                        <p:par>
                          <p:cTn id="54" fill="hold">
                            <p:stCondLst>
                              <p:cond delay="3000"/>
                            </p:stCondLst>
                            <p:childTnLst>
                              <p:par>
                                <p:cTn id="55" presetID="22" presetClass="entr" presetSubtype="1"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up)">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left)">
                                      <p:cBhvr>
                                        <p:cTn id="66" dur="500"/>
                                        <p:tgtEl>
                                          <p:spTgt spid="43"/>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wipe(left)">
                                      <p:cBhvr>
                                        <p:cTn id="70" dur="500"/>
                                        <p:tgtEl>
                                          <p:spTgt spid="46"/>
                                        </p:tgtEl>
                                      </p:cBhvr>
                                    </p:animEffect>
                                  </p:childTnLst>
                                </p:cTn>
                              </p:par>
                            </p:childTnLst>
                          </p:cTn>
                        </p:par>
                        <p:par>
                          <p:cTn id="71" fill="hold">
                            <p:stCondLst>
                              <p:cond delay="1500"/>
                            </p:stCondLst>
                            <p:childTnLst>
                              <p:par>
                                <p:cTn id="72" presetID="22" presetClass="entr" presetSubtype="2" fill="hold" nodeType="after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wipe(right)">
                                      <p:cBhvr>
                                        <p:cTn id="74" dur="500"/>
                                        <p:tgtEl>
                                          <p:spTgt spid="44"/>
                                        </p:tgtEl>
                                      </p:cBhvr>
                                    </p:animEffect>
                                  </p:childTnLst>
                                </p:cTn>
                              </p:par>
                            </p:childTnLst>
                          </p:cTn>
                        </p:par>
                        <p:par>
                          <p:cTn id="75" fill="hold">
                            <p:stCondLst>
                              <p:cond delay="2000"/>
                            </p:stCondLst>
                            <p:childTnLst>
                              <p:par>
                                <p:cTn id="76" presetID="22" presetClass="entr" presetSubtype="1" fill="hold" nodeType="after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wipe(up)">
                                      <p:cBhvr>
                                        <p:cTn id="78" dur="500"/>
                                        <p:tgtEl>
                                          <p:spTgt spid="5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wipe(left)">
                                      <p:cBhvr>
                                        <p:cTn id="83" dur="500"/>
                                        <p:tgtEl>
                                          <p:spTgt spid="4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down)">
                                      <p:cBhvr>
                                        <p:cTn id="88" dur="500"/>
                                        <p:tgtEl>
                                          <p:spTgt spid="5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wipe(left)">
                                      <p:cBhvr>
                                        <p:cTn id="93" dur="500"/>
                                        <p:tgtEl>
                                          <p:spTgt spid="5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wipe(left)">
                                      <p:cBhvr>
                                        <p:cTn id="98" dur="500"/>
                                        <p:tgtEl>
                                          <p:spTgt spid="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78"/>
                                        </p:tgtEl>
                                        <p:attrNameLst>
                                          <p:attrName>style.visibility</p:attrName>
                                        </p:attrNameLst>
                                      </p:cBhvr>
                                      <p:to>
                                        <p:strVal val="visible"/>
                                      </p:to>
                                    </p:set>
                                    <p:animEffect transition="in" filter="fade">
                                      <p:cBhvr>
                                        <p:cTn id="111" dur="500"/>
                                        <p:tgtEl>
                                          <p:spTgt spid="7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7"/>
                                        </p:tgtEl>
                                        <p:attrNameLst>
                                          <p:attrName>style.visibility</p:attrName>
                                        </p:attrNameLst>
                                      </p:cBhvr>
                                      <p:to>
                                        <p:strVal val="visible"/>
                                      </p:to>
                                    </p:set>
                                    <p:animEffect transition="in" filter="fade">
                                      <p:cBhvr>
                                        <p:cTn id="114" dur="500"/>
                                        <p:tgtEl>
                                          <p:spTgt spid="7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
                                        </p:tgtEl>
                                        <p:attrNameLst>
                                          <p:attrName>style.visibility</p:attrName>
                                        </p:attrNameLst>
                                      </p:cBhvr>
                                      <p:to>
                                        <p:strVal val="visible"/>
                                      </p:to>
                                    </p:set>
                                    <p:animEffect transition="in" filter="fade">
                                      <p:cBhvr>
                                        <p:cTn id="117" dur="500"/>
                                        <p:tgtEl>
                                          <p:spTgt spid="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fade">
                                      <p:cBhvr>
                                        <p:cTn id="122" dur="500"/>
                                        <p:tgtEl>
                                          <p:spTgt spid="7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500"/>
                                        <p:tgtEl>
                                          <p:spTgt spid="8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81"/>
                                        </p:tgtEl>
                                        <p:attrNameLst>
                                          <p:attrName>style.visibility</p:attrName>
                                        </p:attrNameLst>
                                      </p:cBhvr>
                                      <p:to>
                                        <p:strVal val="visible"/>
                                      </p:to>
                                    </p:set>
                                    <p:animEffect transition="in" filter="fade">
                                      <p:cBhvr>
                                        <p:cTn id="128" dur="500"/>
                                        <p:tgtEl>
                                          <p:spTgt spid="8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fade">
                                      <p:cBhvr>
                                        <p:cTn id="131" dur="500"/>
                                        <p:tgtEl>
                                          <p:spTgt spid="8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84"/>
                                        </p:tgtEl>
                                        <p:attrNameLst>
                                          <p:attrName>style.visibility</p:attrName>
                                        </p:attrNameLst>
                                      </p:cBhvr>
                                      <p:to>
                                        <p:strVal val="visible"/>
                                      </p:to>
                                    </p:set>
                                    <p:animEffect transition="in" filter="fade">
                                      <p:cBhvr>
                                        <p:cTn id="136" dur="500"/>
                                        <p:tgtEl>
                                          <p:spTgt spid="8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3"/>
                                        </p:tgtEl>
                                        <p:attrNameLst>
                                          <p:attrName>style.visibility</p:attrName>
                                        </p:attrNameLst>
                                      </p:cBhvr>
                                      <p:to>
                                        <p:strVal val="visible"/>
                                      </p:to>
                                    </p:set>
                                    <p:animEffect transition="in" filter="fade">
                                      <p:cBhvr>
                                        <p:cTn id="13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58" grpId="0" autoUpdateAnimBg="0"/>
      <p:bldP spid="74" grpId="0"/>
      <p:bldP spid="77" grpId="0"/>
      <p:bldP spid="78" grpId="0"/>
      <p:bldP spid="79" grpId="0"/>
      <p:bldP spid="80" grpId="0"/>
      <p:bldP spid="81" grpId="0" animBg="1"/>
      <p:bldP spid="82" grpId="0"/>
      <p:bldP spid="83" grpId="0" animBg="1"/>
      <p:bldP spid="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p:cNvSpPr/>
          <p:nvPr/>
        </p:nvSpPr>
        <p:spPr>
          <a:xfrm>
            <a:off x="-15606" y="571702"/>
            <a:ext cx="4879507" cy="4416235"/>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25</a:t>
            </a:fld>
            <a:endParaRPr lang="en-US" altLang="zh-CN"/>
          </a:p>
        </p:txBody>
      </p:sp>
      <p:grpSp>
        <p:nvGrpSpPr>
          <p:cNvPr id="3" name="Group 2">
            <a:extLst>
              <a:ext uri="{FF2B5EF4-FFF2-40B4-BE49-F238E27FC236}">
                <a16:creationId xmlns:a16="http://schemas.microsoft.com/office/drawing/2014/main" id="{56614DCD-0EF5-40B5-82A9-B82CEFFFF8C8}"/>
              </a:ext>
            </a:extLst>
          </p:cNvPr>
          <p:cNvGrpSpPr>
            <a:grpSpLocks/>
          </p:cNvGrpSpPr>
          <p:nvPr/>
        </p:nvGrpSpPr>
        <p:grpSpPr bwMode="auto">
          <a:xfrm>
            <a:off x="1213669" y="1536807"/>
            <a:ext cx="2725737" cy="3181349"/>
            <a:chOff x="3800" y="733"/>
            <a:chExt cx="1717" cy="2004"/>
          </a:xfrm>
        </p:grpSpPr>
        <p:grpSp>
          <p:nvGrpSpPr>
            <p:cNvPr id="5" name="Group 3">
              <a:extLst>
                <a:ext uri="{FF2B5EF4-FFF2-40B4-BE49-F238E27FC236}">
                  <a16:creationId xmlns:a16="http://schemas.microsoft.com/office/drawing/2014/main" id="{38D51D80-5538-4D52-A92D-69BD9E2DC16C}"/>
                </a:ext>
              </a:extLst>
            </p:cNvPr>
            <p:cNvGrpSpPr>
              <a:grpSpLocks/>
            </p:cNvGrpSpPr>
            <p:nvPr/>
          </p:nvGrpSpPr>
          <p:grpSpPr bwMode="auto">
            <a:xfrm>
              <a:off x="3800" y="733"/>
              <a:ext cx="1717" cy="2004"/>
              <a:chOff x="3800" y="733"/>
              <a:chExt cx="1717" cy="2004"/>
            </a:xfrm>
          </p:grpSpPr>
          <p:sp>
            <p:nvSpPr>
              <p:cNvPr id="7" name="Rectangle 4">
                <a:extLst>
                  <a:ext uri="{FF2B5EF4-FFF2-40B4-BE49-F238E27FC236}">
                    <a16:creationId xmlns:a16="http://schemas.microsoft.com/office/drawing/2014/main" id="{F1C29478-DE4A-4F91-BE2E-7747F3B8DBEA}"/>
                  </a:ext>
                </a:extLst>
              </p:cNvPr>
              <p:cNvSpPr>
                <a:spLocks noChangeArrowheads="1"/>
              </p:cNvSpPr>
              <p:nvPr/>
            </p:nvSpPr>
            <p:spPr bwMode="auto">
              <a:xfrm rot="-2774301">
                <a:off x="3963" y="1463"/>
                <a:ext cx="575" cy="100"/>
              </a:xfrm>
              <a:prstGeom prst="rect">
                <a:avLst/>
              </a:prstGeom>
              <a:solidFill>
                <a:srgbClr val="00CC99">
                  <a:alpha val="39999"/>
                </a:srgbClr>
              </a:solidFill>
              <a:ln>
                <a:noFill/>
              </a:ln>
              <a:effectLst/>
              <a:extLst>
                <a:ext uri="{91240B29-F687-4F45-9708-019B960494DF}">
                  <a14:hiddenLine xmlns:a14="http://schemas.microsoft.com/office/drawing/2010/main" w="571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Oval 6">
                <a:extLst>
                  <a:ext uri="{FF2B5EF4-FFF2-40B4-BE49-F238E27FC236}">
                    <a16:creationId xmlns:a16="http://schemas.microsoft.com/office/drawing/2014/main" id="{3B758637-D386-4033-99EB-34212C2C3EA2}"/>
                  </a:ext>
                </a:extLst>
              </p:cNvPr>
              <p:cNvSpPr>
                <a:spLocks noChangeArrowheads="1"/>
              </p:cNvSpPr>
              <p:nvPr/>
            </p:nvSpPr>
            <p:spPr bwMode="auto">
              <a:xfrm>
                <a:off x="3800" y="2133"/>
                <a:ext cx="936" cy="132"/>
              </a:xfrm>
              <a:prstGeom prst="ellipse">
                <a:avLst/>
              </a:prstGeom>
              <a:solidFill>
                <a:srgbClr val="00CC99">
                  <a:alpha val="39999"/>
                </a:srgbClr>
              </a:solidFill>
              <a:ln>
                <a:noFill/>
              </a:ln>
              <a:effectLst/>
              <a:extLst>
                <a:ext uri="{91240B29-F687-4F45-9708-019B960494DF}">
                  <a14:hiddenLine xmlns:a14="http://schemas.microsoft.com/office/drawing/2010/main" w="12700">
                    <a:solidFill>
                      <a:srgbClr val="00CC99">
                        <a:alpha val="50195"/>
                      </a:srgbClr>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Line 7">
                <a:extLst>
                  <a:ext uri="{FF2B5EF4-FFF2-40B4-BE49-F238E27FC236}">
                    <a16:creationId xmlns:a16="http://schemas.microsoft.com/office/drawing/2014/main" id="{E78B3C8F-5BF5-4BD3-B9D9-5B6A6991EC4E}"/>
                  </a:ext>
                </a:extLst>
              </p:cNvPr>
              <p:cNvSpPr>
                <a:spLocks noChangeShapeType="1"/>
              </p:cNvSpPr>
              <p:nvPr/>
            </p:nvSpPr>
            <p:spPr bwMode="auto">
              <a:xfrm>
                <a:off x="5444" y="1307"/>
                <a:ext cx="0" cy="55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2D00648A-C86D-43C9-AC4B-DAA0512228A2}"/>
                  </a:ext>
                </a:extLst>
              </p:cNvPr>
              <p:cNvSpPr>
                <a:spLocks noChangeShapeType="1"/>
              </p:cNvSpPr>
              <p:nvPr/>
            </p:nvSpPr>
            <p:spPr bwMode="auto">
              <a:xfrm>
                <a:off x="3978" y="854"/>
                <a:ext cx="557"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a:extLst>
                  <a:ext uri="{FF2B5EF4-FFF2-40B4-BE49-F238E27FC236}">
                    <a16:creationId xmlns:a16="http://schemas.microsoft.com/office/drawing/2014/main" id="{92C90E1A-F865-4AB3-BD75-7AF2509588E2}"/>
                  </a:ext>
                </a:extLst>
              </p:cNvPr>
              <p:cNvSpPr>
                <a:spLocks noChangeShapeType="1"/>
              </p:cNvSpPr>
              <p:nvPr/>
            </p:nvSpPr>
            <p:spPr bwMode="auto">
              <a:xfrm>
                <a:off x="3822" y="2686"/>
                <a:ext cx="869"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0">
                <a:extLst>
                  <a:ext uri="{FF2B5EF4-FFF2-40B4-BE49-F238E27FC236}">
                    <a16:creationId xmlns:a16="http://schemas.microsoft.com/office/drawing/2014/main" id="{F5B6CD37-1AD7-4B75-8E1A-BD3A319A233E}"/>
                  </a:ext>
                </a:extLst>
              </p:cNvPr>
              <p:cNvSpPr>
                <a:spLocks noChangeShapeType="1"/>
              </p:cNvSpPr>
              <p:nvPr/>
            </p:nvSpPr>
            <p:spPr bwMode="auto">
              <a:xfrm flipV="1">
                <a:off x="5450" y="1291"/>
                <a:ext cx="67"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1">
                <a:extLst>
                  <a:ext uri="{FF2B5EF4-FFF2-40B4-BE49-F238E27FC236}">
                    <a16:creationId xmlns:a16="http://schemas.microsoft.com/office/drawing/2014/main" id="{61CB7C46-44EA-46DF-98CA-4E1529CD253D}"/>
                  </a:ext>
                </a:extLst>
              </p:cNvPr>
              <p:cNvSpPr>
                <a:spLocks noChangeShapeType="1"/>
              </p:cNvSpPr>
              <p:nvPr/>
            </p:nvSpPr>
            <p:spPr bwMode="auto">
              <a:xfrm flipV="1">
                <a:off x="5450" y="1348"/>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4" name="Line 12">
                <a:extLst>
                  <a:ext uri="{FF2B5EF4-FFF2-40B4-BE49-F238E27FC236}">
                    <a16:creationId xmlns:a16="http://schemas.microsoft.com/office/drawing/2014/main" id="{2A1DE67B-536F-4C70-B8E1-6FE75DC81863}"/>
                  </a:ext>
                </a:extLst>
              </p:cNvPr>
              <p:cNvSpPr>
                <a:spLocks noChangeShapeType="1"/>
              </p:cNvSpPr>
              <p:nvPr/>
            </p:nvSpPr>
            <p:spPr bwMode="auto">
              <a:xfrm flipV="1">
                <a:off x="5450" y="1404"/>
                <a:ext cx="67"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5" name="Line 13">
                <a:extLst>
                  <a:ext uri="{FF2B5EF4-FFF2-40B4-BE49-F238E27FC236}">
                    <a16:creationId xmlns:a16="http://schemas.microsoft.com/office/drawing/2014/main" id="{33BC46D3-8A98-4F04-8D5D-52D827B4D2E1}"/>
                  </a:ext>
                </a:extLst>
              </p:cNvPr>
              <p:cNvSpPr>
                <a:spLocks noChangeShapeType="1"/>
              </p:cNvSpPr>
              <p:nvPr/>
            </p:nvSpPr>
            <p:spPr bwMode="auto">
              <a:xfrm flipV="1">
                <a:off x="5450" y="1461"/>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4">
                <a:extLst>
                  <a:ext uri="{FF2B5EF4-FFF2-40B4-BE49-F238E27FC236}">
                    <a16:creationId xmlns:a16="http://schemas.microsoft.com/office/drawing/2014/main" id="{702A08A4-9139-4B40-9DDB-A03FF3B75C86}"/>
                  </a:ext>
                </a:extLst>
              </p:cNvPr>
              <p:cNvSpPr>
                <a:spLocks noChangeShapeType="1"/>
              </p:cNvSpPr>
              <p:nvPr/>
            </p:nvSpPr>
            <p:spPr bwMode="auto">
              <a:xfrm flipV="1">
                <a:off x="5450" y="1517"/>
                <a:ext cx="67"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a:extLst>
                  <a:ext uri="{FF2B5EF4-FFF2-40B4-BE49-F238E27FC236}">
                    <a16:creationId xmlns:a16="http://schemas.microsoft.com/office/drawing/2014/main" id="{4C99D812-77EE-4FD5-A093-F1F0432AECA3}"/>
                  </a:ext>
                </a:extLst>
              </p:cNvPr>
              <p:cNvSpPr>
                <a:spLocks noChangeShapeType="1"/>
              </p:cNvSpPr>
              <p:nvPr/>
            </p:nvSpPr>
            <p:spPr bwMode="auto">
              <a:xfrm flipV="1">
                <a:off x="5450" y="1574"/>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6">
                <a:extLst>
                  <a:ext uri="{FF2B5EF4-FFF2-40B4-BE49-F238E27FC236}">
                    <a16:creationId xmlns:a16="http://schemas.microsoft.com/office/drawing/2014/main" id="{C5FFDC84-2022-4055-8FF3-A6EE69B70686}"/>
                  </a:ext>
                </a:extLst>
              </p:cNvPr>
              <p:cNvSpPr>
                <a:spLocks noChangeShapeType="1"/>
              </p:cNvSpPr>
              <p:nvPr/>
            </p:nvSpPr>
            <p:spPr bwMode="auto">
              <a:xfrm flipV="1">
                <a:off x="5450" y="1631"/>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a:extLst>
                  <a:ext uri="{FF2B5EF4-FFF2-40B4-BE49-F238E27FC236}">
                    <a16:creationId xmlns:a16="http://schemas.microsoft.com/office/drawing/2014/main" id="{73B643F5-091B-47D1-B1BF-19BEBC7FDA6F}"/>
                  </a:ext>
                </a:extLst>
              </p:cNvPr>
              <p:cNvSpPr>
                <a:spLocks noChangeShapeType="1"/>
              </p:cNvSpPr>
              <p:nvPr/>
            </p:nvSpPr>
            <p:spPr bwMode="auto">
              <a:xfrm flipV="1">
                <a:off x="5450" y="1687"/>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a:extLst>
                  <a:ext uri="{FF2B5EF4-FFF2-40B4-BE49-F238E27FC236}">
                    <a16:creationId xmlns:a16="http://schemas.microsoft.com/office/drawing/2014/main" id="{F5FC6FF1-5A0F-4985-8B45-FFFD086AC736}"/>
                  </a:ext>
                </a:extLst>
              </p:cNvPr>
              <p:cNvSpPr>
                <a:spLocks noChangeShapeType="1"/>
              </p:cNvSpPr>
              <p:nvPr/>
            </p:nvSpPr>
            <p:spPr bwMode="auto">
              <a:xfrm flipV="1">
                <a:off x="5450" y="1744"/>
                <a:ext cx="67" cy="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a:extLst>
                  <a:ext uri="{FF2B5EF4-FFF2-40B4-BE49-F238E27FC236}">
                    <a16:creationId xmlns:a16="http://schemas.microsoft.com/office/drawing/2014/main" id="{61D44A4E-E0AE-408F-8C7B-86F9D4884B15}"/>
                  </a:ext>
                </a:extLst>
              </p:cNvPr>
              <p:cNvSpPr>
                <a:spLocks noChangeShapeType="1"/>
              </p:cNvSpPr>
              <p:nvPr/>
            </p:nvSpPr>
            <p:spPr bwMode="auto">
              <a:xfrm flipV="1">
                <a:off x="5450" y="1800"/>
                <a:ext cx="67"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0">
                <a:extLst>
                  <a:ext uri="{FF2B5EF4-FFF2-40B4-BE49-F238E27FC236}">
                    <a16:creationId xmlns:a16="http://schemas.microsoft.com/office/drawing/2014/main" id="{77E43600-6E6D-4D53-9638-9ECE6F7C9AF5}"/>
                  </a:ext>
                </a:extLst>
              </p:cNvPr>
              <p:cNvSpPr>
                <a:spLocks noChangeShapeType="1"/>
              </p:cNvSpPr>
              <p:nvPr/>
            </p:nvSpPr>
            <p:spPr bwMode="auto">
              <a:xfrm flipV="1">
                <a:off x="4106"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1">
                <a:extLst>
                  <a:ext uri="{FF2B5EF4-FFF2-40B4-BE49-F238E27FC236}">
                    <a16:creationId xmlns:a16="http://schemas.microsoft.com/office/drawing/2014/main" id="{DA442304-7F56-43A3-8580-2B0BBEDEEABA}"/>
                  </a:ext>
                </a:extLst>
              </p:cNvPr>
              <p:cNvSpPr>
                <a:spLocks noChangeShapeType="1"/>
              </p:cNvSpPr>
              <p:nvPr/>
            </p:nvSpPr>
            <p:spPr bwMode="auto">
              <a:xfrm flipV="1">
                <a:off x="427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2">
                <a:extLst>
                  <a:ext uri="{FF2B5EF4-FFF2-40B4-BE49-F238E27FC236}">
                    <a16:creationId xmlns:a16="http://schemas.microsoft.com/office/drawing/2014/main" id="{0FC2C752-BF8C-4724-A11D-34BD0902CB4A}"/>
                  </a:ext>
                </a:extLst>
              </p:cNvPr>
              <p:cNvSpPr>
                <a:spLocks noChangeShapeType="1"/>
              </p:cNvSpPr>
              <p:nvPr/>
            </p:nvSpPr>
            <p:spPr bwMode="auto">
              <a:xfrm flipV="1">
                <a:off x="416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3">
                <a:extLst>
                  <a:ext uri="{FF2B5EF4-FFF2-40B4-BE49-F238E27FC236}">
                    <a16:creationId xmlns:a16="http://schemas.microsoft.com/office/drawing/2014/main" id="{C0DB647B-E3F4-4E8E-9FEE-66CE7207B371}"/>
                  </a:ext>
                </a:extLst>
              </p:cNvPr>
              <p:cNvSpPr>
                <a:spLocks noChangeShapeType="1"/>
              </p:cNvSpPr>
              <p:nvPr/>
            </p:nvSpPr>
            <p:spPr bwMode="auto">
              <a:xfrm flipV="1">
                <a:off x="438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4">
                <a:extLst>
                  <a:ext uri="{FF2B5EF4-FFF2-40B4-BE49-F238E27FC236}">
                    <a16:creationId xmlns:a16="http://schemas.microsoft.com/office/drawing/2014/main" id="{21EFBF40-F708-4991-A77E-8A62D3DB05DA}"/>
                  </a:ext>
                </a:extLst>
              </p:cNvPr>
              <p:cNvSpPr>
                <a:spLocks noChangeShapeType="1"/>
              </p:cNvSpPr>
              <p:nvPr/>
            </p:nvSpPr>
            <p:spPr bwMode="auto">
              <a:xfrm flipV="1">
                <a:off x="405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5">
                <a:extLst>
                  <a:ext uri="{FF2B5EF4-FFF2-40B4-BE49-F238E27FC236}">
                    <a16:creationId xmlns:a16="http://schemas.microsoft.com/office/drawing/2014/main" id="{39014D9D-1A8C-4955-9D18-29E6C25847CF}"/>
                  </a:ext>
                </a:extLst>
              </p:cNvPr>
              <p:cNvSpPr>
                <a:spLocks noChangeShapeType="1"/>
              </p:cNvSpPr>
              <p:nvPr/>
            </p:nvSpPr>
            <p:spPr bwMode="auto">
              <a:xfrm flipV="1">
                <a:off x="4216"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6">
                <a:extLst>
                  <a:ext uri="{FF2B5EF4-FFF2-40B4-BE49-F238E27FC236}">
                    <a16:creationId xmlns:a16="http://schemas.microsoft.com/office/drawing/2014/main" id="{2E74B589-D6D7-4A3E-98C2-5D5034EE1E03}"/>
                  </a:ext>
                </a:extLst>
              </p:cNvPr>
              <p:cNvSpPr>
                <a:spLocks noChangeShapeType="1"/>
              </p:cNvSpPr>
              <p:nvPr/>
            </p:nvSpPr>
            <p:spPr bwMode="auto">
              <a:xfrm flipV="1">
                <a:off x="4326"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7">
                <a:extLst>
                  <a:ext uri="{FF2B5EF4-FFF2-40B4-BE49-F238E27FC236}">
                    <a16:creationId xmlns:a16="http://schemas.microsoft.com/office/drawing/2014/main" id="{45067CD6-59C3-450F-BB65-ABD852BAAB7A}"/>
                  </a:ext>
                </a:extLst>
              </p:cNvPr>
              <p:cNvSpPr>
                <a:spLocks noChangeShapeType="1"/>
              </p:cNvSpPr>
              <p:nvPr/>
            </p:nvSpPr>
            <p:spPr bwMode="auto">
              <a:xfrm flipV="1">
                <a:off x="4436"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8">
                <a:extLst>
                  <a:ext uri="{FF2B5EF4-FFF2-40B4-BE49-F238E27FC236}">
                    <a16:creationId xmlns:a16="http://schemas.microsoft.com/office/drawing/2014/main" id="{F1E37C89-5403-4EB6-B91D-83E61BF0BF4A}"/>
                  </a:ext>
                </a:extLst>
              </p:cNvPr>
              <p:cNvSpPr>
                <a:spLocks noChangeShapeType="1"/>
              </p:cNvSpPr>
              <p:nvPr/>
            </p:nvSpPr>
            <p:spPr bwMode="auto">
              <a:xfrm flipV="1">
                <a:off x="4491" y="773"/>
                <a:ext cx="66"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29">
                <a:extLst>
                  <a:ext uri="{FF2B5EF4-FFF2-40B4-BE49-F238E27FC236}">
                    <a16:creationId xmlns:a16="http://schemas.microsoft.com/office/drawing/2014/main" id="{774B53E5-5B34-4A02-B6D1-E1DB93904191}"/>
                  </a:ext>
                </a:extLst>
              </p:cNvPr>
              <p:cNvSpPr>
                <a:spLocks noChangeShapeType="1"/>
              </p:cNvSpPr>
              <p:nvPr/>
            </p:nvSpPr>
            <p:spPr bwMode="auto">
              <a:xfrm flipV="1">
                <a:off x="3995" y="773"/>
                <a:ext cx="67" cy="67"/>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32" name="Object 30">
                <a:extLst>
                  <a:ext uri="{FF2B5EF4-FFF2-40B4-BE49-F238E27FC236}">
                    <a16:creationId xmlns:a16="http://schemas.microsoft.com/office/drawing/2014/main" id="{AEBC76FB-8406-45DA-8DAD-64CC92E4C4E5}"/>
                  </a:ext>
                </a:extLst>
              </p:cNvPr>
              <p:cNvGraphicFramePr>
                <a:graphicFrameLocks/>
              </p:cNvGraphicFramePr>
              <p:nvPr/>
            </p:nvGraphicFramePr>
            <p:xfrm>
              <a:off x="4546" y="733"/>
              <a:ext cx="224" cy="213"/>
            </p:xfrm>
            <a:graphic>
              <a:graphicData uri="http://schemas.openxmlformats.org/presentationml/2006/ole">
                <mc:AlternateContent xmlns:mc="http://schemas.openxmlformats.org/markup-compatibility/2006">
                  <mc:Choice xmlns:v="urn:schemas-microsoft-com:vml" Requires="v">
                    <p:oleObj spid="_x0000_s11893" name="公式" r:id="rId3" imgW="400019" imgH="371680" progId="Equation.3">
                      <p:embed/>
                    </p:oleObj>
                  </mc:Choice>
                  <mc:Fallback>
                    <p:oleObj name="公式" r:id="rId3" imgW="400019" imgH="371680" progId="Equation.3">
                      <p:embed/>
                      <p:pic>
                        <p:nvPicPr>
                          <p:cNvPr id="36" name="Object 30">
                            <a:extLst>
                              <a:ext uri="{FF2B5EF4-FFF2-40B4-BE49-F238E27FC236}">
                                <a16:creationId xmlns:a16="http://schemas.microsoft.com/office/drawing/2014/main" id="{AEBC76FB-8406-45DA-8DAD-64CC92E4C4E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6" y="733"/>
                            <a:ext cx="2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33" name="Object 31">
                <a:extLst>
                  <a:ext uri="{FF2B5EF4-FFF2-40B4-BE49-F238E27FC236}">
                    <a16:creationId xmlns:a16="http://schemas.microsoft.com/office/drawing/2014/main" id="{95D8B01B-3FCA-4A38-BFE1-0FCCB8F4B92F}"/>
                  </a:ext>
                </a:extLst>
              </p:cNvPr>
              <p:cNvGraphicFramePr>
                <a:graphicFrameLocks/>
              </p:cNvGraphicFramePr>
              <p:nvPr/>
            </p:nvGraphicFramePr>
            <p:xfrm>
              <a:off x="5237" y="1825"/>
              <a:ext cx="263" cy="211"/>
            </p:xfrm>
            <a:graphic>
              <a:graphicData uri="http://schemas.openxmlformats.org/presentationml/2006/ole">
                <mc:AlternateContent xmlns:mc="http://schemas.openxmlformats.org/markup-compatibility/2006">
                  <mc:Choice xmlns:v="urn:schemas-microsoft-com:vml" Requires="v">
                    <p:oleObj spid="_x0000_s11894" name="公式" r:id="rId5" imgW="476233" imgH="371680" progId="Equation.3">
                      <p:embed/>
                    </p:oleObj>
                  </mc:Choice>
                  <mc:Fallback>
                    <p:oleObj name="公式" r:id="rId5" imgW="476233" imgH="371680" progId="Equation.3">
                      <p:embed/>
                      <p:pic>
                        <p:nvPicPr>
                          <p:cNvPr id="37" name="Object 31">
                            <a:extLst>
                              <a:ext uri="{FF2B5EF4-FFF2-40B4-BE49-F238E27FC236}">
                                <a16:creationId xmlns:a16="http://schemas.microsoft.com/office/drawing/2014/main" id="{95D8B01B-3FCA-4A38-BFE1-0FCCB8F4B92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7" y="1825"/>
                            <a:ext cx="26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34" name="Object 32">
                <a:extLst>
                  <a:ext uri="{FF2B5EF4-FFF2-40B4-BE49-F238E27FC236}">
                    <a16:creationId xmlns:a16="http://schemas.microsoft.com/office/drawing/2014/main" id="{840CE5BC-94AF-47CF-8FAD-F62D9A6082B7}"/>
                  </a:ext>
                </a:extLst>
              </p:cNvPr>
              <p:cNvGraphicFramePr>
                <a:graphicFrameLocks/>
              </p:cNvGraphicFramePr>
              <p:nvPr/>
            </p:nvGraphicFramePr>
            <p:xfrm>
              <a:off x="4425" y="1109"/>
              <a:ext cx="193" cy="211"/>
            </p:xfrm>
            <a:graphic>
              <a:graphicData uri="http://schemas.openxmlformats.org/presentationml/2006/ole">
                <mc:AlternateContent xmlns:mc="http://schemas.openxmlformats.org/markup-compatibility/2006">
                  <mc:Choice xmlns:v="urn:schemas-microsoft-com:vml" Requires="v">
                    <p:oleObj spid="_x0000_s11895" name="公式" r:id="rId7" imgW="333490" imgH="371680" progId="Equation.3">
                      <p:embed/>
                    </p:oleObj>
                  </mc:Choice>
                  <mc:Fallback>
                    <p:oleObj name="公式" r:id="rId7" imgW="333490" imgH="371680" progId="Equation.3">
                      <p:embed/>
                      <p:pic>
                        <p:nvPicPr>
                          <p:cNvPr id="38" name="Object 32">
                            <a:extLst>
                              <a:ext uri="{FF2B5EF4-FFF2-40B4-BE49-F238E27FC236}">
                                <a16:creationId xmlns:a16="http://schemas.microsoft.com/office/drawing/2014/main" id="{840CE5BC-94AF-47CF-8FAD-F62D9A6082B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 y="1109"/>
                            <a:ext cx="19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35" name="Object 34">
                <a:extLst>
                  <a:ext uri="{FF2B5EF4-FFF2-40B4-BE49-F238E27FC236}">
                    <a16:creationId xmlns:a16="http://schemas.microsoft.com/office/drawing/2014/main" id="{FEDB6D13-1C8E-472E-9CC3-B4ECA55CD7D4}"/>
                  </a:ext>
                </a:extLst>
              </p:cNvPr>
              <p:cNvGraphicFramePr>
                <a:graphicFrameLocks/>
              </p:cNvGraphicFramePr>
              <p:nvPr/>
            </p:nvGraphicFramePr>
            <p:xfrm>
              <a:off x="4708" y="2590"/>
              <a:ext cx="141" cy="147"/>
            </p:xfrm>
            <a:graphic>
              <a:graphicData uri="http://schemas.openxmlformats.org/presentationml/2006/ole">
                <mc:AlternateContent xmlns:mc="http://schemas.openxmlformats.org/markup-compatibility/2006">
                  <mc:Choice xmlns:v="urn:schemas-microsoft-com:vml" Requires="v">
                    <p:oleObj spid="_x0000_s11896" name="公式" r:id="rId9" imgW="228643" imgH="247787" progId="Equation.3">
                      <p:embed/>
                    </p:oleObj>
                  </mc:Choice>
                  <mc:Fallback>
                    <p:oleObj name="公式" r:id="rId9" imgW="228643" imgH="247787" progId="Equation.3">
                      <p:embed/>
                      <p:pic>
                        <p:nvPicPr>
                          <p:cNvPr id="40" name="Object 34">
                            <a:extLst>
                              <a:ext uri="{FF2B5EF4-FFF2-40B4-BE49-F238E27FC236}">
                                <a16:creationId xmlns:a16="http://schemas.microsoft.com/office/drawing/2014/main" id="{FEDB6D13-1C8E-472E-9CC3-B4ECA55CD7D4}"/>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8" y="2590"/>
                            <a:ext cx="1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36" name="Object 35">
                <a:extLst>
                  <a:ext uri="{FF2B5EF4-FFF2-40B4-BE49-F238E27FC236}">
                    <a16:creationId xmlns:a16="http://schemas.microsoft.com/office/drawing/2014/main" id="{DD28D6FD-D9BD-4A59-B101-811D9950770F}"/>
                  </a:ext>
                </a:extLst>
              </p:cNvPr>
              <p:cNvGraphicFramePr>
                <a:graphicFrameLocks/>
              </p:cNvGraphicFramePr>
              <p:nvPr/>
            </p:nvGraphicFramePr>
            <p:xfrm>
              <a:off x="4742" y="2117"/>
              <a:ext cx="129" cy="147"/>
            </p:xfrm>
            <a:graphic>
              <a:graphicData uri="http://schemas.openxmlformats.org/presentationml/2006/ole">
                <mc:AlternateContent xmlns:mc="http://schemas.openxmlformats.org/markup-compatibility/2006">
                  <mc:Choice xmlns:v="urn:schemas-microsoft-com:vml" Requires="v">
                    <p:oleObj spid="_x0000_s11897" name="公式" r:id="rId11" imgW="209694" imgH="247787" progId="Equation.3">
                      <p:embed/>
                    </p:oleObj>
                  </mc:Choice>
                  <mc:Fallback>
                    <p:oleObj name="公式" r:id="rId11" imgW="209694" imgH="247787" progId="Equation.3">
                      <p:embed/>
                      <p:pic>
                        <p:nvPicPr>
                          <p:cNvPr id="41" name="Object 35">
                            <a:extLst>
                              <a:ext uri="{FF2B5EF4-FFF2-40B4-BE49-F238E27FC236}">
                                <a16:creationId xmlns:a16="http://schemas.microsoft.com/office/drawing/2014/main" id="{DD28D6FD-D9BD-4A59-B101-811D9950770F}"/>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2" y="2117"/>
                            <a:ext cx="12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sp>
          <p:nvSpPr>
            <p:cNvPr id="6" name="Line 36">
              <a:extLst>
                <a:ext uri="{FF2B5EF4-FFF2-40B4-BE49-F238E27FC236}">
                  <a16:creationId xmlns:a16="http://schemas.microsoft.com/office/drawing/2014/main" id="{BAA58EF8-7C07-4FFC-A230-6E9B77370F89}"/>
                </a:ext>
              </a:extLst>
            </p:cNvPr>
            <p:cNvSpPr>
              <a:spLocks noChangeShapeType="1"/>
            </p:cNvSpPr>
            <p:nvPr/>
          </p:nvSpPr>
          <p:spPr bwMode="auto">
            <a:xfrm flipH="1">
              <a:off x="4095" y="1332"/>
              <a:ext cx="385" cy="417"/>
            </a:xfrm>
            <a:prstGeom prst="line">
              <a:avLst/>
            </a:prstGeom>
            <a:noFill/>
            <a:ln w="28575">
              <a:solidFill>
                <a:srgbClr val="00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 name="Line 41">
            <a:extLst>
              <a:ext uri="{FF2B5EF4-FFF2-40B4-BE49-F238E27FC236}">
                <a16:creationId xmlns:a16="http://schemas.microsoft.com/office/drawing/2014/main" id="{DEF9DB68-E18A-40EC-8DE0-FA69132C1044}"/>
              </a:ext>
            </a:extLst>
          </p:cNvPr>
          <p:cNvSpPr>
            <a:spLocks noChangeShapeType="1"/>
          </p:cNvSpPr>
          <p:nvPr/>
        </p:nvSpPr>
        <p:spPr bwMode="auto">
          <a:xfrm>
            <a:off x="343718" y="2767120"/>
            <a:ext cx="1522412"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8" name="Line 42">
            <a:extLst>
              <a:ext uri="{FF2B5EF4-FFF2-40B4-BE49-F238E27FC236}">
                <a16:creationId xmlns:a16="http://schemas.microsoft.com/office/drawing/2014/main" id="{6E0AE36B-7F37-4E90-9500-736819D739D8}"/>
              </a:ext>
            </a:extLst>
          </p:cNvPr>
          <p:cNvSpPr>
            <a:spLocks noChangeShapeType="1"/>
          </p:cNvSpPr>
          <p:nvPr/>
        </p:nvSpPr>
        <p:spPr bwMode="auto">
          <a:xfrm flipV="1">
            <a:off x="1950268" y="1749532"/>
            <a:ext cx="0" cy="914400"/>
          </a:xfrm>
          <a:prstGeom prst="line">
            <a:avLst/>
          </a:prstGeom>
          <a:noFill/>
          <a:ln w="19050">
            <a:solidFill>
              <a:srgbClr val="99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43">
            <a:extLst>
              <a:ext uri="{FF2B5EF4-FFF2-40B4-BE49-F238E27FC236}">
                <a16:creationId xmlns:a16="http://schemas.microsoft.com/office/drawing/2014/main" id="{48CFAF0D-65A5-4B8B-8B43-636703A253B7}"/>
              </a:ext>
            </a:extLst>
          </p:cNvPr>
          <p:cNvSpPr>
            <a:spLocks noChangeShapeType="1"/>
          </p:cNvSpPr>
          <p:nvPr/>
        </p:nvSpPr>
        <p:spPr bwMode="auto">
          <a:xfrm>
            <a:off x="1888355" y="1752707"/>
            <a:ext cx="0" cy="982663"/>
          </a:xfrm>
          <a:prstGeom prst="line">
            <a:avLst/>
          </a:prstGeom>
          <a:noFill/>
          <a:ln w="19050">
            <a:solidFill>
              <a:srgbClr val="99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Freeform 39">
            <a:extLst>
              <a:ext uri="{FF2B5EF4-FFF2-40B4-BE49-F238E27FC236}">
                <a16:creationId xmlns:a16="http://schemas.microsoft.com/office/drawing/2014/main" id="{5BA6689A-4509-4CC1-8809-84CE010D17B7}"/>
              </a:ext>
            </a:extLst>
          </p:cNvPr>
          <p:cNvSpPr>
            <a:spLocks/>
          </p:cNvSpPr>
          <p:nvPr/>
        </p:nvSpPr>
        <p:spPr bwMode="auto">
          <a:xfrm>
            <a:off x="273868" y="2581382"/>
            <a:ext cx="57150" cy="396875"/>
          </a:xfrm>
          <a:custGeom>
            <a:avLst/>
            <a:gdLst>
              <a:gd name="T0" fmla="*/ 0 w 79"/>
              <a:gd name="T1" fmla="*/ 0 h 542"/>
              <a:gd name="T2" fmla="*/ 2147483646 w 79"/>
              <a:gd name="T3" fmla="*/ 2147483646 h 542"/>
              <a:gd name="T4" fmla="*/ 2147483646 w 79"/>
              <a:gd name="T5" fmla="*/ 2147483646 h 542"/>
              <a:gd name="T6" fmla="*/ 2147483646 w 79"/>
              <a:gd name="T7" fmla="*/ 2147483646 h 542"/>
              <a:gd name="T8" fmla="*/ 2147483646 w 79"/>
              <a:gd name="T9" fmla="*/ 2147483646 h 542"/>
              <a:gd name="T10" fmla="*/ 0 w 79"/>
              <a:gd name="T11" fmla="*/ 2147483646 h 5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9" h="542">
                <a:moveTo>
                  <a:pt x="0" y="0"/>
                </a:moveTo>
                <a:cubicBezTo>
                  <a:pt x="8" y="26"/>
                  <a:pt x="12" y="54"/>
                  <a:pt x="23" y="79"/>
                </a:cubicBezTo>
                <a:cubicBezTo>
                  <a:pt x="31" y="96"/>
                  <a:pt x="51" y="106"/>
                  <a:pt x="57" y="124"/>
                </a:cubicBezTo>
                <a:cubicBezTo>
                  <a:pt x="60" y="132"/>
                  <a:pt x="79" y="293"/>
                  <a:pt x="79" y="294"/>
                </a:cubicBezTo>
                <a:cubicBezTo>
                  <a:pt x="70" y="387"/>
                  <a:pt x="70" y="416"/>
                  <a:pt x="23" y="486"/>
                </a:cubicBezTo>
                <a:cubicBezTo>
                  <a:pt x="9" y="527"/>
                  <a:pt x="17" y="509"/>
                  <a:pt x="0" y="542"/>
                </a:cubicBezTo>
              </a:path>
            </a:pathLst>
          </a:custGeom>
          <a:noFill/>
          <a:ln w="5715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Oval 40">
            <a:extLst>
              <a:ext uri="{FF2B5EF4-FFF2-40B4-BE49-F238E27FC236}">
                <a16:creationId xmlns:a16="http://schemas.microsoft.com/office/drawing/2014/main" id="{88F42F7E-4C0B-4B3F-95A8-A195A3F500EB}"/>
              </a:ext>
            </a:extLst>
          </p:cNvPr>
          <p:cNvSpPr>
            <a:spLocks noChangeArrowheads="1"/>
          </p:cNvSpPr>
          <p:nvPr/>
        </p:nvSpPr>
        <p:spPr bwMode="auto">
          <a:xfrm>
            <a:off x="270693" y="2705207"/>
            <a:ext cx="106362" cy="10636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Line 47">
            <a:extLst>
              <a:ext uri="{FF2B5EF4-FFF2-40B4-BE49-F238E27FC236}">
                <a16:creationId xmlns:a16="http://schemas.microsoft.com/office/drawing/2014/main" id="{793A267D-2095-41C5-9F64-1121C57E5760}"/>
              </a:ext>
            </a:extLst>
          </p:cNvPr>
          <p:cNvSpPr>
            <a:spLocks noChangeShapeType="1"/>
          </p:cNvSpPr>
          <p:nvPr/>
        </p:nvSpPr>
        <p:spPr bwMode="auto">
          <a:xfrm>
            <a:off x="2032717" y="2843320"/>
            <a:ext cx="1749497" cy="9496"/>
          </a:xfrm>
          <a:prstGeom prst="line">
            <a:avLst/>
          </a:prstGeom>
          <a:noFill/>
          <a:ln w="190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48">
            <a:extLst>
              <a:ext uri="{FF2B5EF4-FFF2-40B4-BE49-F238E27FC236}">
                <a16:creationId xmlns:a16="http://schemas.microsoft.com/office/drawing/2014/main" id="{4220EC99-11C2-4C83-9CFC-C0FEE5C43C77}"/>
              </a:ext>
            </a:extLst>
          </p:cNvPr>
          <p:cNvSpPr>
            <a:spLocks noChangeShapeType="1"/>
          </p:cNvSpPr>
          <p:nvPr/>
        </p:nvSpPr>
        <p:spPr bwMode="auto">
          <a:xfrm flipH="1" flipV="1">
            <a:off x="1982018" y="2886453"/>
            <a:ext cx="1800226" cy="5726"/>
          </a:xfrm>
          <a:prstGeom prst="line">
            <a:avLst/>
          </a:prstGeom>
          <a:noFill/>
          <a:ln w="190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4" name="Object 43">
            <a:extLst>
              <a:ext uri="{FF2B5EF4-FFF2-40B4-BE49-F238E27FC236}">
                <a16:creationId xmlns:a16="http://schemas.microsoft.com/office/drawing/2014/main" id="{594DF79C-C30B-4F83-B265-CCDAEAC56E41}"/>
              </a:ext>
            </a:extLst>
          </p:cNvPr>
          <p:cNvGraphicFramePr>
            <a:graphicFrameLocks/>
          </p:cNvGraphicFramePr>
          <p:nvPr>
            <p:extLst>
              <p:ext uri="{D42A27DB-BD31-4B8C-83A1-F6EECF244321}">
                <p14:modId xmlns:p14="http://schemas.microsoft.com/office/powerpoint/2010/main" val="1516085459"/>
              </p:ext>
            </p:extLst>
          </p:nvPr>
        </p:nvGraphicFramePr>
        <p:xfrm>
          <a:off x="29393" y="2640120"/>
          <a:ext cx="215900" cy="269875"/>
        </p:xfrm>
        <a:graphic>
          <a:graphicData uri="http://schemas.openxmlformats.org/presentationml/2006/ole">
            <mc:AlternateContent xmlns:mc="http://schemas.openxmlformats.org/markup-compatibility/2006">
              <mc:Choice xmlns:v="urn:schemas-microsoft-com:vml" Requires="v">
                <p:oleObj spid="_x0000_s11898" name="公式" r:id="rId13" imgW="209694" imgH="266815" progId="Equation.3">
                  <p:embed/>
                </p:oleObj>
              </mc:Choice>
              <mc:Fallback>
                <p:oleObj name="公式" r:id="rId13" imgW="209694" imgH="266815" progId="Equation.3">
                  <p:embed/>
                  <p:pic>
                    <p:nvPicPr>
                      <p:cNvPr id="51" name="Object 50">
                        <a:extLst>
                          <a:ext uri="{FF2B5EF4-FFF2-40B4-BE49-F238E27FC236}">
                            <a16:creationId xmlns:a16="http://schemas.microsoft.com/office/drawing/2014/main" id="{594DF79C-C30B-4F83-B265-CCDAEAC56E4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393" y="2640120"/>
                        <a:ext cx="2159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5" name="Object 44">
            <a:extLst>
              <a:ext uri="{FF2B5EF4-FFF2-40B4-BE49-F238E27FC236}">
                <a16:creationId xmlns:a16="http://schemas.microsoft.com/office/drawing/2014/main" id="{4457123A-CF27-4A02-8C00-965F0C52C4B1}"/>
              </a:ext>
            </a:extLst>
          </p:cNvPr>
          <p:cNvGraphicFramePr>
            <a:graphicFrameLocks/>
          </p:cNvGraphicFramePr>
          <p:nvPr>
            <p:extLst>
              <p:ext uri="{D42A27DB-BD31-4B8C-83A1-F6EECF244321}">
                <p14:modId xmlns:p14="http://schemas.microsoft.com/office/powerpoint/2010/main" val="662447571"/>
              </p:ext>
            </p:extLst>
          </p:nvPr>
        </p:nvGraphicFramePr>
        <p:xfrm>
          <a:off x="3351236" y="2524232"/>
          <a:ext cx="173038" cy="241300"/>
        </p:xfrm>
        <a:graphic>
          <a:graphicData uri="http://schemas.openxmlformats.org/presentationml/2006/ole">
            <mc:AlternateContent xmlns:mc="http://schemas.openxmlformats.org/markup-compatibility/2006">
              <mc:Choice xmlns:v="urn:schemas-microsoft-com:vml" Requires="v">
                <p:oleObj spid="_x0000_s11899" name="公式" r:id="rId15" imgW="171377" imgH="257089" progId="Equation.3">
                  <p:embed/>
                </p:oleObj>
              </mc:Choice>
              <mc:Fallback>
                <p:oleObj name="公式" r:id="rId15" imgW="171377" imgH="257089" progId="Equation.3">
                  <p:embed/>
                  <p:pic>
                    <p:nvPicPr>
                      <p:cNvPr id="52" name="Object 51">
                        <a:extLst>
                          <a:ext uri="{FF2B5EF4-FFF2-40B4-BE49-F238E27FC236}">
                            <a16:creationId xmlns:a16="http://schemas.microsoft.com/office/drawing/2014/main" id="{4457123A-CF27-4A02-8C00-965F0C52C4B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1236" y="2524232"/>
                        <a:ext cx="1730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6" name="Object 45">
            <a:extLst>
              <a:ext uri="{FF2B5EF4-FFF2-40B4-BE49-F238E27FC236}">
                <a16:creationId xmlns:a16="http://schemas.microsoft.com/office/drawing/2014/main" id="{07BFB9E1-9F7F-4254-9916-2305FDBDAFDB}"/>
              </a:ext>
            </a:extLst>
          </p:cNvPr>
          <p:cNvGraphicFramePr>
            <a:graphicFrameLocks/>
          </p:cNvGraphicFramePr>
          <p:nvPr>
            <p:extLst>
              <p:ext uri="{D42A27DB-BD31-4B8C-83A1-F6EECF244321}">
                <p14:modId xmlns:p14="http://schemas.microsoft.com/office/powerpoint/2010/main" val="882988471"/>
              </p:ext>
            </p:extLst>
          </p:nvPr>
        </p:nvGraphicFramePr>
        <p:xfrm>
          <a:off x="1654993" y="4079982"/>
          <a:ext cx="173037" cy="241300"/>
        </p:xfrm>
        <a:graphic>
          <a:graphicData uri="http://schemas.openxmlformats.org/presentationml/2006/ole">
            <mc:AlternateContent xmlns:mc="http://schemas.openxmlformats.org/markup-compatibility/2006">
              <mc:Choice xmlns:v="urn:schemas-microsoft-com:vml" Requires="v">
                <p:oleObj spid="_x0000_s11900" name="公式" r:id="rId17" imgW="171377" imgH="257089" progId="Equation.3">
                  <p:embed/>
                </p:oleObj>
              </mc:Choice>
              <mc:Fallback>
                <p:oleObj name="公式" r:id="rId17" imgW="171377" imgH="257089" progId="Equation.3">
                  <p:embed/>
                  <p:pic>
                    <p:nvPicPr>
                      <p:cNvPr id="53" name="Object 52">
                        <a:extLst>
                          <a:ext uri="{FF2B5EF4-FFF2-40B4-BE49-F238E27FC236}">
                            <a16:creationId xmlns:a16="http://schemas.microsoft.com/office/drawing/2014/main" id="{07BFB9E1-9F7F-4254-9916-2305FDBDAFDB}"/>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54993" y="4079982"/>
                        <a:ext cx="1730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7" name="Object 46">
            <a:extLst>
              <a:ext uri="{FF2B5EF4-FFF2-40B4-BE49-F238E27FC236}">
                <a16:creationId xmlns:a16="http://schemas.microsoft.com/office/drawing/2014/main" id="{26E22EC8-02F1-4E85-990C-B150D4E8D257}"/>
              </a:ext>
            </a:extLst>
          </p:cNvPr>
          <p:cNvGraphicFramePr>
            <a:graphicFrameLocks/>
          </p:cNvGraphicFramePr>
          <p:nvPr>
            <p:extLst>
              <p:ext uri="{D42A27DB-BD31-4B8C-83A1-F6EECF244321}">
                <p14:modId xmlns:p14="http://schemas.microsoft.com/office/powerpoint/2010/main" val="783435734"/>
              </p:ext>
            </p:extLst>
          </p:nvPr>
        </p:nvGraphicFramePr>
        <p:xfrm>
          <a:off x="2018530" y="2022582"/>
          <a:ext cx="111125" cy="241300"/>
        </p:xfrm>
        <a:graphic>
          <a:graphicData uri="http://schemas.openxmlformats.org/presentationml/2006/ole">
            <mc:AlternateContent xmlns:mc="http://schemas.openxmlformats.org/markup-compatibility/2006">
              <mc:Choice xmlns:v="urn:schemas-microsoft-com:vml" Requires="v">
                <p:oleObj spid="_x0000_s11901" name="公式" r:id="rId19" imgW="95162" imgH="257089" progId="Equation.3">
                  <p:embed/>
                </p:oleObj>
              </mc:Choice>
              <mc:Fallback>
                <p:oleObj name="公式" r:id="rId19" imgW="95162" imgH="257089" progId="Equation.3">
                  <p:embed/>
                  <p:pic>
                    <p:nvPicPr>
                      <p:cNvPr id="54" name="Object 53">
                        <a:extLst>
                          <a:ext uri="{FF2B5EF4-FFF2-40B4-BE49-F238E27FC236}">
                            <a16:creationId xmlns:a16="http://schemas.microsoft.com/office/drawing/2014/main" id="{26E22EC8-02F1-4E85-990C-B150D4E8D257}"/>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18530" y="2022582"/>
                        <a:ext cx="1111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8" name="Object 47">
            <a:extLst>
              <a:ext uri="{FF2B5EF4-FFF2-40B4-BE49-F238E27FC236}">
                <a16:creationId xmlns:a16="http://schemas.microsoft.com/office/drawing/2014/main" id="{E12128C7-810C-447D-AF0E-EDC578303483}"/>
              </a:ext>
            </a:extLst>
          </p:cNvPr>
          <p:cNvGraphicFramePr>
            <a:graphicFrameLocks/>
          </p:cNvGraphicFramePr>
          <p:nvPr>
            <p:extLst>
              <p:ext uri="{D42A27DB-BD31-4B8C-83A1-F6EECF244321}">
                <p14:modId xmlns:p14="http://schemas.microsoft.com/office/powerpoint/2010/main" val="3374896253"/>
              </p:ext>
            </p:extLst>
          </p:nvPr>
        </p:nvGraphicFramePr>
        <p:xfrm>
          <a:off x="2053455" y="4060932"/>
          <a:ext cx="111125" cy="241300"/>
        </p:xfrm>
        <a:graphic>
          <a:graphicData uri="http://schemas.openxmlformats.org/presentationml/2006/ole">
            <mc:AlternateContent xmlns:mc="http://schemas.openxmlformats.org/markup-compatibility/2006">
              <mc:Choice xmlns:v="urn:schemas-microsoft-com:vml" Requires="v">
                <p:oleObj spid="_x0000_s11902" name="公式" r:id="rId21" imgW="95162" imgH="257089" progId="Equation.3">
                  <p:embed/>
                </p:oleObj>
              </mc:Choice>
              <mc:Fallback>
                <p:oleObj name="公式" r:id="rId21" imgW="95162" imgH="257089" progId="Equation.3">
                  <p:embed/>
                  <p:pic>
                    <p:nvPicPr>
                      <p:cNvPr id="55" name="Object 54">
                        <a:extLst>
                          <a:ext uri="{FF2B5EF4-FFF2-40B4-BE49-F238E27FC236}">
                            <a16:creationId xmlns:a16="http://schemas.microsoft.com/office/drawing/2014/main" id="{E12128C7-810C-447D-AF0E-EDC578303483}"/>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53455" y="4060932"/>
                        <a:ext cx="1111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49" name="Line 55">
            <a:extLst>
              <a:ext uri="{FF2B5EF4-FFF2-40B4-BE49-F238E27FC236}">
                <a16:creationId xmlns:a16="http://schemas.microsoft.com/office/drawing/2014/main" id="{14D84BE9-1DC5-42D1-B0E2-D754C4F371BE}"/>
              </a:ext>
            </a:extLst>
          </p:cNvPr>
          <p:cNvSpPr>
            <a:spLocks noChangeShapeType="1"/>
          </p:cNvSpPr>
          <p:nvPr/>
        </p:nvSpPr>
        <p:spPr bwMode="auto">
          <a:xfrm>
            <a:off x="1862955" y="2773470"/>
            <a:ext cx="106363" cy="6985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56">
            <a:extLst>
              <a:ext uri="{FF2B5EF4-FFF2-40B4-BE49-F238E27FC236}">
                <a16:creationId xmlns:a16="http://schemas.microsoft.com/office/drawing/2014/main" id="{631FEAB7-EAFB-4B94-AC2D-F27B4F09CBB4}"/>
              </a:ext>
            </a:extLst>
          </p:cNvPr>
          <p:cNvSpPr>
            <a:spLocks noChangeShapeType="1"/>
          </p:cNvSpPr>
          <p:nvPr/>
        </p:nvSpPr>
        <p:spPr bwMode="auto">
          <a:xfrm flipH="1" flipV="1">
            <a:off x="1950268" y="2670282"/>
            <a:ext cx="34925" cy="176213"/>
          </a:xfrm>
          <a:prstGeom prst="line">
            <a:avLst/>
          </a:prstGeom>
          <a:noFill/>
          <a:ln w="1905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57">
            <a:extLst>
              <a:ext uri="{FF2B5EF4-FFF2-40B4-BE49-F238E27FC236}">
                <a16:creationId xmlns:a16="http://schemas.microsoft.com/office/drawing/2014/main" id="{90AB5004-E49B-4C56-BA92-272B9CC83B3B}"/>
              </a:ext>
            </a:extLst>
          </p:cNvPr>
          <p:cNvSpPr>
            <a:spLocks noChangeShapeType="1"/>
          </p:cNvSpPr>
          <p:nvPr/>
        </p:nvSpPr>
        <p:spPr bwMode="auto">
          <a:xfrm>
            <a:off x="1891530" y="2713145"/>
            <a:ext cx="69850" cy="106362"/>
          </a:xfrm>
          <a:prstGeom prst="line">
            <a:avLst/>
          </a:prstGeom>
          <a:noFill/>
          <a:ln w="1905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58">
            <a:extLst>
              <a:ext uri="{FF2B5EF4-FFF2-40B4-BE49-F238E27FC236}">
                <a16:creationId xmlns:a16="http://schemas.microsoft.com/office/drawing/2014/main" id="{EB9C3528-B4AA-4377-B483-F4D81AC3438F}"/>
              </a:ext>
            </a:extLst>
          </p:cNvPr>
          <p:cNvSpPr>
            <a:spLocks noChangeShapeType="1"/>
          </p:cNvSpPr>
          <p:nvPr/>
        </p:nvSpPr>
        <p:spPr bwMode="auto">
          <a:xfrm>
            <a:off x="1972493" y="2862370"/>
            <a:ext cx="0" cy="1792287"/>
          </a:xfrm>
          <a:prstGeom prst="line">
            <a:avLst/>
          </a:prstGeom>
          <a:noFill/>
          <a:ln w="19050">
            <a:solidFill>
              <a:srgbClr val="99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61">
            <a:extLst>
              <a:ext uri="{FF2B5EF4-FFF2-40B4-BE49-F238E27FC236}">
                <a16:creationId xmlns:a16="http://schemas.microsoft.com/office/drawing/2014/main" id="{11AE300A-CDC8-44AD-B9D3-195EEEEB613D}"/>
              </a:ext>
            </a:extLst>
          </p:cNvPr>
          <p:cNvSpPr>
            <a:spLocks noChangeShapeType="1"/>
          </p:cNvSpPr>
          <p:nvPr/>
        </p:nvSpPr>
        <p:spPr bwMode="auto">
          <a:xfrm>
            <a:off x="1931218" y="2900470"/>
            <a:ext cx="0" cy="1741487"/>
          </a:xfrm>
          <a:prstGeom prst="line">
            <a:avLst/>
          </a:prstGeom>
          <a:noFill/>
          <a:ln w="190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54" name="Object 63">
            <a:extLst>
              <a:ext uri="{FF2B5EF4-FFF2-40B4-BE49-F238E27FC236}">
                <a16:creationId xmlns:a16="http://schemas.microsoft.com/office/drawing/2014/main" id="{5A96F3A5-D8A7-4C9B-8C91-BB50E3BB8CC3}"/>
              </a:ext>
            </a:extLst>
          </p:cNvPr>
          <p:cNvGraphicFramePr>
            <a:graphicFrameLocks/>
          </p:cNvGraphicFramePr>
          <p:nvPr>
            <p:extLst>
              <p:ext uri="{D42A27DB-BD31-4B8C-83A1-F6EECF244321}">
                <p14:modId xmlns:p14="http://schemas.microsoft.com/office/powerpoint/2010/main" val="806170797"/>
              </p:ext>
            </p:extLst>
          </p:nvPr>
        </p:nvGraphicFramePr>
        <p:xfrm>
          <a:off x="2415406" y="836712"/>
          <a:ext cx="385762" cy="334963"/>
        </p:xfrm>
        <a:graphic>
          <a:graphicData uri="http://schemas.openxmlformats.org/presentationml/2006/ole">
            <mc:AlternateContent xmlns:mc="http://schemas.openxmlformats.org/markup-compatibility/2006">
              <mc:Choice xmlns:v="urn:schemas-microsoft-com:vml" Requires="v">
                <p:oleObj spid="_x0000_s11903" name="公式" r:id="rId23" imgW="438337" imgH="371680" progId="Equation.3">
                  <p:embed/>
                </p:oleObj>
              </mc:Choice>
              <mc:Fallback>
                <p:oleObj name="公式" r:id="rId23" imgW="438337" imgH="371680" progId="Equation.3">
                  <p:embed/>
                  <p:pic>
                    <p:nvPicPr>
                      <p:cNvPr id="63" name="Object 63">
                        <a:extLst>
                          <a:ext uri="{FF2B5EF4-FFF2-40B4-BE49-F238E27FC236}">
                            <a16:creationId xmlns:a16="http://schemas.microsoft.com/office/drawing/2014/main" id="{5A96F3A5-D8A7-4C9B-8C91-BB50E3BB8CC3}"/>
                          </a:ext>
                        </a:extLst>
                      </p:cNvPr>
                      <p:cNvPicPr>
                        <a:picLocks noGrp="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15406" y="836712"/>
                        <a:ext cx="385762"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Rectangle 70">
            <a:extLst>
              <a:ext uri="{FF2B5EF4-FFF2-40B4-BE49-F238E27FC236}">
                <a16:creationId xmlns:a16="http://schemas.microsoft.com/office/drawing/2014/main" id="{0019888C-7C54-4375-B80A-C8F230AE90AA}"/>
              </a:ext>
            </a:extLst>
          </p:cNvPr>
          <p:cNvSpPr>
            <a:spLocks noChangeArrowheads="1"/>
          </p:cNvSpPr>
          <p:nvPr/>
        </p:nvSpPr>
        <p:spPr bwMode="auto">
          <a:xfrm>
            <a:off x="874340" y="114469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i="1" dirty="0">
                <a:solidFill>
                  <a:srgbClr val="FFC000"/>
                </a:solidFill>
                <a:latin typeface="Times New Roman" panose="02020603050405020304" pitchFamily="18" charset="0"/>
              </a:rPr>
              <a:t>d</a:t>
            </a:r>
            <a:endParaRPr kumimoji="1" lang="en-US" altLang="zh-CN" i="1" baseline="30000" dirty="0">
              <a:solidFill>
                <a:srgbClr val="FFC000"/>
              </a:solidFill>
              <a:latin typeface="Times New Roman" panose="02020603050405020304" pitchFamily="18" charset="0"/>
            </a:endParaRPr>
          </a:p>
        </p:txBody>
      </p:sp>
      <p:grpSp>
        <p:nvGrpSpPr>
          <p:cNvPr id="56" name="Group 71">
            <a:extLst>
              <a:ext uri="{FF2B5EF4-FFF2-40B4-BE49-F238E27FC236}">
                <a16:creationId xmlns:a16="http://schemas.microsoft.com/office/drawing/2014/main" id="{8F55C5E2-6BBF-467E-AB9D-0666EF2B121A}"/>
              </a:ext>
            </a:extLst>
          </p:cNvPr>
          <p:cNvGrpSpPr>
            <a:grpSpLocks/>
          </p:cNvGrpSpPr>
          <p:nvPr/>
        </p:nvGrpSpPr>
        <p:grpSpPr bwMode="auto">
          <a:xfrm>
            <a:off x="1466874" y="899762"/>
            <a:ext cx="919162" cy="134937"/>
            <a:chOff x="4004" y="645"/>
            <a:chExt cx="579" cy="85"/>
          </a:xfrm>
        </p:grpSpPr>
        <p:sp>
          <p:nvSpPr>
            <p:cNvPr id="57" name="Line 72">
              <a:extLst>
                <a:ext uri="{FF2B5EF4-FFF2-40B4-BE49-F238E27FC236}">
                  <a16:creationId xmlns:a16="http://schemas.microsoft.com/office/drawing/2014/main" id="{DE880197-036D-4498-AD22-9794A83B9F11}"/>
                </a:ext>
              </a:extLst>
            </p:cNvPr>
            <p:cNvSpPr>
              <a:spLocks noChangeShapeType="1"/>
            </p:cNvSpPr>
            <p:nvPr/>
          </p:nvSpPr>
          <p:spPr bwMode="auto">
            <a:xfrm>
              <a:off x="4004" y="730"/>
              <a:ext cx="557"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73">
              <a:extLst>
                <a:ext uri="{FF2B5EF4-FFF2-40B4-BE49-F238E27FC236}">
                  <a16:creationId xmlns:a16="http://schemas.microsoft.com/office/drawing/2014/main" id="{54DDE2E5-60A1-4BC4-BBC9-D55F97FAF3B3}"/>
                </a:ext>
              </a:extLst>
            </p:cNvPr>
            <p:cNvSpPr>
              <a:spLocks noChangeShapeType="1"/>
            </p:cNvSpPr>
            <p:nvPr/>
          </p:nvSpPr>
          <p:spPr bwMode="auto">
            <a:xfrm flipV="1">
              <a:off x="4132"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74">
              <a:extLst>
                <a:ext uri="{FF2B5EF4-FFF2-40B4-BE49-F238E27FC236}">
                  <a16:creationId xmlns:a16="http://schemas.microsoft.com/office/drawing/2014/main" id="{C5F7AD1D-1DC1-4CE3-B33C-C716FE45CC49}"/>
                </a:ext>
              </a:extLst>
            </p:cNvPr>
            <p:cNvSpPr>
              <a:spLocks noChangeShapeType="1"/>
            </p:cNvSpPr>
            <p:nvPr/>
          </p:nvSpPr>
          <p:spPr bwMode="auto">
            <a:xfrm flipV="1">
              <a:off x="429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75">
              <a:extLst>
                <a:ext uri="{FF2B5EF4-FFF2-40B4-BE49-F238E27FC236}">
                  <a16:creationId xmlns:a16="http://schemas.microsoft.com/office/drawing/2014/main" id="{E8CB930F-A69F-4651-ABF0-069BCC76086C}"/>
                </a:ext>
              </a:extLst>
            </p:cNvPr>
            <p:cNvSpPr>
              <a:spLocks noChangeShapeType="1"/>
            </p:cNvSpPr>
            <p:nvPr/>
          </p:nvSpPr>
          <p:spPr bwMode="auto">
            <a:xfrm flipV="1">
              <a:off x="418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76">
              <a:extLst>
                <a:ext uri="{FF2B5EF4-FFF2-40B4-BE49-F238E27FC236}">
                  <a16:creationId xmlns:a16="http://schemas.microsoft.com/office/drawing/2014/main" id="{54B290CD-E2C5-4C38-8B6C-EC4E8921F395}"/>
                </a:ext>
              </a:extLst>
            </p:cNvPr>
            <p:cNvSpPr>
              <a:spLocks noChangeShapeType="1"/>
            </p:cNvSpPr>
            <p:nvPr/>
          </p:nvSpPr>
          <p:spPr bwMode="auto">
            <a:xfrm flipV="1">
              <a:off x="440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77">
              <a:extLst>
                <a:ext uri="{FF2B5EF4-FFF2-40B4-BE49-F238E27FC236}">
                  <a16:creationId xmlns:a16="http://schemas.microsoft.com/office/drawing/2014/main" id="{A524EDDD-371F-4363-BA25-1F1797C9C78C}"/>
                </a:ext>
              </a:extLst>
            </p:cNvPr>
            <p:cNvSpPr>
              <a:spLocks noChangeShapeType="1"/>
            </p:cNvSpPr>
            <p:nvPr/>
          </p:nvSpPr>
          <p:spPr bwMode="auto">
            <a:xfrm flipV="1">
              <a:off x="407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78">
              <a:extLst>
                <a:ext uri="{FF2B5EF4-FFF2-40B4-BE49-F238E27FC236}">
                  <a16:creationId xmlns:a16="http://schemas.microsoft.com/office/drawing/2014/main" id="{CC5671F4-4EBA-461E-A50B-49FF134E2425}"/>
                </a:ext>
              </a:extLst>
            </p:cNvPr>
            <p:cNvSpPr>
              <a:spLocks noChangeShapeType="1"/>
            </p:cNvSpPr>
            <p:nvPr/>
          </p:nvSpPr>
          <p:spPr bwMode="auto">
            <a:xfrm flipV="1">
              <a:off x="4242"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79">
              <a:extLst>
                <a:ext uri="{FF2B5EF4-FFF2-40B4-BE49-F238E27FC236}">
                  <a16:creationId xmlns:a16="http://schemas.microsoft.com/office/drawing/2014/main" id="{627D35F1-079D-4885-A3F1-62FEAA6DD85D}"/>
                </a:ext>
              </a:extLst>
            </p:cNvPr>
            <p:cNvSpPr>
              <a:spLocks noChangeShapeType="1"/>
            </p:cNvSpPr>
            <p:nvPr/>
          </p:nvSpPr>
          <p:spPr bwMode="auto">
            <a:xfrm flipV="1">
              <a:off x="4352"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80">
              <a:extLst>
                <a:ext uri="{FF2B5EF4-FFF2-40B4-BE49-F238E27FC236}">
                  <a16:creationId xmlns:a16="http://schemas.microsoft.com/office/drawing/2014/main" id="{3A9032C1-B78F-4B10-B8D1-6F2C5564C515}"/>
                </a:ext>
              </a:extLst>
            </p:cNvPr>
            <p:cNvSpPr>
              <a:spLocks noChangeShapeType="1"/>
            </p:cNvSpPr>
            <p:nvPr/>
          </p:nvSpPr>
          <p:spPr bwMode="auto">
            <a:xfrm flipV="1">
              <a:off x="4462"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81">
              <a:extLst>
                <a:ext uri="{FF2B5EF4-FFF2-40B4-BE49-F238E27FC236}">
                  <a16:creationId xmlns:a16="http://schemas.microsoft.com/office/drawing/2014/main" id="{1212E8A8-7FF9-43C6-8A70-BD3C4A0EACDA}"/>
                </a:ext>
              </a:extLst>
            </p:cNvPr>
            <p:cNvSpPr>
              <a:spLocks noChangeShapeType="1"/>
            </p:cNvSpPr>
            <p:nvPr/>
          </p:nvSpPr>
          <p:spPr bwMode="auto">
            <a:xfrm flipV="1">
              <a:off x="4517" y="645"/>
              <a:ext cx="66"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82">
              <a:extLst>
                <a:ext uri="{FF2B5EF4-FFF2-40B4-BE49-F238E27FC236}">
                  <a16:creationId xmlns:a16="http://schemas.microsoft.com/office/drawing/2014/main" id="{21961987-176F-406B-8E50-7217F13043B9}"/>
                </a:ext>
              </a:extLst>
            </p:cNvPr>
            <p:cNvSpPr>
              <a:spLocks noChangeShapeType="1"/>
            </p:cNvSpPr>
            <p:nvPr/>
          </p:nvSpPr>
          <p:spPr bwMode="auto">
            <a:xfrm flipV="1">
              <a:off x="4021" y="645"/>
              <a:ext cx="67" cy="6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 name="Line 41">
            <a:extLst>
              <a:ext uri="{FF2B5EF4-FFF2-40B4-BE49-F238E27FC236}">
                <a16:creationId xmlns:a16="http://schemas.microsoft.com/office/drawing/2014/main" id="{8656C0CA-36B9-4819-880E-A85CB30D3B0C}"/>
              </a:ext>
            </a:extLst>
          </p:cNvPr>
          <p:cNvSpPr>
            <a:spLocks noChangeShapeType="1"/>
          </p:cNvSpPr>
          <p:nvPr/>
        </p:nvSpPr>
        <p:spPr bwMode="auto">
          <a:xfrm>
            <a:off x="5145088" y="2998788"/>
            <a:ext cx="1522412"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69" name="Straight Arrow Connector 68">
            <a:extLst>
              <a:ext uri="{FF2B5EF4-FFF2-40B4-BE49-F238E27FC236}">
                <a16:creationId xmlns:a16="http://schemas.microsoft.com/office/drawing/2014/main" id="{7B866017-E203-44B0-9ABD-53C2B13716F0}"/>
              </a:ext>
            </a:extLst>
          </p:cNvPr>
          <p:cNvCxnSpPr/>
          <p:nvPr/>
        </p:nvCxnSpPr>
        <p:spPr bwMode="auto">
          <a:xfrm>
            <a:off x="1292026" y="1067243"/>
            <a:ext cx="0" cy="586245"/>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D7E0088-0B60-4EFB-A8D5-D26A4DB59188}"/>
                  </a:ext>
                </a:extLst>
              </p:cNvPr>
              <p:cNvSpPr txBox="1"/>
              <p:nvPr/>
            </p:nvSpPr>
            <p:spPr>
              <a:xfrm>
                <a:off x="4510885" y="866704"/>
                <a:ext cx="4196405" cy="584775"/>
              </a:xfrm>
              <a:prstGeom prst="rect">
                <a:avLst/>
              </a:prstGeom>
              <a:noFill/>
            </p:spPr>
            <p:txBody>
              <a:bodyPr wrap="none" rtlCol="0">
                <a:spAutoFit/>
              </a:bodyPr>
              <a:lstStyle/>
              <a:p>
                <a:r>
                  <a:rPr lang="en-US" sz="1600" dirty="0"/>
                  <a:t>Ray 1: 1 reflection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1</m:t>
                        </m:r>
                      </m:sub>
                    </m:sSub>
                  </m:oMath>
                </a14:m>
                <a:r>
                  <a:rPr lang="en-US" sz="1600" dirty="0"/>
                  <a:t> (half-wave loss)+</a:t>
                </a:r>
              </a:p>
              <a:p>
                <a:r>
                  <a:rPr lang="en-US" sz="1600" dirty="0"/>
                  <a:t>1 reflection at the beam splitter (no half-wave loss)</a:t>
                </a:r>
              </a:p>
            </p:txBody>
          </p:sp>
        </mc:Choice>
        <mc:Fallback xmlns="">
          <p:sp>
            <p:nvSpPr>
              <p:cNvPr id="70" name="TextBox 69">
                <a:extLst>
                  <a:ext uri="{FF2B5EF4-FFF2-40B4-BE49-F238E27FC236}">
                    <a16:creationId xmlns:a16="http://schemas.microsoft.com/office/drawing/2014/main" id="{0D7E0088-0B60-4EFB-A8D5-D26A4DB59188}"/>
                  </a:ext>
                </a:extLst>
              </p:cNvPr>
              <p:cNvSpPr txBox="1">
                <a:spLocks noRot="1" noChangeAspect="1" noMove="1" noResize="1" noEditPoints="1" noAdjustHandles="1" noChangeArrowheads="1" noChangeShapeType="1" noTextEdit="1"/>
              </p:cNvSpPr>
              <p:nvPr/>
            </p:nvSpPr>
            <p:spPr>
              <a:xfrm>
                <a:off x="4510885" y="866704"/>
                <a:ext cx="4196405" cy="584775"/>
              </a:xfrm>
              <a:prstGeom prst="rect">
                <a:avLst/>
              </a:prstGeom>
              <a:blipFill>
                <a:blip r:embed="rId25"/>
                <a:stretch>
                  <a:fillRect l="-872" t="-3125" r="-407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5B66D71-8E8E-4726-9496-59EEA3CB170F}"/>
                  </a:ext>
                </a:extLst>
              </p:cNvPr>
              <p:cNvSpPr txBox="1"/>
              <p:nvPr/>
            </p:nvSpPr>
            <p:spPr>
              <a:xfrm>
                <a:off x="5315611" y="1695212"/>
                <a:ext cx="3648877" cy="830997"/>
              </a:xfrm>
              <a:prstGeom prst="rect">
                <a:avLst/>
              </a:prstGeom>
              <a:noFill/>
            </p:spPr>
            <p:txBody>
              <a:bodyPr wrap="square" rtlCol="0">
                <a:spAutoFit/>
              </a:bodyPr>
              <a:lstStyle/>
              <a:p>
                <a:r>
                  <a:rPr lang="en-US" sz="1600" dirty="0"/>
                  <a:t>Ray 2: 1 reflection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2</m:t>
                        </m:r>
                      </m:sub>
                    </m:sSub>
                  </m:oMath>
                </a14:m>
                <a:r>
                  <a:rPr lang="en-US" sz="1600" dirty="0"/>
                  <a:t> (half-wave loss)+ </a:t>
                </a:r>
              </a:p>
              <a:p>
                <a:r>
                  <a:rPr lang="en-US" sz="1600" dirty="0"/>
                  <a:t>1 reflection at the beam splitter (half-wave loss)</a:t>
                </a:r>
              </a:p>
            </p:txBody>
          </p:sp>
        </mc:Choice>
        <mc:Fallback xmlns="">
          <p:sp>
            <p:nvSpPr>
              <p:cNvPr id="71" name="TextBox 70">
                <a:extLst>
                  <a:ext uri="{FF2B5EF4-FFF2-40B4-BE49-F238E27FC236}">
                    <a16:creationId xmlns:a16="http://schemas.microsoft.com/office/drawing/2014/main" id="{75B66D71-8E8E-4726-9496-59EEA3CB170F}"/>
                  </a:ext>
                </a:extLst>
              </p:cNvPr>
              <p:cNvSpPr txBox="1">
                <a:spLocks noRot="1" noChangeAspect="1" noMove="1" noResize="1" noEditPoints="1" noAdjustHandles="1" noChangeArrowheads="1" noChangeShapeType="1" noTextEdit="1"/>
              </p:cNvSpPr>
              <p:nvPr/>
            </p:nvSpPr>
            <p:spPr>
              <a:xfrm>
                <a:off x="5315611" y="1695212"/>
                <a:ext cx="3648877" cy="830997"/>
              </a:xfrm>
              <a:prstGeom prst="rect">
                <a:avLst/>
              </a:prstGeom>
              <a:blipFill>
                <a:blip r:embed="rId26"/>
                <a:stretch>
                  <a:fillRect l="-1002" t="-2206" b="-38235"/>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6BEA162A-24C6-4B4F-A7F5-56257D8F22A4}"/>
              </a:ext>
            </a:extLst>
          </p:cNvPr>
          <p:cNvCxnSpPr/>
          <p:nvPr/>
        </p:nvCxnSpPr>
        <p:spPr bwMode="auto">
          <a:xfrm flipH="1">
            <a:off x="2081093" y="1873003"/>
            <a:ext cx="3234518" cy="906817"/>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TextBox 72">
            <a:extLst>
              <a:ext uri="{FF2B5EF4-FFF2-40B4-BE49-F238E27FC236}">
                <a16:creationId xmlns:a16="http://schemas.microsoft.com/office/drawing/2014/main" id="{B46C125D-B1B8-4F33-AECA-59F75B8A5A77}"/>
              </a:ext>
            </a:extLst>
          </p:cNvPr>
          <p:cNvSpPr txBox="1"/>
          <p:nvPr/>
        </p:nvSpPr>
        <p:spPr>
          <a:xfrm>
            <a:off x="4766666" y="2635757"/>
            <a:ext cx="4096343" cy="646331"/>
          </a:xfrm>
          <a:prstGeom prst="rect">
            <a:avLst/>
          </a:prstGeom>
          <a:noFill/>
        </p:spPr>
        <p:txBody>
          <a:bodyPr wrap="square" rtlCol="0">
            <a:spAutoFit/>
          </a:bodyPr>
          <a:lstStyle/>
          <a:p>
            <a:r>
              <a:rPr lang="en-US" dirty="0"/>
              <a:t>Then the optical path difference between the rays is:</a:t>
            </a:r>
          </a:p>
        </p:txBody>
      </p:sp>
      <p:cxnSp>
        <p:nvCxnSpPr>
          <p:cNvPr id="74" name="Straight Arrow Connector 73">
            <a:extLst>
              <a:ext uri="{FF2B5EF4-FFF2-40B4-BE49-F238E27FC236}">
                <a16:creationId xmlns:a16="http://schemas.microsoft.com/office/drawing/2014/main" id="{EB7EF206-F5BA-4506-9645-847CB558B9D5}"/>
              </a:ext>
            </a:extLst>
          </p:cNvPr>
          <p:cNvCxnSpPr/>
          <p:nvPr/>
        </p:nvCxnSpPr>
        <p:spPr bwMode="auto">
          <a:xfrm flipH="1">
            <a:off x="2032717" y="1435501"/>
            <a:ext cx="3282894" cy="468751"/>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BF72967A-D219-49E0-BD9A-05F257720F40}"/>
              </a:ext>
            </a:extLst>
          </p:cNvPr>
          <p:cNvCxnSpPr/>
          <p:nvPr/>
        </p:nvCxnSpPr>
        <p:spPr bwMode="auto">
          <a:xfrm flipH="1">
            <a:off x="3995936" y="1873003"/>
            <a:ext cx="1319675" cy="998891"/>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B366B04-F72D-4DDE-9BE2-9CB70C072305}"/>
                  </a:ext>
                </a:extLst>
              </p:cNvPr>
              <p:cNvSpPr txBox="1"/>
              <p:nvPr/>
            </p:nvSpPr>
            <p:spPr>
              <a:xfrm>
                <a:off x="5033715" y="4717120"/>
                <a:ext cx="1200649"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76" name="TextBox 75">
                <a:extLst>
                  <a:ext uri="{FF2B5EF4-FFF2-40B4-BE49-F238E27FC236}">
                    <a16:creationId xmlns:a16="http://schemas.microsoft.com/office/drawing/2014/main" id="{FB366B04-F72D-4DDE-9BE2-9CB70C072305}"/>
                  </a:ext>
                </a:extLst>
              </p:cNvPr>
              <p:cNvSpPr txBox="1">
                <a:spLocks noRot="1" noChangeAspect="1" noMove="1" noResize="1" noEditPoints="1" noAdjustHandles="1" noChangeArrowheads="1" noChangeShapeType="1" noTextEdit="1"/>
              </p:cNvSpPr>
              <p:nvPr/>
            </p:nvSpPr>
            <p:spPr>
              <a:xfrm>
                <a:off x="5033715" y="4717120"/>
                <a:ext cx="1200649" cy="524182"/>
              </a:xfrm>
              <a:prstGeom prst="rect">
                <a:avLst/>
              </a:prstGeom>
              <a:blipFill>
                <a:blip r:embed="rId27"/>
                <a:stretch>
                  <a:fillRect/>
                </a:stretch>
              </a:blipFill>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AFDE3F9E-E9C7-470F-8EBE-9C6BFB38DDA5}"/>
              </a:ext>
            </a:extLst>
          </p:cNvPr>
          <p:cNvCxnSpPr/>
          <p:nvPr/>
        </p:nvCxnSpPr>
        <p:spPr bwMode="auto">
          <a:xfrm flipH="1">
            <a:off x="2000454" y="1429949"/>
            <a:ext cx="3347420" cy="1273670"/>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42B424F-E391-4A7C-9185-60EDE9F23590}"/>
                  </a:ext>
                </a:extLst>
              </p:cNvPr>
              <p:cNvSpPr txBox="1"/>
              <p:nvPr/>
            </p:nvSpPr>
            <p:spPr>
              <a:xfrm>
                <a:off x="5033715" y="4035560"/>
                <a:ext cx="2264915"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f>
                        <m:fPr>
                          <m:ctrlPr>
                            <a:rPr lang="en-US" i="1" smtClean="0">
                              <a:solidFill>
                                <a:srgbClr val="FFC000"/>
                              </a:solidFill>
                              <a:latin typeface="Cambria Math" panose="02040503050406030204" pitchFamily="18" charset="0"/>
                              <a:ea typeface="Cambria Math" panose="02040503050406030204" pitchFamily="18" charset="0"/>
                            </a:rPr>
                          </m:ctrlPr>
                        </m:fPr>
                        <m:num>
                          <m:sSub>
                            <m:sSubPr>
                              <m:ctrlPr>
                                <a:rPr lang="en-US" i="1" smtClean="0">
                                  <a:solidFill>
                                    <a:srgbClr val="FFC000"/>
                                  </a:solidFill>
                                  <a:latin typeface="Cambria Math" panose="02040503050406030204" pitchFamily="18" charset="0"/>
                                  <a:ea typeface="Cambria Math" panose="02040503050406030204" pitchFamily="18" charset="0"/>
                                </a:rPr>
                              </m:ctrlPr>
                            </m:sSubPr>
                            <m:e>
                              <m:r>
                                <a:rPr lang="en-US" i="1" smtClean="0">
                                  <a:solidFill>
                                    <a:srgbClr val="FFC000"/>
                                  </a:solidFill>
                                  <a:latin typeface="Cambria Math" panose="02040503050406030204" pitchFamily="18" charset="0"/>
                                  <a:ea typeface="Cambria Math" panose="02040503050406030204" pitchFamily="18" charset="0"/>
                                </a:rPr>
                                <m:t>𝜆</m:t>
                              </m:r>
                            </m:e>
                            <m:sub>
                              <m:r>
                                <a:rPr lang="en-US" b="0" i="1" smtClean="0">
                                  <a:solidFill>
                                    <a:srgbClr val="FFC000"/>
                                  </a:solidFill>
                                  <a:latin typeface="Cambria Math" panose="02040503050406030204" pitchFamily="18" charset="0"/>
                                  <a:ea typeface="Cambria Math" panose="02040503050406030204" pitchFamily="18" charset="0"/>
                                </a:rPr>
                                <m:t>0</m:t>
                              </m:r>
                            </m:sub>
                          </m:sSub>
                        </m:num>
                        <m:den>
                          <m:r>
                            <a:rPr lang="en-US" i="1">
                              <a:solidFill>
                                <a:srgbClr val="FFC000"/>
                              </a:solidFill>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f>
                        <m:fPr>
                          <m:ctrlPr>
                            <a:rPr lang="en-US" i="1" smtClean="0">
                              <a:solidFill>
                                <a:srgbClr val="FFC000"/>
                              </a:solidFill>
                              <a:latin typeface="Cambria Math" panose="02040503050406030204" pitchFamily="18" charset="0"/>
                              <a:ea typeface="Cambria Math" panose="02040503050406030204" pitchFamily="18" charset="0"/>
                            </a:rPr>
                          </m:ctrlPr>
                        </m:fPr>
                        <m:num>
                          <m:sSub>
                            <m:sSubPr>
                              <m:ctrlPr>
                                <a:rPr lang="en-US" i="1" smtClean="0">
                                  <a:solidFill>
                                    <a:srgbClr val="FFC000"/>
                                  </a:solidFill>
                                  <a:latin typeface="Cambria Math" panose="02040503050406030204" pitchFamily="18" charset="0"/>
                                  <a:ea typeface="Cambria Math" panose="02040503050406030204" pitchFamily="18" charset="0"/>
                                </a:rPr>
                              </m:ctrlPr>
                            </m:sSubPr>
                            <m:e>
                              <m:r>
                                <a:rPr lang="en-US" i="1" smtClean="0">
                                  <a:solidFill>
                                    <a:srgbClr val="FFC000"/>
                                  </a:solidFill>
                                  <a:latin typeface="Cambria Math" panose="02040503050406030204" pitchFamily="18" charset="0"/>
                                  <a:ea typeface="Cambria Math" panose="02040503050406030204" pitchFamily="18" charset="0"/>
                                </a:rPr>
                                <m:t>𝜆</m:t>
                              </m:r>
                            </m:e>
                            <m:sub>
                              <m:r>
                                <a:rPr lang="en-US" b="0" i="1" smtClean="0">
                                  <a:solidFill>
                                    <a:srgbClr val="FFC000"/>
                                  </a:solidFill>
                                  <a:latin typeface="Cambria Math" panose="02040503050406030204" pitchFamily="18" charset="0"/>
                                  <a:ea typeface="Cambria Math" panose="02040503050406030204" pitchFamily="18" charset="0"/>
                                </a:rPr>
                                <m:t>0</m:t>
                              </m:r>
                            </m:sub>
                          </m:sSub>
                        </m:num>
                        <m:den>
                          <m:r>
                            <a:rPr lang="en-US" i="1">
                              <a:solidFill>
                                <a:srgbClr val="FFC000"/>
                              </a:solidFill>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f>
                        <m:fPr>
                          <m:ctrlPr>
                            <a:rPr lang="en-US" i="1" smtClean="0">
                              <a:solidFill>
                                <a:srgbClr val="92D050"/>
                              </a:solidFill>
                              <a:latin typeface="Cambria Math" panose="02040503050406030204" pitchFamily="18" charset="0"/>
                              <a:ea typeface="Cambria Math" panose="02040503050406030204" pitchFamily="18" charset="0"/>
                            </a:rPr>
                          </m:ctrlPr>
                        </m:fPr>
                        <m:num>
                          <m:sSub>
                            <m:sSubPr>
                              <m:ctrlPr>
                                <a:rPr lang="en-US" i="1" smtClean="0">
                                  <a:solidFill>
                                    <a:srgbClr val="92D050"/>
                                  </a:solidFill>
                                  <a:latin typeface="Cambria Math" panose="02040503050406030204" pitchFamily="18" charset="0"/>
                                  <a:ea typeface="Cambria Math" panose="02040503050406030204" pitchFamily="18" charset="0"/>
                                </a:rPr>
                              </m:ctrlPr>
                            </m:sSubPr>
                            <m:e>
                              <m:r>
                                <a:rPr lang="en-US" i="1" smtClean="0">
                                  <a:solidFill>
                                    <a:srgbClr val="92D050"/>
                                  </a:solidFill>
                                  <a:latin typeface="Cambria Math" panose="02040503050406030204" pitchFamily="18" charset="0"/>
                                  <a:ea typeface="Cambria Math" panose="02040503050406030204" pitchFamily="18" charset="0"/>
                                </a:rPr>
                                <m:t>𝜆</m:t>
                              </m:r>
                            </m:e>
                            <m:sub>
                              <m:r>
                                <a:rPr lang="en-US" b="0" i="1" smtClean="0">
                                  <a:solidFill>
                                    <a:srgbClr val="92D050"/>
                                  </a:solidFill>
                                  <a:latin typeface="Cambria Math" panose="02040503050406030204" pitchFamily="18" charset="0"/>
                                  <a:ea typeface="Cambria Math" panose="02040503050406030204" pitchFamily="18" charset="0"/>
                                </a:rPr>
                                <m:t>0</m:t>
                              </m:r>
                            </m:sub>
                          </m:sSub>
                        </m:num>
                        <m:den>
                          <m:r>
                            <a:rPr lang="en-US" i="1">
                              <a:solidFill>
                                <a:srgbClr val="92D050"/>
                              </a:solidFill>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78" name="TextBox 77">
                <a:extLst>
                  <a:ext uri="{FF2B5EF4-FFF2-40B4-BE49-F238E27FC236}">
                    <a16:creationId xmlns:a16="http://schemas.microsoft.com/office/drawing/2014/main" id="{B42B424F-E391-4A7C-9185-60EDE9F23590}"/>
                  </a:ext>
                </a:extLst>
              </p:cNvPr>
              <p:cNvSpPr txBox="1">
                <a:spLocks noRot="1" noChangeAspect="1" noMove="1" noResize="1" noEditPoints="1" noAdjustHandles="1" noChangeArrowheads="1" noChangeShapeType="1" noTextEdit="1"/>
              </p:cNvSpPr>
              <p:nvPr/>
            </p:nvSpPr>
            <p:spPr>
              <a:xfrm>
                <a:off x="5033715" y="4035560"/>
                <a:ext cx="2264915" cy="524182"/>
              </a:xfrm>
              <a:prstGeom prst="rect">
                <a:avLst/>
              </a:prstGeom>
              <a:blipFill>
                <a:blip r:embed="rId28"/>
                <a:stretch>
                  <a:fillRect/>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42D386B1-C7B5-4581-A195-62766E285167}"/>
              </a:ext>
            </a:extLst>
          </p:cNvPr>
          <p:cNvCxnSpPr/>
          <p:nvPr/>
        </p:nvCxnSpPr>
        <p:spPr bwMode="auto">
          <a:xfrm>
            <a:off x="6057459" y="3669351"/>
            <a:ext cx="0" cy="361950"/>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229065-1D51-495A-8F07-277ACB16FEDF}"/>
                  </a:ext>
                </a:extLst>
              </p:cNvPr>
              <p:cNvSpPr txBox="1"/>
              <p:nvPr/>
            </p:nvSpPr>
            <p:spPr>
              <a:xfrm>
                <a:off x="4830253" y="3469292"/>
                <a:ext cx="1685205" cy="276999"/>
              </a:xfrm>
              <a:prstGeom prst="rect">
                <a:avLst/>
              </a:prstGeom>
              <a:noFill/>
            </p:spPr>
            <p:txBody>
              <a:bodyPr wrap="none" rtlCol="0">
                <a:spAutoFit/>
              </a:bodyPr>
              <a:lstStyle/>
              <a:p>
                <a:r>
                  <a:rPr lang="en-US" sz="1200" dirty="0">
                    <a:solidFill>
                      <a:srgbClr val="FFC000"/>
                    </a:solidFill>
                  </a:rPr>
                  <a:t>Reflection of ray 2 at </a:t>
                </a:r>
                <a14:m>
                  <m:oMath xmlns:m="http://schemas.openxmlformats.org/officeDocument/2006/math">
                    <m:sSub>
                      <m:sSubPr>
                        <m:ctrlPr>
                          <a:rPr lang="en-US" sz="1200" i="1" smtClean="0">
                            <a:solidFill>
                              <a:srgbClr val="FFC000"/>
                            </a:solidFill>
                            <a:latin typeface="Cambria Math" panose="02040503050406030204" pitchFamily="18" charset="0"/>
                          </a:rPr>
                        </m:ctrlPr>
                      </m:sSubPr>
                      <m:e>
                        <m:r>
                          <a:rPr lang="en-US" sz="1200" b="0" i="1" smtClean="0">
                            <a:solidFill>
                              <a:srgbClr val="FFC000"/>
                            </a:solidFill>
                            <a:latin typeface="Cambria Math" panose="02040503050406030204" pitchFamily="18" charset="0"/>
                          </a:rPr>
                          <m:t>𝑀</m:t>
                        </m:r>
                      </m:e>
                      <m:sub>
                        <m:r>
                          <a:rPr lang="en-US" sz="1200" b="0" i="1" smtClean="0">
                            <a:solidFill>
                              <a:srgbClr val="FFC000"/>
                            </a:solidFill>
                            <a:latin typeface="Cambria Math" panose="02040503050406030204" pitchFamily="18" charset="0"/>
                          </a:rPr>
                          <m:t>2</m:t>
                        </m:r>
                      </m:sub>
                    </m:sSub>
                  </m:oMath>
                </a14:m>
                <a:endParaRPr lang="en-US" sz="1200" dirty="0">
                  <a:solidFill>
                    <a:srgbClr val="FFC000"/>
                  </a:solidFill>
                </a:endParaRPr>
              </a:p>
            </p:txBody>
          </p:sp>
        </mc:Choice>
        <mc:Fallback xmlns="">
          <p:sp>
            <p:nvSpPr>
              <p:cNvPr id="80" name="TextBox 79">
                <a:extLst>
                  <a:ext uri="{FF2B5EF4-FFF2-40B4-BE49-F238E27FC236}">
                    <a16:creationId xmlns:a16="http://schemas.microsoft.com/office/drawing/2014/main" id="{05229065-1D51-495A-8F07-277ACB16FEDF}"/>
                  </a:ext>
                </a:extLst>
              </p:cNvPr>
              <p:cNvSpPr txBox="1">
                <a:spLocks noRot="1" noChangeAspect="1" noMove="1" noResize="1" noEditPoints="1" noAdjustHandles="1" noChangeArrowheads="1" noChangeShapeType="1" noTextEdit="1"/>
              </p:cNvSpPr>
              <p:nvPr/>
            </p:nvSpPr>
            <p:spPr>
              <a:xfrm>
                <a:off x="4830253" y="3469292"/>
                <a:ext cx="1685205" cy="276999"/>
              </a:xfrm>
              <a:prstGeom prst="rect">
                <a:avLst/>
              </a:prstGeom>
              <a:blipFill>
                <a:blip r:embed="rId29"/>
                <a:stretch>
                  <a:fillRect b="-15217"/>
                </a:stretch>
              </a:blipFill>
            </p:spPr>
            <p:txBody>
              <a:bodyPr/>
              <a:lstStyle/>
              <a:p>
                <a:r>
                  <a:rPr lang="en-US">
                    <a:noFill/>
                  </a:rPr>
                  <a:t> </a:t>
                </a:r>
              </a:p>
            </p:txBody>
          </p:sp>
        </mc:Fallback>
      </mc:AlternateContent>
      <p:cxnSp>
        <p:nvCxnSpPr>
          <p:cNvPr id="81" name="Straight Arrow Connector 80">
            <a:extLst>
              <a:ext uri="{FF2B5EF4-FFF2-40B4-BE49-F238E27FC236}">
                <a16:creationId xmlns:a16="http://schemas.microsoft.com/office/drawing/2014/main" id="{7EC4284F-EDCC-47CA-A3A6-E629929AAA28}"/>
              </a:ext>
            </a:extLst>
          </p:cNvPr>
          <p:cNvCxnSpPr/>
          <p:nvPr/>
        </p:nvCxnSpPr>
        <p:spPr bwMode="auto">
          <a:xfrm flipH="1">
            <a:off x="6515458" y="3588075"/>
            <a:ext cx="93629" cy="443226"/>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52C81CF6-CE60-43FD-9877-BCFD27797F39}"/>
                  </a:ext>
                </a:extLst>
              </p:cNvPr>
              <p:cNvSpPr txBox="1"/>
              <p:nvPr/>
            </p:nvSpPr>
            <p:spPr>
              <a:xfrm>
                <a:off x="5748088" y="3282804"/>
                <a:ext cx="1650901" cy="276999"/>
              </a:xfrm>
              <a:prstGeom prst="rect">
                <a:avLst/>
              </a:prstGeom>
              <a:noFill/>
            </p:spPr>
            <p:txBody>
              <a:bodyPr wrap="none" rtlCol="0">
                <a:spAutoFit/>
              </a:bodyPr>
              <a:lstStyle/>
              <a:p>
                <a:r>
                  <a:rPr lang="en-US" sz="1200" dirty="0">
                    <a:solidFill>
                      <a:srgbClr val="FFC000"/>
                    </a:solidFill>
                  </a:rPr>
                  <a:t>Reflection of ray 2 at </a:t>
                </a:r>
                <a14:m>
                  <m:oMath xmlns:m="http://schemas.openxmlformats.org/officeDocument/2006/math">
                    <m:sSub>
                      <m:sSubPr>
                        <m:ctrlPr>
                          <a:rPr lang="en-US" sz="1200" i="1" smtClean="0">
                            <a:solidFill>
                              <a:srgbClr val="FFC000"/>
                            </a:solidFill>
                            <a:latin typeface="Cambria Math" panose="02040503050406030204" pitchFamily="18" charset="0"/>
                          </a:rPr>
                        </m:ctrlPr>
                      </m:sSubPr>
                      <m:e>
                        <m:r>
                          <a:rPr lang="en-US" sz="1200" b="0" i="1" smtClean="0">
                            <a:solidFill>
                              <a:srgbClr val="FFC000"/>
                            </a:solidFill>
                            <a:latin typeface="Cambria Math" panose="02040503050406030204" pitchFamily="18" charset="0"/>
                          </a:rPr>
                          <m:t>𝐺</m:t>
                        </m:r>
                      </m:e>
                      <m:sub>
                        <m:r>
                          <a:rPr lang="en-US" sz="1200" b="0" i="1" smtClean="0">
                            <a:solidFill>
                              <a:srgbClr val="FFC000"/>
                            </a:solidFill>
                            <a:latin typeface="Cambria Math" panose="02040503050406030204" pitchFamily="18" charset="0"/>
                          </a:rPr>
                          <m:t>1</m:t>
                        </m:r>
                      </m:sub>
                    </m:sSub>
                  </m:oMath>
                </a14:m>
                <a:endParaRPr lang="en-US" sz="1200" dirty="0">
                  <a:solidFill>
                    <a:srgbClr val="FFC000"/>
                  </a:solidFill>
                </a:endParaRPr>
              </a:p>
            </p:txBody>
          </p:sp>
        </mc:Choice>
        <mc:Fallback xmlns="">
          <p:sp>
            <p:nvSpPr>
              <p:cNvPr id="82" name="TextBox 81">
                <a:extLst>
                  <a:ext uri="{FF2B5EF4-FFF2-40B4-BE49-F238E27FC236}">
                    <a16:creationId xmlns:a16="http://schemas.microsoft.com/office/drawing/2014/main" id="{52C81CF6-CE60-43FD-9877-BCFD27797F39}"/>
                  </a:ext>
                </a:extLst>
              </p:cNvPr>
              <p:cNvSpPr txBox="1">
                <a:spLocks noRot="1" noChangeAspect="1" noMove="1" noResize="1" noEditPoints="1" noAdjustHandles="1" noChangeArrowheads="1" noChangeShapeType="1" noTextEdit="1"/>
              </p:cNvSpPr>
              <p:nvPr/>
            </p:nvSpPr>
            <p:spPr>
              <a:xfrm>
                <a:off x="5748088" y="3282804"/>
                <a:ext cx="1650901" cy="276999"/>
              </a:xfrm>
              <a:prstGeom prst="rect">
                <a:avLst/>
              </a:prstGeom>
              <a:blipFill>
                <a:blip r:embed="rId30"/>
                <a:stretch>
                  <a:fillRect l="-369" t="-2222" b="-17778"/>
                </a:stretch>
              </a:blipFill>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610504D3-968B-4D05-BD6F-6539A366D342}"/>
              </a:ext>
            </a:extLst>
          </p:cNvPr>
          <p:cNvCxnSpPr/>
          <p:nvPr/>
        </p:nvCxnSpPr>
        <p:spPr bwMode="auto">
          <a:xfrm flipH="1">
            <a:off x="6942956" y="3850326"/>
            <a:ext cx="166007" cy="210606"/>
          </a:xfrm>
          <a:prstGeom prst="straightConnector1">
            <a:avLst/>
          </a:prstGeom>
          <a:solidFill>
            <a:schemeClr val="accent1"/>
          </a:solidFill>
          <a:ln w="952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223800E-06B5-4030-8153-3C0762BD4D86}"/>
                  </a:ext>
                </a:extLst>
              </p:cNvPr>
              <p:cNvSpPr txBox="1"/>
              <p:nvPr/>
            </p:nvSpPr>
            <p:spPr>
              <a:xfrm>
                <a:off x="6901857" y="3588075"/>
                <a:ext cx="1681614" cy="276999"/>
              </a:xfrm>
              <a:prstGeom prst="rect">
                <a:avLst/>
              </a:prstGeom>
              <a:noFill/>
            </p:spPr>
            <p:txBody>
              <a:bodyPr wrap="none" rtlCol="0">
                <a:spAutoFit/>
              </a:bodyPr>
              <a:lstStyle/>
              <a:p>
                <a:r>
                  <a:rPr lang="en-US" sz="1200" dirty="0">
                    <a:solidFill>
                      <a:srgbClr val="92D050"/>
                    </a:solidFill>
                  </a:rPr>
                  <a:t>Reflection of ray 1 at </a:t>
                </a:r>
                <a14:m>
                  <m:oMath xmlns:m="http://schemas.openxmlformats.org/officeDocument/2006/math">
                    <m:sSub>
                      <m:sSubPr>
                        <m:ctrlPr>
                          <a:rPr lang="en-US" sz="1200" i="1" smtClean="0">
                            <a:solidFill>
                              <a:srgbClr val="92D050"/>
                            </a:solidFill>
                            <a:latin typeface="Cambria Math" panose="02040503050406030204" pitchFamily="18" charset="0"/>
                          </a:rPr>
                        </m:ctrlPr>
                      </m:sSubPr>
                      <m:e>
                        <m:r>
                          <a:rPr lang="en-US" sz="1200" b="0" i="1" smtClean="0">
                            <a:solidFill>
                              <a:srgbClr val="92D050"/>
                            </a:solidFill>
                            <a:latin typeface="Cambria Math" panose="02040503050406030204" pitchFamily="18" charset="0"/>
                          </a:rPr>
                          <m:t>𝑀</m:t>
                        </m:r>
                      </m:e>
                      <m:sub>
                        <m:r>
                          <a:rPr lang="en-US" sz="1200" b="0" i="1" smtClean="0">
                            <a:solidFill>
                              <a:srgbClr val="92D050"/>
                            </a:solidFill>
                            <a:latin typeface="Cambria Math" panose="02040503050406030204" pitchFamily="18" charset="0"/>
                          </a:rPr>
                          <m:t>1</m:t>
                        </m:r>
                      </m:sub>
                    </m:sSub>
                  </m:oMath>
                </a14:m>
                <a:endParaRPr lang="en-US" sz="1200" dirty="0">
                  <a:solidFill>
                    <a:srgbClr val="92D050"/>
                  </a:solidFill>
                </a:endParaRPr>
              </a:p>
            </p:txBody>
          </p:sp>
        </mc:Choice>
        <mc:Fallback xmlns="">
          <p:sp>
            <p:nvSpPr>
              <p:cNvPr id="84" name="TextBox 83">
                <a:extLst>
                  <a:ext uri="{FF2B5EF4-FFF2-40B4-BE49-F238E27FC236}">
                    <a16:creationId xmlns:a16="http://schemas.microsoft.com/office/drawing/2014/main" id="{8223800E-06B5-4030-8153-3C0762BD4D86}"/>
                  </a:ext>
                </a:extLst>
              </p:cNvPr>
              <p:cNvSpPr txBox="1">
                <a:spLocks noRot="1" noChangeAspect="1" noMove="1" noResize="1" noEditPoints="1" noAdjustHandles="1" noChangeArrowheads="1" noChangeShapeType="1" noTextEdit="1"/>
              </p:cNvSpPr>
              <p:nvPr/>
            </p:nvSpPr>
            <p:spPr>
              <a:xfrm>
                <a:off x="6901857" y="3588075"/>
                <a:ext cx="1681614" cy="276999"/>
              </a:xfrm>
              <a:prstGeom prst="rect">
                <a:avLst/>
              </a:prstGeom>
              <a:blipFill>
                <a:blip r:embed="rId31"/>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6C8420D-28B4-4826-97E3-CC499875D533}"/>
                  </a:ext>
                </a:extLst>
              </p:cNvPr>
              <p:cNvSpPr txBox="1"/>
              <p:nvPr/>
            </p:nvSpPr>
            <p:spPr>
              <a:xfrm>
                <a:off x="5065473" y="5389412"/>
                <a:ext cx="133357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85" name="TextBox 84">
                <a:extLst>
                  <a:ext uri="{FF2B5EF4-FFF2-40B4-BE49-F238E27FC236}">
                    <a16:creationId xmlns:a16="http://schemas.microsoft.com/office/drawing/2014/main" id="{D6C8420D-28B4-4826-97E3-CC499875D533}"/>
                  </a:ext>
                </a:extLst>
              </p:cNvPr>
              <p:cNvSpPr txBox="1">
                <a:spLocks noRot="1" noChangeAspect="1" noMove="1" noResize="1" noEditPoints="1" noAdjustHandles="1" noChangeArrowheads="1" noChangeShapeType="1" noTextEdit="1"/>
              </p:cNvSpPr>
              <p:nvPr/>
            </p:nvSpPr>
            <p:spPr>
              <a:xfrm>
                <a:off x="5065473" y="5389412"/>
                <a:ext cx="1333570" cy="524182"/>
              </a:xfrm>
              <a:prstGeom prst="rect">
                <a:avLst/>
              </a:prstGeom>
              <a:blipFill>
                <a:blip r:embed="rId32"/>
                <a:stretch>
                  <a:fillRect/>
                </a:stretch>
              </a:blipFill>
            </p:spPr>
            <p:txBody>
              <a:bodyPr/>
              <a:lstStyle/>
              <a:p>
                <a:r>
                  <a:rPr lang="en-US">
                    <a:noFill/>
                  </a:rPr>
                  <a:t> </a:t>
                </a:r>
              </a:p>
            </p:txBody>
          </p:sp>
        </mc:Fallback>
      </mc:AlternateContent>
      <p:sp>
        <p:nvSpPr>
          <p:cNvPr id="87" name="Title 1">
            <a:extLst>
              <a:ext uri="{FF2B5EF4-FFF2-40B4-BE49-F238E27FC236}">
                <a16:creationId xmlns:a16="http://schemas.microsoft.com/office/drawing/2014/main" id="{C4D009AB-2C16-4DCA-B697-9FD84F3F1322}"/>
              </a:ext>
            </a:extLst>
          </p:cNvPr>
          <p:cNvSpPr>
            <a:spLocks noGrp="1"/>
          </p:cNvSpPr>
          <p:nvPr>
            <p:ph type="title"/>
          </p:nvPr>
        </p:nvSpPr>
        <p:spPr>
          <a:xfrm>
            <a:off x="914400" y="-67279"/>
            <a:ext cx="8229600" cy="1143000"/>
          </a:xfrm>
        </p:spPr>
        <p:txBody>
          <a:bodyPr/>
          <a:lstStyle/>
          <a:p>
            <a:r>
              <a:rPr lang="en-US" dirty="0"/>
              <a:t>The Michelson interferometer </a:t>
            </a:r>
          </a:p>
        </p:txBody>
      </p:sp>
    </p:spTree>
    <p:extLst>
      <p:ext uri="{BB962C8B-B14F-4D97-AF65-F5344CB8AC3E}">
        <p14:creationId xmlns:p14="http://schemas.microsoft.com/office/powerpoint/2010/main" val="14484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6" grpId="0"/>
      <p:bldP spid="80" grpId="0"/>
      <p:bldP spid="82" grpId="0"/>
      <p:bldP spid="84" grpId="0"/>
      <p:bldP spid="8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26</a:t>
            </a:fld>
            <a:endParaRPr lang="en-US" altLang="zh-CN"/>
          </a:p>
        </p:txBody>
      </p:sp>
      <p:sp>
        <p:nvSpPr>
          <p:cNvPr id="3" name="Rectangle: Rounded Corners 98">
            <a:extLst>
              <a:ext uri="{FF2B5EF4-FFF2-40B4-BE49-F238E27FC236}">
                <a16:creationId xmlns:a16="http://schemas.microsoft.com/office/drawing/2014/main" id="{3A6B68AC-0462-4C4F-A794-A7AB8FC81395}"/>
              </a:ext>
            </a:extLst>
          </p:cNvPr>
          <p:cNvSpPr/>
          <p:nvPr/>
        </p:nvSpPr>
        <p:spPr bwMode="auto">
          <a:xfrm>
            <a:off x="6553199" y="5233123"/>
            <a:ext cx="2430473" cy="47625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pic>
        <p:nvPicPr>
          <p:cNvPr id="5" name="Picture 10" descr="未命名插图 1">
            <a:extLst>
              <a:ext uri="{FF2B5EF4-FFF2-40B4-BE49-F238E27FC236}">
                <a16:creationId xmlns:a16="http://schemas.microsoft.com/office/drawing/2014/main" id="{C032E3AE-47BB-40D4-A4C3-2224D76717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2165351"/>
            <a:ext cx="5184775" cy="2185987"/>
          </a:xfrm>
          <a:prstGeom prst="rect">
            <a:avLst/>
          </a:prstGeom>
          <a:noFill/>
          <a:ln w="9525">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CDF929-36C0-4FC9-8C6A-B5D19AF115A5}"/>
                  </a:ext>
                </a:extLst>
              </p:cNvPr>
              <p:cNvSpPr txBox="1"/>
              <p:nvPr/>
            </p:nvSpPr>
            <p:spPr>
              <a:xfrm>
                <a:off x="144806" y="1373263"/>
                <a:ext cx="5184240" cy="369332"/>
              </a:xfrm>
              <a:prstGeom prst="rect">
                <a:avLst/>
              </a:prstGeom>
              <a:noFill/>
            </p:spPr>
            <p:txBody>
              <a:bodyPr wrap="none" rtlCol="0">
                <a:spAutoFit/>
              </a:bodyPr>
              <a:lstStyle/>
              <a:p>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r>
                          <a:rPr lang="en-US" b="0" i="1" smtClean="0">
                            <a:latin typeface="Cambria Math" panose="02040503050406030204" pitchFamily="18" charset="0"/>
                          </a:rPr>
                          <m:t>′</m:t>
                        </m:r>
                      </m:e>
                      <m:sub>
                        <m:r>
                          <a:rPr lang="en-US" b="0" i="1" smtClean="0">
                            <a:latin typeface="Cambria Math" panose="02040503050406030204" pitchFamily="18" charset="0"/>
                          </a:rPr>
                          <m:t>2</m:t>
                        </m:r>
                      </m:sub>
                    </m:sSub>
                  </m:oMath>
                </a14:m>
                <a:r>
                  <a:rPr lang="en-US" dirty="0"/>
                  <a:t> are parallel, the interference pattern are: </a:t>
                </a:r>
              </a:p>
            </p:txBody>
          </p:sp>
        </mc:Choice>
        <mc:Fallback xmlns="">
          <p:sp>
            <p:nvSpPr>
              <p:cNvPr id="6" name="TextBox 5">
                <a:extLst>
                  <a:ext uri="{FF2B5EF4-FFF2-40B4-BE49-F238E27FC236}">
                    <a16:creationId xmlns:a16="http://schemas.microsoft.com/office/drawing/2014/main" id="{AACDF929-36C0-4FC9-8C6A-B5D19AF115A5}"/>
                  </a:ext>
                </a:extLst>
              </p:cNvPr>
              <p:cNvSpPr txBox="1">
                <a:spLocks noRot="1" noChangeAspect="1" noMove="1" noResize="1" noEditPoints="1" noAdjustHandles="1" noChangeArrowheads="1" noChangeShapeType="1" noTextEdit="1"/>
              </p:cNvSpPr>
              <p:nvPr/>
            </p:nvSpPr>
            <p:spPr>
              <a:xfrm>
                <a:off x="144806" y="1373263"/>
                <a:ext cx="5184240" cy="369332"/>
              </a:xfrm>
              <a:prstGeom prst="rect">
                <a:avLst/>
              </a:prstGeom>
              <a:blipFill>
                <a:blip r:embed="rId3"/>
                <a:stretch>
                  <a:fillRect l="-1059" t="-8197" r="-223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531C40-907F-4519-B714-695190ED235A}"/>
                  </a:ext>
                </a:extLst>
              </p:cNvPr>
              <p:cNvSpPr txBox="1"/>
              <p:nvPr/>
            </p:nvSpPr>
            <p:spPr>
              <a:xfrm>
                <a:off x="579180" y="5082721"/>
                <a:ext cx="1336776"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8" name="TextBox 7">
                <a:extLst>
                  <a:ext uri="{FF2B5EF4-FFF2-40B4-BE49-F238E27FC236}">
                    <a16:creationId xmlns:a16="http://schemas.microsoft.com/office/drawing/2014/main" id="{FB531C40-907F-4519-B714-695190ED235A}"/>
                  </a:ext>
                </a:extLst>
              </p:cNvPr>
              <p:cNvSpPr txBox="1">
                <a:spLocks noRot="1" noChangeAspect="1" noMove="1" noResize="1" noEditPoints="1" noAdjustHandles="1" noChangeArrowheads="1" noChangeShapeType="1" noTextEdit="1"/>
              </p:cNvSpPr>
              <p:nvPr/>
            </p:nvSpPr>
            <p:spPr>
              <a:xfrm>
                <a:off x="579180" y="5082721"/>
                <a:ext cx="1336776" cy="524182"/>
              </a:xfrm>
              <a:prstGeom prst="rect">
                <a:avLst/>
              </a:prstGeom>
              <a:blipFill>
                <a:blip r:embed="rId4"/>
                <a:stretch>
                  <a:fillRect/>
                </a:stretch>
              </a:blipFill>
            </p:spPr>
            <p:txBody>
              <a:bodyPr/>
              <a:lstStyle/>
              <a:p>
                <a:r>
                  <a:rPr lang="en-US">
                    <a:noFill/>
                  </a:rPr>
                  <a:t> </a:t>
                </a:r>
              </a:p>
            </p:txBody>
          </p:sp>
        </mc:Fallback>
      </mc:AlternateContent>
      <p:sp>
        <p:nvSpPr>
          <p:cNvPr id="9" name="Arrow: Right 65">
            <a:extLst>
              <a:ext uri="{FF2B5EF4-FFF2-40B4-BE49-F238E27FC236}">
                <a16:creationId xmlns:a16="http://schemas.microsoft.com/office/drawing/2014/main" id="{CC69BD01-A039-44CD-8159-06C4F92EE5EB}"/>
              </a:ext>
            </a:extLst>
          </p:cNvPr>
          <p:cNvSpPr/>
          <p:nvPr/>
        </p:nvSpPr>
        <p:spPr bwMode="auto">
          <a:xfrm>
            <a:off x="4847219" y="5159951"/>
            <a:ext cx="576064" cy="26228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7C98F5-2899-442F-A6E4-AD3ECAED01E9}"/>
                  </a:ext>
                </a:extLst>
              </p:cNvPr>
              <p:cNvSpPr txBox="1"/>
              <p:nvPr/>
            </p:nvSpPr>
            <p:spPr>
              <a:xfrm>
                <a:off x="3945770" y="5094624"/>
                <a:ext cx="6276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117C98F5-2899-442F-A6E4-AD3ECAED01E9}"/>
                  </a:ext>
                </a:extLst>
              </p:cNvPr>
              <p:cNvSpPr txBox="1">
                <a:spLocks noRot="1" noChangeAspect="1" noMove="1" noResize="1" noEditPoints="1" noAdjustHandles="1" noChangeArrowheads="1" noChangeShapeType="1" noTextEdit="1"/>
              </p:cNvSpPr>
              <p:nvPr/>
            </p:nvSpPr>
            <p:spPr>
              <a:xfrm>
                <a:off x="3945770" y="5094624"/>
                <a:ext cx="627672" cy="276999"/>
              </a:xfrm>
              <a:prstGeom prst="rect">
                <a:avLst/>
              </a:prstGeom>
              <a:blipFill>
                <a:blip r:embed="rId5"/>
                <a:stretch>
                  <a:fillRect l="-8738" r="-8738"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125330-7D6E-47F1-9BD1-EB7F9B52D13F}"/>
                  </a:ext>
                </a:extLst>
              </p:cNvPr>
              <p:cNvSpPr txBox="1"/>
              <p:nvPr/>
            </p:nvSpPr>
            <p:spPr>
              <a:xfrm>
                <a:off x="5525530" y="5000673"/>
                <a:ext cx="792461"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11" name="TextBox 10">
                <a:extLst>
                  <a:ext uri="{FF2B5EF4-FFF2-40B4-BE49-F238E27FC236}">
                    <a16:creationId xmlns:a16="http://schemas.microsoft.com/office/drawing/2014/main" id="{9F125330-7D6E-47F1-9BD1-EB7F9B52D13F}"/>
                  </a:ext>
                </a:extLst>
              </p:cNvPr>
              <p:cNvSpPr txBox="1">
                <a:spLocks noRot="1" noChangeAspect="1" noMove="1" noResize="1" noEditPoints="1" noAdjustHandles="1" noChangeArrowheads="1" noChangeShapeType="1" noTextEdit="1"/>
              </p:cNvSpPr>
              <p:nvPr/>
            </p:nvSpPr>
            <p:spPr>
              <a:xfrm>
                <a:off x="5525530" y="5000673"/>
                <a:ext cx="792461" cy="524182"/>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4D242E7-BA5C-42B8-8EC2-D2C172B7D677}"/>
              </a:ext>
            </a:extLst>
          </p:cNvPr>
          <p:cNvSpPr txBox="1"/>
          <p:nvPr/>
        </p:nvSpPr>
        <p:spPr>
          <a:xfrm>
            <a:off x="6553200" y="5291094"/>
            <a:ext cx="2448106" cy="369332"/>
          </a:xfrm>
          <a:prstGeom prst="rect">
            <a:avLst/>
          </a:prstGeom>
          <a:noFill/>
        </p:spPr>
        <p:txBody>
          <a:bodyPr wrap="none" rtlCol="0">
            <a:spAutoFit/>
          </a:bodyPr>
          <a:lstStyle/>
          <a:p>
            <a:r>
              <a:rPr lang="en-US" dirty="0"/>
              <a:t>destructive interferences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DCB531-BB4C-4DF4-A91C-19A8358A3555}"/>
                  </a:ext>
                </a:extLst>
              </p:cNvPr>
              <p:cNvSpPr txBox="1"/>
              <p:nvPr/>
            </p:nvSpPr>
            <p:spPr>
              <a:xfrm>
                <a:off x="487218" y="6248614"/>
                <a:ext cx="5442708" cy="369332"/>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r>
                          <a:rPr lang="en-US" i="1">
                            <a:latin typeface="Cambria Math" panose="02040503050406030204" pitchFamily="18" charset="0"/>
                          </a:rPr>
                          <m:t>′</m:t>
                        </m:r>
                      </m:e>
                      <m:sub>
                        <m:r>
                          <a:rPr lang="en-US" i="1">
                            <a:latin typeface="Cambria Math" panose="02040503050406030204" pitchFamily="18" charset="0"/>
                          </a:rPr>
                          <m:t>2</m:t>
                        </m:r>
                      </m:sub>
                    </m:sSub>
                  </m:oMath>
                </a14:m>
                <a:r>
                  <a:rPr lang="en-US" dirty="0"/>
                  <a:t> could be not parallel or have different shapes </a:t>
                </a:r>
              </a:p>
            </p:txBody>
          </p:sp>
        </mc:Choice>
        <mc:Fallback xmlns="">
          <p:sp>
            <p:nvSpPr>
              <p:cNvPr id="13" name="TextBox 12">
                <a:extLst>
                  <a:ext uri="{FF2B5EF4-FFF2-40B4-BE49-F238E27FC236}">
                    <a16:creationId xmlns:a16="http://schemas.microsoft.com/office/drawing/2014/main" id="{99DCB531-BB4C-4DF4-A91C-19A8358A3555}"/>
                  </a:ext>
                </a:extLst>
              </p:cNvPr>
              <p:cNvSpPr txBox="1">
                <a:spLocks noRot="1" noChangeAspect="1" noMove="1" noResize="1" noEditPoints="1" noAdjustHandles="1" noChangeArrowheads="1" noChangeShapeType="1" noTextEdit="1"/>
              </p:cNvSpPr>
              <p:nvPr/>
            </p:nvSpPr>
            <p:spPr>
              <a:xfrm>
                <a:off x="487218" y="6248614"/>
                <a:ext cx="5442708" cy="369332"/>
              </a:xfrm>
              <a:prstGeom prst="rect">
                <a:avLst/>
              </a:prstGeom>
              <a:blipFill>
                <a:blip r:embed="rId7"/>
                <a:stretch>
                  <a:fillRect t="-8197" r="-1904" b="-24590"/>
                </a:stretch>
              </a:blipFill>
            </p:spPr>
            <p:txBody>
              <a:bodyPr/>
              <a:lstStyle/>
              <a:p>
                <a:r>
                  <a:rPr lang="en-US">
                    <a:noFill/>
                  </a:rPr>
                  <a:t> </a:t>
                </a:r>
              </a:p>
            </p:txBody>
          </p:sp>
        </mc:Fallback>
      </mc:AlternateContent>
      <p:sp>
        <p:nvSpPr>
          <p:cNvPr id="14" name="Arrow: Right 101">
            <a:extLst>
              <a:ext uri="{FF2B5EF4-FFF2-40B4-BE49-F238E27FC236}">
                <a16:creationId xmlns:a16="http://schemas.microsoft.com/office/drawing/2014/main" id="{A7ADCECD-D98E-4C53-8353-6E2605867691}"/>
              </a:ext>
            </a:extLst>
          </p:cNvPr>
          <p:cNvSpPr/>
          <p:nvPr/>
        </p:nvSpPr>
        <p:spPr bwMode="auto">
          <a:xfrm>
            <a:off x="5438016" y="6581963"/>
            <a:ext cx="383687" cy="24719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TextBox 14">
            <a:extLst>
              <a:ext uri="{FF2B5EF4-FFF2-40B4-BE49-F238E27FC236}">
                <a16:creationId xmlns:a16="http://schemas.microsoft.com/office/drawing/2014/main" id="{61EA9A96-7307-4CE8-979E-5DD1CE1475E0}"/>
              </a:ext>
            </a:extLst>
          </p:cNvPr>
          <p:cNvSpPr txBox="1"/>
          <p:nvPr/>
        </p:nvSpPr>
        <p:spPr>
          <a:xfrm>
            <a:off x="5808921" y="6528940"/>
            <a:ext cx="2627451" cy="369332"/>
          </a:xfrm>
          <a:prstGeom prst="rect">
            <a:avLst/>
          </a:prstGeom>
          <a:noFill/>
        </p:spPr>
        <p:txBody>
          <a:bodyPr wrap="none" rtlCol="0">
            <a:spAutoFit/>
          </a:bodyPr>
          <a:lstStyle/>
          <a:p>
            <a:r>
              <a:rPr lang="en-US" dirty="0"/>
              <a:t>Other interference patterns</a:t>
            </a:r>
          </a:p>
        </p:txBody>
      </p:sp>
      <p:sp>
        <p:nvSpPr>
          <p:cNvPr id="16" name="Title 1">
            <a:extLst>
              <a:ext uri="{FF2B5EF4-FFF2-40B4-BE49-F238E27FC236}">
                <a16:creationId xmlns:a16="http://schemas.microsoft.com/office/drawing/2014/main" id="{C4D009AB-2C16-4DCA-B697-9FD84F3F1322}"/>
              </a:ext>
            </a:extLst>
          </p:cNvPr>
          <p:cNvSpPr>
            <a:spLocks noGrp="1"/>
          </p:cNvSpPr>
          <p:nvPr>
            <p:ph type="title"/>
          </p:nvPr>
        </p:nvSpPr>
        <p:spPr>
          <a:xfrm>
            <a:off x="914400" y="-67279"/>
            <a:ext cx="8229600" cy="1143000"/>
          </a:xfrm>
        </p:spPr>
        <p:txBody>
          <a:bodyPr/>
          <a:lstStyle/>
          <a:p>
            <a:r>
              <a:rPr lang="en-US" dirty="0"/>
              <a:t>The Michelson interferometer </a:t>
            </a:r>
          </a:p>
        </p:txBody>
      </p:sp>
      <p:cxnSp>
        <p:nvCxnSpPr>
          <p:cNvPr id="17" name="Straight Arrow Connector 16"/>
          <p:cNvCxnSpPr/>
          <p:nvPr/>
        </p:nvCxnSpPr>
        <p:spPr>
          <a:xfrm flipV="1">
            <a:off x="4427984" y="4509120"/>
            <a:ext cx="0"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60EAB0-C4DE-59CC-3A4B-B894854C0C7C}"/>
                  </a:ext>
                </a:extLst>
              </p:cNvPr>
              <p:cNvSpPr txBox="1"/>
              <p:nvPr/>
            </p:nvSpPr>
            <p:spPr>
              <a:xfrm>
                <a:off x="6053367" y="5692704"/>
                <a:ext cx="2695097"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m:rPr>
                              <m:sty m:val="p"/>
                            </m:rPr>
                            <a:rPr lang="el-GR" b="0" i="1" smtClean="0">
                              <a:latin typeface="Cambria Math" panose="02040503050406030204" pitchFamily="18" charset="0"/>
                              <a:ea typeface="Cambria Math" panose="02040503050406030204" pitchFamily="18" charset="0"/>
                            </a:rPr>
                            <m:t>Δ</m:t>
                          </m:r>
                          <m:r>
                            <a:rPr lang="el-GR" b="0" i="1" smtClean="0">
                              <a:latin typeface="Cambria Math" panose="02040503050406030204" pitchFamily="18" charset="0"/>
                              <a:ea typeface="Cambria Math" panose="02040503050406030204" pitchFamily="18" charset="0"/>
                            </a:rPr>
                            <m:t>𝜑</m:t>
                          </m:r>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𝜋𝛿</m:t>
                                  </m:r>
                                  <m:r>
                                    <a:rPr lang="en-US" b="0" i="1" smtClean="0">
                                      <a:latin typeface="Cambria Math" panose="02040503050406030204" pitchFamily="18" charset="0"/>
                                      <a:ea typeface="Cambria Math" panose="02040503050406030204" pitchFamily="18" charset="0"/>
                                    </a:rPr>
                                    <m:t>′</m:t>
                                  </m:r>
                                </m:num>
                                <m:den>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den>
                              </m:f>
                            </m:e>
                          </m:d>
                        </m:e>
                      </m:func>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 name="TextBox 1">
                <a:extLst>
                  <a:ext uri="{FF2B5EF4-FFF2-40B4-BE49-F238E27FC236}">
                    <a16:creationId xmlns:a16="http://schemas.microsoft.com/office/drawing/2014/main" id="{5860EAB0-C4DE-59CC-3A4B-B894854C0C7C}"/>
                  </a:ext>
                </a:extLst>
              </p:cNvPr>
              <p:cNvSpPr txBox="1">
                <a:spLocks noRot="1" noChangeAspect="1" noMove="1" noResize="1" noEditPoints="1" noAdjustHandles="1" noChangeArrowheads="1" noChangeShapeType="1" noTextEdit="1"/>
              </p:cNvSpPr>
              <p:nvPr/>
            </p:nvSpPr>
            <p:spPr>
              <a:xfrm>
                <a:off x="6053367" y="5692704"/>
                <a:ext cx="2695097" cy="62235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5070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p:bldP spid="11" grpId="0"/>
      <p:bldP spid="12" grpId="0"/>
      <p:bldP spid="13" grpId="0"/>
      <p:bldP spid="14"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27</a:t>
            </a:fld>
            <a:endParaRPr lang="en-US" altLang="zh-CN"/>
          </a:p>
        </p:txBody>
      </p:sp>
      <p:sp>
        <p:nvSpPr>
          <p:cNvPr id="3" name="Title 1">
            <a:extLst>
              <a:ext uri="{FF2B5EF4-FFF2-40B4-BE49-F238E27FC236}">
                <a16:creationId xmlns:a16="http://schemas.microsoft.com/office/drawing/2014/main" id="{19855C33-D258-4B19-9DDA-7FB11572D674}"/>
              </a:ext>
            </a:extLst>
          </p:cNvPr>
          <p:cNvSpPr>
            <a:spLocks noGrp="1"/>
          </p:cNvSpPr>
          <p:nvPr>
            <p:ph type="title"/>
          </p:nvPr>
        </p:nvSpPr>
        <p:spPr>
          <a:xfrm>
            <a:off x="709228" y="65630"/>
            <a:ext cx="8229600" cy="1143000"/>
          </a:xfrm>
        </p:spPr>
        <p:txBody>
          <a:bodyPr/>
          <a:lstStyle/>
          <a:p>
            <a:r>
              <a:rPr lang="en-US" sz="2800" dirty="0"/>
              <a:t>Some applications of Michelson interferometer</a:t>
            </a:r>
          </a:p>
        </p:txBody>
      </p:sp>
      <p:sp>
        <p:nvSpPr>
          <p:cNvPr id="5" name="Content Placeholder 2">
            <a:extLst>
              <a:ext uri="{FF2B5EF4-FFF2-40B4-BE49-F238E27FC236}">
                <a16:creationId xmlns:a16="http://schemas.microsoft.com/office/drawing/2014/main" id="{5BF5A0B3-E50C-47B6-982E-F9E5499794B4}"/>
              </a:ext>
            </a:extLst>
          </p:cNvPr>
          <p:cNvSpPr>
            <a:spLocks noGrp="1"/>
          </p:cNvSpPr>
          <p:nvPr>
            <p:ph idx="1"/>
          </p:nvPr>
        </p:nvSpPr>
        <p:spPr>
          <a:xfrm>
            <a:off x="107504" y="1166018"/>
            <a:ext cx="8229600" cy="4525963"/>
          </a:xfrm>
        </p:spPr>
        <p:txBody>
          <a:bodyPr/>
          <a:lstStyle/>
          <a:p>
            <a:r>
              <a:rPr lang="en-US" sz="2400" dirty="0"/>
              <a:t>Measurement of refractive index (sample on the way to one of the beams)</a:t>
            </a:r>
          </a:p>
          <a:p>
            <a:r>
              <a:rPr lang="en-US" sz="2400" dirty="0"/>
              <a:t>Control of the quality of mirrors </a:t>
            </a:r>
          </a:p>
          <a:p>
            <a:r>
              <a:rPr lang="en-US" sz="2400" dirty="0"/>
              <a:t> Optical coherence tomography (OCT)</a:t>
            </a:r>
          </a:p>
          <a:p>
            <a:r>
              <a:rPr lang="en-US" sz="2400" dirty="0"/>
              <a:t>White light scanner to measure surfaces is a variant of Michelson interferometer</a:t>
            </a:r>
          </a:p>
        </p:txBody>
      </p:sp>
      <p:sp>
        <p:nvSpPr>
          <p:cNvPr id="6" name="Slide Number Placeholder 3">
            <a:extLst>
              <a:ext uri="{FF2B5EF4-FFF2-40B4-BE49-F238E27FC236}">
                <a16:creationId xmlns:a16="http://schemas.microsoft.com/office/drawing/2014/main" id="{91CC73AD-E159-49A1-88B1-B862023D29D2}"/>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82EF857F-F53F-4228-B6D7-717DCA5E321C}"/>
              </a:ext>
            </a:extLst>
          </p:cNvPr>
          <p:cNvPicPr>
            <a:picLocks noChangeAspect="1"/>
          </p:cNvPicPr>
          <p:nvPr/>
        </p:nvPicPr>
        <p:blipFill>
          <a:blip r:embed="rId2"/>
          <a:stretch>
            <a:fillRect/>
          </a:stretch>
        </p:blipFill>
        <p:spPr>
          <a:xfrm>
            <a:off x="512959" y="3861048"/>
            <a:ext cx="1944169" cy="2537520"/>
          </a:xfrm>
          <a:prstGeom prst="rect">
            <a:avLst/>
          </a:prstGeom>
        </p:spPr>
      </p:pic>
      <p:sp>
        <p:nvSpPr>
          <p:cNvPr id="8" name="TextBox 7">
            <a:extLst>
              <a:ext uri="{FF2B5EF4-FFF2-40B4-BE49-F238E27FC236}">
                <a16:creationId xmlns:a16="http://schemas.microsoft.com/office/drawing/2014/main" id="{E9C9D962-8955-4738-B02C-4BD4834B11DE}"/>
              </a:ext>
            </a:extLst>
          </p:cNvPr>
          <p:cNvSpPr txBox="1"/>
          <p:nvPr/>
        </p:nvSpPr>
        <p:spPr>
          <a:xfrm>
            <a:off x="2436313" y="4077072"/>
            <a:ext cx="1440160" cy="1815882"/>
          </a:xfrm>
          <a:prstGeom prst="rect">
            <a:avLst/>
          </a:prstGeom>
          <a:noFill/>
        </p:spPr>
        <p:txBody>
          <a:bodyPr wrap="square" rtlCol="0">
            <a:spAutoFit/>
          </a:bodyPr>
          <a:lstStyle/>
          <a:p>
            <a:r>
              <a:rPr lang="en-US" sz="1600" dirty="0"/>
              <a:t>A tomographic image of biological tissue obtained from OCT interferometric patterns</a:t>
            </a:r>
          </a:p>
        </p:txBody>
      </p:sp>
      <p:pic>
        <p:nvPicPr>
          <p:cNvPr id="9" name="Picture 8">
            <a:extLst>
              <a:ext uri="{FF2B5EF4-FFF2-40B4-BE49-F238E27FC236}">
                <a16:creationId xmlns:a16="http://schemas.microsoft.com/office/drawing/2014/main" id="{BBFA2ADA-CDC1-4EFB-B7F2-CE4BFD66F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920267"/>
            <a:ext cx="4320480" cy="2132184"/>
          </a:xfrm>
          <a:prstGeom prst="rect">
            <a:avLst/>
          </a:prstGeom>
        </p:spPr>
      </p:pic>
      <p:sp>
        <p:nvSpPr>
          <p:cNvPr id="10" name="TextBox 9">
            <a:extLst>
              <a:ext uri="{FF2B5EF4-FFF2-40B4-BE49-F238E27FC236}">
                <a16:creationId xmlns:a16="http://schemas.microsoft.com/office/drawing/2014/main" id="{FEA32446-D2BE-4B33-AA66-3193691FD0FE}"/>
              </a:ext>
            </a:extLst>
          </p:cNvPr>
          <p:cNvSpPr txBox="1"/>
          <p:nvPr/>
        </p:nvSpPr>
        <p:spPr>
          <a:xfrm>
            <a:off x="4824028" y="6170652"/>
            <a:ext cx="3816424" cy="553998"/>
          </a:xfrm>
          <a:prstGeom prst="rect">
            <a:avLst/>
          </a:prstGeom>
          <a:noFill/>
        </p:spPr>
        <p:txBody>
          <a:bodyPr wrap="square" rtlCol="0">
            <a:spAutoFit/>
          </a:bodyPr>
          <a:lstStyle/>
          <a:p>
            <a:r>
              <a:rPr lang="en-US" sz="1000" dirty="0">
                <a:hlinkClick r:id="rId4"/>
              </a:rPr>
              <a:t>https://commons.wikimedia.org/wiki/File:Phase_Shifting_and_Vertical_Scanning_Interferometry_Animation.gif</a:t>
            </a:r>
            <a:endParaRPr lang="en-US" sz="1000" dirty="0"/>
          </a:p>
          <a:p>
            <a:endParaRPr lang="en-US" sz="1000" dirty="0"/>
          </a:p>
        </p:txBody>
      </p:sp>
    </p:spTree>
    <p:extLst>
      <p:ext uri="{BB962C8B-B14F-4D97-AF65-F5344CB8AC3E}">
        <p14:creationId xmlns:p14="http://schemas.microsoft.com/office/powerpoint/2010/main" val="29110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28</a:t>
            </a:fld>
            <a:endParaRPr lang="en-US" altLang="zh-CN"/>
          </a:p>
        </p:txBody>
      </p:sp>
      <p:sp>
        <p:nvSpPr>
          <p:cNvPr id="3" name="Title 1">
            <a:extLst>
              <a:ext uri="{FF2B5EF4-FFF2-40B4-BE49-F238E27FC236}">
                <a16:creationId xmlns:a16="http://schemas.microsoft.com/office/drawing/2014/main" id="{19855C33-D258-4B19-9DDA-7FB11572D674}"/>
              </a:ext>
            </a:extLst>
          </p:cNvPr>
          <p:cNvSpPr>
            <a:spLocks noGrp="1"/>
          </p:cNvSpPr>
          <p:nvPr>
            <p:ph type="title"/>
          </p:nvPr>
        </p:nvSpPr>
        <p:spPr>
          <a:xfrm>
            <a:off x="914400" y="22104"/>
            <a:ext cx="8229600" cy="1143000"/>
          </a:xfrm>
        </p:spPr>
        <p:txBody>
          <a:bodyPr/>
          <a:lstStyle/>
          <a:p>
            <a:r>
              <a:rPr lang="en-US" sz="2800" dirty="0"/>
              <a:t>Some applications of Michelson interferometer</a:t>
            </a:r>
          </a:p>
        </p:txBody>
      </p:sp>
      <p:sp>
        <p:nvSpPr>
          <p:cNvPr id="5" name="Content Placeholder 2">
            <a:extLst>
              <a:ext uri="{FF2B5EF4-FFF2-40B4-BE49-F238E27FC236}">
                <a16:creationId xmlns:a16="http://schemas.microsoft.com/office/drawing/2014/main" id="{5BF5A0B3-E50C-47B6-982E-F9E5499794B4}"/>
              </a:ext>
            </a:extLst>
          </p:cNvPr>
          <p:cNvSpPr>
            <a:spLocks noGrp="1"/>
          </p:cNvSpPr>
          <p:nvPr>
            <p:ph idx="1"/>
          </p:nvPr>
        </p:nvSpPr>
        <p:spPr>
          <a:xfrm>
            <a:off x="251520" y="620688"/>
            <a:ext cx="8229600" cy="4525963"/>
          </a:xfrm>
        </p:spPr>
        <p:txBody>
          <a:bodyPr/>
          <a:lstStyle/>
          <a:p>
            <a:r>
              <a:rPr lang="en-US" sz="2000" dirty="0"/>
              <a:t>The Virgo and </a:t>
            </a:r>
            <a:r>
              <a:rPr lang="en-US" sz="2000" dirty="0" err="1"/>
              <a:t>Ligo</a:t>
            </a:r>
            <a:r>
              <a:rPr lang="en-US" sz="2000" dirty="0"/>
              <a:t> interferometers are Michelson interferometers.</a:t>
            </a:r>
          </a:p>
          <a:p>
            <a:r>
              <a:rPr lang="en-US" sz="2000" dirty="0"/>
              <a:t>They have permitted to the first detection of gravitational waves (first in 2015, confirmed in 2016)! </a:t>
            </a:r>
          </a:p>
          <a:p>
            <a:r>
              <a:rPr lang="en-US" sz="2000" dirty="0"/>
              <a:t>The gravitational waves were produced by the collision between two black holes !</a:t>
            </a:r>
          </a:p>
          <a:p>
            <a:pPr marL="0" indent="0">
              <a:buNone/>
            </a:pPr>
            <a:r>
              <a:rPr lang="en-US" sz="2400" dirty="0"/>
              <a:t> </a:t>
            </a:r>
          </a:p>
        </p:txBody>
      </p:sp>
      <p:pic>
        <p:nvPicPr>
          <p:cNvPr id="6" name="Picture 5">
            <a:extLst>
              <a:ext uri="{FF2B5EF4-FFF2-40B4-BE49-F238E27FC236}">
                <a16:creationId xmlns:a16="http://schemas.microsoft.com/office/drawing/2014/main" id="{F0E0253A-E224-4904-8A8C-AA41348DB888}"/>
              </a:ext>
            </a:extLst>
          </p:cNvPr>
          <p:cNvPicPr>
            <a:picLocks noChangeAspect="1"/>
          </p:cNvPicPr>
          <p:nvPr/>
        </p:nvPicPr>
        <p:blipFill>
          <a:blip r:embed="rId2"/>
          <a:stretch>
            <a:fillRect/>
          </a:stretch>
        </p:blipFill>
        <p:spPr>
          <a:xfrm>
            <a:off x="804909" y="2737084"/>
            <a:ext cx="3971455" cy="2665998"/>
          </a:xfrm>
          <a:prstGeom prst="rect">
            <a:avLst/>
          </a:prstGeom>
        </p:spPr>
      </p:pic>
      <p:pic>
        <p:nvPicPr>
          <p:cNvPr id="7" name="Picture 6">
            <a:extLst>
              <a:ext uri="{FF2B5EF4-FFF2-40B4-BE49-F238E27FC236}">
                <a16:creationId xmlns:a16="http://schemas.microsoft.com/office/drawing/2014/main" id="{319FDABF-0F0C-4B00-ADD4-153B338CF5EA}"/>
              </a:ext>
            </a:extLst>
          </p:cNvPr>
          <p:cNvPicPr>
            <a:picLocks noChangeAspect="1"/>
          </p:cNvPicPr>
          <p:nvPr/>
        </p:nvPicPr>
        <p:blipFill>
          <a:blip r:embed="rId3"/>
          <a:stretch>
            <a:fillRect/>
          </a:stretch>
        </p:blipFill>
        <p:spPr>
          <a:xfrm>
            <a:off x="4644008" y="2852936"/>
            <a:ext cx="3200400" cy="2409825"/>
          </a:xfrm>
          <a:prstGeom prst="rect">
            <a:avLst/>
          </a:prstGeom>
        </p:spPr>
      </p:pic>
      <p:sp>
        <p:nvSpPr>
          <p:cNvPr id="8" name="TextBox 7">
            <a:extLst>
              <a:ext uri="{FF2B5EF4-FFF2-40B4-BE49-F238E27FC236}">
                <a16:creationId xmlns:a16="http://schemas.microsoft.com/office/drawing/2014/main" id="{8B0B14DA-84B7-444B-931B-7667584C0326}"/>
              </a:ext>
            </a:extLst>
          </p:cNvPr>
          <p:cNvSpPr txBox="1"/>
          <p:nvPr/>
        </p:nvSpPr>
        <p:spPr>
          <a:xfrm>
            <a:off x="804909" y="2426740"/>
            <a:ext cx="2691058" cy="369332"/>
          </a:xfrm>
          <a:prstGeom prst="rect">
            <a:avLst/>
          </a:prstGeom>
          <a:noFill/>
        </p:spPr>
        <p:txBody>
          <a:bodyPr wrap="none" rtlCol="0">
            <a:spAutoFit/>
          </a:bodyPr>
          <a:lstStyle/>
          <a:p>
            <a:r>
              <a:rPr lang="en-US" dirty="0"/>
              <a:t>VIRGO simplified principle</a:t>
            </a:r>
          </a:p>
        </p:txBody>
      </p:sp>
      <p:sp>
        <p:nvSpPr>
          <p:cNvPr id="2" name="TextBox 1"/>
          <p:cNvSpPr txBox="1"/>
          <p:nvPr/>
        </p:nvSpPr>
        <p:spPr>
          <a:xfrm>
            <a:off x="539552" y="5659513"/>
            <a:ext cx="7791545" cy="923330"/>
          </a:xfrm>
          <a:prstGeom prst="rect">
            <a:avLst/>
          </a:prstGeom>
          <a:noFill/>
        </p:spPr>
        <p:txBody>
          <a:bodyPr wrap="square" rtlCol="0">
            <a:spAutoFit/>
          </a:bodyPr>
          <a:lstStyle/>
          <a:p>
            <a:r>
              <a:rPr lang="en-GB" dirty="0"/>
              <a:t>I don’t give more details about the Michelson interferometer, the important thing is that you understand its principle and are able to calculate a difference of optical path.</a:t>
            </a:r>
            <a:endParaRPr lang="en-US" dirty="0"/>
          </a:p>
        </p:txBody>
      </p:sp>
      <p:sp>
        <p:nvSpPr>
          <p:cNvPr id="9" name="Rectangle 8"/>
          <p:cNvSpPr/>
          <p:nvPr/>
        </p:nvSpPr>
        <p:spPr>
          <a:xfrm>
            <a:off x="804909" y="5403082"/>
            <a:ext cx="397145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6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29</a:t>
            </a:fld>
            <a:endParaRPr lang="en-US" altLang="zh-CN"/>
          </a:p>
        </p:txBody>
      </p:sp>
      <p:sp>
        <p:nvSpPr>
          <p:cNvPr id="2" name="TextBox 1"/>
          <p:cNvSpPr txBox="1"/>
          <p:nvPr/>
        </p:nvSpPr>
        <p:spPr>
          <a:xfrm>
            <a:off x="1835696" y="2492896"/>
            <a:ext cx="5263236" cy="923330"/>
          </a:xfrm>
          <a:prstGeom prst="rect">
            <a:avLst/>
          </a:prstGeom>
          <a:noFill/>
        </p:spPr>
        <p:txBody>
          <a:bodyPr wrap="none" rtlCol="0">
            <a:spAutoFit/>
          </a:bodyPr>
          <a:lstStyle/>
          <a:p>
            <a:r>
              <a:rPr lang="en-GB" sz="5400" dirty="0"/>
              <a:t>3. Newton’s rings </a:t>
            </a:r>
            <a:endParaRPr lang="en-US" sz="5400" dirty="0"/>
          </a:p>
        </p:txBody>
      </p:sp>
    </p:spTree>
    <p:extLst>
      <p:ext uri="{BB962C8B-B14F-4D97-AF65-F5344CB8AC3E}">
        <p14:creationId xmlns:p14="http://schemas.microsoft.com/office/powerpoint/2010/main" val="281576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3</a:t>
            </a:fld>
            <a:endParaRPr lang="en-US" altLang="zh-CN"/>
          </a:p>
        </p:txBody>
      </p:sp>
      <mc:AlternateContent xmlns:mc="http://schemas.openxmlformats.org/markup-compatibility/2006" xmlns:a14="http://schemas.microsoft.com/office/drawing/2010/main">
        <mc:Choice Requires="a14">
          <p:sp>
            <p:nvSpPr>
              <p:cNvPr id="28" name="TextBox 27"/>
              <p:cNvSpPr txBox="1"/>
              <p:nvPr/>
            </p:nvSpPr>
            <p:spPr>
              <a:xfrm flipH="1">
                <a:off x="6192439" y="4077566"/>
                <a:ext cx="2834601" cy="646331"/>
              </a:xfrm>
              <a:prstGeom prst="rect">
                <a:avLst/>
              </a:prstGeom>
              <a:noFill/>
            </p:spPr>
            <p:txBody>
              <a:bodyPr wrap="square" rtlCol="0">
                <a:spAutoFit/>
              </a:bodyPr>
              <a:lstStyle/>
              <a:p>
                <a:r>
                  <a:rPr lang="en-GB" dirty="0"/>
                  <a:t>where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𝜆</m:t>
                        </m:r>
                      </m:e>
                      <m:sub>
                        <m:r>
                          <a:rPr lang="en-GB" b="0" i="1" smtClean="0">
                            <a:latin typeface="Cambria Math" panose="02040503050406030204" pitchFamily="18" charset="0"/>
                          </a:rPr>
                          <m:t>0</m:t>
                        </m:r>
                      </m:sub>
                    </m:sSub>
                  </m:oMath>
                </a14:m>
                <a:r>
                  <a:rPr lang="en-US" dirty="0"/>
                  <a:t> is the </a:t>
                </a:r>
                <a:r>
                  <a:rPr lang="en-US" b="1" dirty="0"/>
                  <a:t>wavelength in the vacuum</a:t>
                </a:r>
                <a:r>
                  <a:rPr lang="en-US" dirty="0"/>
                  <a:t> of the wave</a:t>
                </a:r>
              </a:p>
            </p:txBody>
          </p:sp>
        </mc:Choice>
        <mc:Fallback xmlns="">
          <p:sp>
            <p:nvSpPr>
              <p:cNvPr id="28" name="TextBox 27"/>
              <p:cNvSpPr txBox="1">
                <a:spLocks noRot="1" noChangeAspect="1" noMove="1" noResize="1" noEditPoints="1" noAdjustHandles="1" noChangeArrowheads="1" noChangeShapeType="1" noTextEdit="1"/>
              </p:cNvSpPr>
              <p:nvPr/>
            </p:nvSpPr>
            <p:spPr>
              <a:xfrm flipH="1">
                <a:off x="6192439" y="4077566"/>
                <a:ext cx="2834601" cy="646331"/>
              </a:xfrm>
              <a:prstGeom prst="rect">
                <a:avLst/>
              </a:prstGeom>
              <a:blipFill>
                <a:blip r:embed="rId2"/>
                <a:stretch>
                  <a:fillRect l="-1935" t="-5660" r="-21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214601" y="3535426"/>
                <a:ext cx="497783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𝜑</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num>
                        <m:den>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𝜆</m:t>
                              </m:r>
                            </m:e>
                            <m:sub>
                              <m:r>
                                <a:rPr lang="en-GB" b="0" i="1" smtClean="0">
                                  <a:latin typeface="Cambria Math" panose="02040503050406030204" pitchFamily="18" charset="0"/>
                                  <a:ea typeface="Cambria Math" panose="02040503050406030204" pitchFamily="18" charset="0"/>
                                </a:rPr>
                                <m:t>0</m:t>
                              </m:r>
                            </m:sub>
                          </m:sSub>
                        </m:den>
                      </m:f>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𝛿</m:t>
                          </m:r>
                        </m:e>
                        <m:sup>
                          <m:r>
                            <a:rPr lang="en-GB" b="0" i="1" smtClean="0">
                              <a:latin typeface="Cambria Math" panose="02040503050406030204" pitchFamily="18" charset="0"/>
                              <a:ea typeface="Cambria Math" panose="02040503050406030204" pitchFamily="18" charset="0"/>
                            </a:rPr>
                            <m:t>′</m:t>
                          </m:r>
                        </m:sup>
                      </m:sSup>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𝜋</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0</m:t>
                              </m:r>
                            </m:sub>
                          </m:sSub>
                        </m:den>
                      </m:f>
                      <m:d>
                        <m:dPr>
                          <m:ctrlPr>
                            <a:rPr lang="en-GB"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𝑛</m:t>
                              </m:r>
                            </m:e>
                            <m:sub>
                              <m:r>
                                <a:rPr lang="en-GB" i="1">
                                  <a:latin typeface="Cambria Math" panose="02040503050406030204" pitchFamily="18" charset="0"/>
                                </a:rPr>
                                <m:t>1</m:t>
                              </m:r>
                            </m:sub>
                          </m:sSub>
                          <m:r>
                            <a:rPr lang="en-GB" i="1">
                              <a:latin typeface="Cambria Math" panose="02040503050406030204" pitchFamily="18" charset="0"/>
                            </a:rPr>
                            <m:t>2</m:t>
                          </m:r>
                          <m:r>
                            <a:rPr lang="en-GB" i="1">
                              <a:latin typeface="Cambria Math" panose="02040503050406030204" pitchFamily="18" charset="0"/>
                            </a:rPr>
                            <m:t>𝑑</m:t>
                          </m:r>
                          <m:r>
                            <a:rPr lang="en-GB" i="1">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rPr>
                                    <m:t>0</m:t>
                                  </m:r>
                                </m:sub>
                              </m:sSub>
                            </m:num>
                            <m:den>
                              <m:r>
                                <a:rPr lang="en-GB" i="1">
                                  <a:latin typeface="Cambria Math" panose="02040503050406030204" pitchFamily="18" charset="0"/>
                                </a:rPr>
                                <m:t>2</m:t>
                              </m:r>
                            </m:den>
                          </m:f>
                        </m:e>
                      </m:d>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𝜋</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0</m:t>
                              </m:r>
                            </m:sub>
                          </m:sSub>
                        </m:den>
                      </m:f>
                      <m:sSub>
                        <m:sSubPr>
                          <m:ctrlPr>
                            <a:rPr lang="en-GB" i="1">
                              <a:latin typeface="Cambria Math" panose="02040503050406030204" pitchFamily="18" charset="0"/>
                            </a:rPr>
                          </m:ctrlPr>
                        </m:sSubPr>
                        <m:e>
                          <m:r>
                            <a:rPr lang="en-GB" i="1">
                              <a:latin typeface="Cambria Math" panose="02040503050406030204" pitchFamily="18" charset="0"/>
                            </a:rPr>
                            <m:t>𝑛</m:t>
                          </m:r>
                        </m:e>
                        <m:sub>
                          <m:r>
                            <a:rPr lang="en-GB" i="1">
                              <a:latin typeface="Cambria Math" panose="02040503050406030204" pitchFamily="18" charset="0"/>
                            </a:rPr>
                            <m:t>1</m:t>
                          </m:r>
                        </m:sub>
                      </m:sSub>
                      <m:r>
                        <a:rPr lang="en-GB" b="0" i="1" smtClean="0">
                          <a:latin typeface="Cambria Math" panose="02040503050406030204" pitchFamily="18" charset="0"/>
                        </a:rPr>
                        <m:t>2</m:t>
                      </m:r>
                      <m:r>
                        <a:rPr lang="en-GB" b="0" i="1" smtClean="0">
                          <a:latin typeface="Cambria Math" panose="02040503050406030204" pitchFamily="18" charset="0"/>
                        </a:rPr>
                        <m:t>𝑑</m:t>
                      </m:r>
                      <m:r>
                        <a:rPr lang="en-GB" b="0" i="1" smtClean="0">
                          <a:latin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𝜋</m:t>
                          </m:r>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0</m:t>
                              </m:r>
                            </m:sub>
                          </m:sSub>
                        </m:den>
                      </m:f>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rPr>
                                <m:t>0</m:t>
                              </m:r>
                            </m:sub>
                          </m:sSub>
                        </m:num>
                        <m:den>
                          <m:r>
                            <a:rPr lang="en-GB" i="1">
                              <a:latin typeface="Cambria Math" panose="02040503050406030204" pitchFamily="18" charset="0"/>
                            </a:rPr>
                            <m:t>2</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214601" y="3535426"/>
                <a:ext cx="4977838" cy="622350"/>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411210" y="3197002"/>
            <a:ext cx="6648038" cy="369332"/>
          </a:xfrm>
          <a:prstGeom prst="rect">
            <a:avLst/>
          </a:prstGeom>
          <a:noFill/>
        </p:spPr>
        <p:txBody>
          <a:bodyPr wrap="none" rtlCol="0">
            <a:spAutoFit/>
          </a:bodyPr>
          <a:lstStyle/>
          <a:p>
            <a:r>
              <a:rPr lang="en-GB" dirty="0"/>
              <a:t>Phase difference between both waves at P If there is an halfwave loss:</a:t>
            </a: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1754750" y="4519244"/>
                <a:ext cx="2017988"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𝜑</m:t>
                      </m:r>
                      <m:r>
                        <a:rPr lang="en-GB" sz="2400" b="0" i="1" smtClean="0">
                          <a:latin typeface="Cambria Math" panose="02040503050406030204" pitchFamily="18" charset="0"/>
                          <a:ea typeface="Cambria Math" panose="02040503050406030204" pitchFamily="18" charset="0"/>
                        </a:rPr>
                        <m:t>=</m:t>
                      </m:r>
                      <m:f>
                        <m:fPr>
                          <m:ctrlPr>
                            <a:rPr lang="en-GB" sz="2400" i="1">
                              <a:latin typeface="Cambria Math" panose="02040503050406030204" pitchFamily="18" charset="0"/>
                              <a:ea typeface="Cambria Math" panose="02040503050406030204" pitchFamily="18" charset="0"/>
                            </a:rPr>
                          </m:ctrlPr>
                        </m:fPr>
                        <m:num>
                          <m:r>
                            <a:rPr lang="en-GB" sz="2400" i="1">
                              <a:latin typeface="Cambria Math" panose="02040503050406030204" pitchFamily="18" charset="0"/>
                              <a:ea typeface="Cambria Math" panose="02040503050406030204" pitchFamily="18" charset="0"/>
                            </a:rPr>
                            <m:t>2</m:t>
                          </m:r>
                          <m:r>
                            <a:rPr lang="en-GB" sz="2400" i="1">
                              <a:latin typeface="Cambria Math" panose="02040503050406030204" pitchFamily="18" charset="0"/>
                              <a:ea typeface="Cambria Math" panose="02040503050406030204" pitchFamily="18" charset="0"/>
                            </a:rPr>
                            <m:t>𝜋</m:t>
                          </m:r>
                        </m:num>
                        <m:den>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𝜆</m:t>
                              </m:r>
                            </m:e>
                            <m:sub>
                              <m:r>
                                <a:rPr lang="en-GB" sz="2400" i="1">
                                  <a:latin typeface="Cambria Math" panose="02040503050406030204" pitchFamily="18" charset="0"/>
                                  <a:ea typeface="Cambria Math" panose="02040503050406030204" pitchFamily="18" charset="0"/>
                                </a:rPr>
                                <m:t>0</m:t>
                              </m:r>
                            </m:sub>
                          </m:sSub>
                        </m:den>
                      </m:f>
                      <m:r>
                        <a:rPr lang="en-GB" sz="2400" i="1" smtClean="0">
                          <a:latin typeface="Cambria Math" panose="02040503050406030204" pitchFamily="18" charset="0"/>
                          <a:ea typeface="Cambria Math" panose="02040503050406030204" pitchFamily="18" charset="0"/>
                        </a:rPr>
                        <m:t>𝛿</m:t>
                      </m:r>
                      <m:r>
                        <a:rPr lang="en-GB" sz="2400" b="0" i="1" smtClean="0">
                          <a:latin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𝜋</m:t>
                      </m:r>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754750" y="4519244"/>
                <a:ext cx="2017988" cy="7566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03338" y="5436810"/>
                <a:ext cx="7503992" cy="646331"/>
              </a:xfrm>
              <a:prstGeom prst="rect">
                <a:avLst/>
              </a:prstGeom>
              <a:noFill/>
            </p:spPr>
            <p:txBody>
              <a:bodyPr wrap="square" rtlCol="0">
                <a:spAutoFit/>
              </a:bodyPr>
              <a:lstStyle/>
              <a:p>
                <a:r>
                  <a:rPr lang="en-GB" dirty="0"/>
                  <a:t>An half-wave loss correspond to a phase-shift of </a:t>
                </a:r>
                <a14:m>
                  <m:oMath xmlns:m="http://schemas.openxmlformats.org/officeDocument/2006/math">
                    <m:r>
                      <a:rPr lang="en-GB" i="1" smtClean="0">
                        <a:latin typeface="Cambria Math" panose="02040503050406030204" pitchFamily="18" charset="0"/>
                        <a:ea typeface="Cambria Math" panose="02040503050406030204" pitchFamily="18" charset="0"/>
                      </a:rPr>
                      <m:t>𝜋</m:t>
                    </m:r>
                  </m:oMath>
                </a14:m>
                <a:r>
                  <a:rPr lang="en-GB" dirty="0"/>
                  <a:t> in the phase difference between both waves. </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03338" y="5436810"/>
                <a:ext cx="7503992" cy="646331"/>
              </a:xfrm>
              <a:prstGeom prst="rect">
                <a:avLst/>
              </a:prstGeom>
              <a:blipFill>
                <a:blip r:embed="rId6"/>
                <a:stretch>
                  <a:fillRect l="-731" t="-5660" b="-14151"/>
                </a:stretch>
              </a:blipFill>
            </p:spPr>
            <p:txBody>
              <a:bodyPr/>
              <a:lstStyle/>
              <a:p>
                <a:r>
                  <a:rPr lang="en-US">
                    <a:noFill/>
                  </a:rPr>
                  <a:t> </a:t>
                </a:r>
              </a:p>
            </p:txBody>
          </p:sp>
        </mc:Fallback>
      </mc:AlternateContent>
      <p:sp>
        <p:nvSpPr>
          <p:cNvPr id="3" name="Right Arrow 2"/>
          <p:cNvSpPr/>
          <p:nvPr/>
        </p:nvSpPr>
        <p:spPr>
          <a:xfrm>
            <a:off x="946773" y="6165304"/>
            <a:ext cx="672899"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54750" y="6114329"/>
            <a:ext cx="6958484" cy="646331"/>
          </a:xfrm>
          <a:prstGeom prst="rect">
            <a:avLst/>
          </a:prstGeom>
          <a:noFill/>
        </p:spPr>
        <p:txBody>
          <a:bodyPr wrap="square" rtlCol="0">
            <a:spAutoFit/>
          </a:bodyPr>
          <a:lstStyle/>
          <a:p>
            <a:r>
              <a:rPr lang="en-GB" dirty="0"/>
              <a:t>Take care of this phase shift if you consider constructive and destructive interferences ! </a:t>
            </a:r>
            <a:endParaRPr lang="en-US" dirty="0"/>
          </a:p>
        </p:txBody>
      </p:sp>
      <p:sp>
        <p:nvSpPr>
          <p:cNvPr id="14" name="Title 1">
            <a:extLst>
              <a:ext uri="{FF2B5EF4-FFF2-40B4-BE49-F238E27FC236}">
                <a16:creationId xmlns:a16="http://schemas.microsoft.com/office/drawing/2014/main" id="{3E9A1A20-FEAD-420F-B659-F97E168CA6FC}"/>
              </a:ext>
            </a:extLst>
          </p:cNvPr>
          <p:cNvSpPr>
            <a:spLocks noGrp="1"/>
          </p:cNvSpPr>
          <p:nvPr>
            <p:ph type="title"/>
          </p:nvPr>
        </p:nvSpPr>
        <p:spPr>
          <a:xfrm>
            <a:off x="517709" y="88386"/>
            <a:ext cx="8229600" cy="1143000"/>
          </a:xfrm>
        </p:spPr>
        <p:txBody>
          <a:bodyPr/>
          <a:lstStyle/>
          <a:p>
            <a:r>
              <a:rPr lang="en-US" sz="3200" dirty="0"/>
              <a:t>Half-wave loss due to the reflection</a:t>
            </a:r>
          </a:p>
        </p:txBody>
      </p:sp>
      <p:cxnSp>
        <p:nvCxnSpPr>
          <p:cNvPr id="12" name="Straight Connector 11">
            <a:extLst>
              <a:ext uri="{FF2B5EF4-FFF2-40B4-BE49-F238E27FC236}">
                <a16:creationId xmlns:a16="http://schemas.microsoft.com/office/drawing/2014/main" id="{BC2835F5-FB2D-B52C-332B-B8BA1F8F72B9}"/>
              </a:ext>
            </a:extLst>
          </p:cNvPr>
          <p:cNvCxnSpPr/>
          <p:nvPr/>
        </p:nvCxnSpPr>
        <p:spPr>
          <a:xfrm>
            <a:off x="4664420" y="860333"/>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90360C7-627F-D16F-1FCE-C9A6DF327324}"/>
              </a:ext>
            </a:extLst>
          </p:cNvPr>
          <p:cNvCxnSpPr/>
          <p:nvPr/>
        </p:nvCxnSpPr>
        <p:spPr>
          <a:xfrm>
            <a:off x="2728588" y="1580413"/>
            <a:ext cx="1872208" cy="0"/>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88D6E4-89F1-15F6-77E7-92AA1021CE24}"/>
              </a:ext>
            </a:extLst>
          </p:cNvPr>
          <p:cNvCxnSpPr/>
          <p:nvPr/>
        </p:nvCxnSpPr>
        <p:spPr>
          <a:xfrm flipH="1" flipV="1">
            <a:off x="2771158" y="1708524"/>
            <a:ext cx="1584176" cy="15905"/>
          </a:xfrm>
          <a:prstGeom prst="straightConnector1">
            <a:avLst/>
          </a:prstGeom>
          <a:ln>
            <a:solidFill>
              <a:srgbClr val="FF33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4108DA-1A89-CDBF-67F8-617B009EE5B4}"/>
              </a:ext>
            </a:extLst>
          </p:cNvPr>
          <p:cNvCxnSpPr/>
          <p:nvPr/>
        </p:nvCxnSpPr>
        <p:spPr>
          <a:xfrm>
            <a:off x="2728588" y="1292381"/>
            <a:ext cx="0" cy="8640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7DC1FC8-9EED-CA03-F1F2-B45D0C1DED13}"/>
                  </a:ext>
                </a:extLst>
              </p:cNvPr>
              <p:cNvSpPr txBox="1"/>
              <p:nvPr/>
            </p:nvSpPr>
            <p:spPr>
              <a:xfrm>
                <a:off x="4279228" y="2085605"/>
                <a:ext cx="292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1</m:t>
                          </m:r>
                        </m:sub>
                      </m:sSub>
                    </m:oMath>
                  </m:oMathPara>
                </a14:m>
                <a:endParaRPr lang="en-US" dirty="0"/>
              </a:p>
            </p:txBody>
          </p:sp>
        </mc:Choice>
        <mc:Fallback xmlns="">
          <p:sp>
            <p:nvSpPr>
              <p:cNvPr id="17" name="TextBox 16">
                <a:extLst>
                  <a:ext uri="{FF2B5EF4-FFF2-40B4-BE49-F238E27FC236}">
                    <a16:creationId xmlns:a16="http://schemas.microsoft.com/office/drawing/2014/main" id="{A7DC1FC8-9EED-CA03-F1F2-B45D0C1DED13}"/>
                  </a:ext>
                </a:extLst>
              </p:cNvPr>
              <p:cNvSpPr txBox="1">
                <a:spLocks noRot="1" noChangeAspect="1" noMove="1" noResize="1" noEditPoints="1" noAdjustHandles="1" noChangeArrowheads="1" noChangeShapeType="1" noTextEdit="1"/>
              </p:cNvSpPr>
              <p:nvPr/>
            </p:nvSpPr>
            <p:spPr>
              <a:xfrm>
                <a:off x="4279228" y="2085605"/>
                <a:ext cx="292772" cy="276999"/>
              </a:xfrm>
              <a:prstGeom prst="rect">
                <a:avLst/>
              </a:prstGeom>
              <a:blipFill>
                <a:blip r:embed="rId7"/>
                <a:stretch>
                  <a:fillRect l="-10417" r="-625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2CFDFA-ECA5-D424-DD1C-997005E43B1D}"/>
                  </a:ext>
                </a:extLst>
              </p:cNvPr>
              <p:cNvSpPr txBox="1"/>
              <p:nvPr/>
            </p:nvSpPr>
            <p:spPr>
              <a:xfrm>
                <a:off x="4731688" y="2084469"/>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342CFDFA-ECA5-D424-DD1C-997005E43B1D}"/>
                  </a:ext>
                </a:extLst>
              </p:cNvPr>
              <p:cNvSpPr txBox="1">
                <a:spLocks noRot="1" noChangeAspect="1" noMove="1" noResize="1" noEditPoints="1" noAdjustHandles="1" noChangeArrowheads="1" noChangeShapeType="1" noTextEdit="1"/>
              </p:cNvSpPr>
              <p:nvPr/>
            </p:nvSpPr>
            <p:spPr>
              <a:xfrm>
                <a:off x="4731688" y="2084469"/>
                <a:ext cx="298094" cy="276999"/>
              </a:xfrm>
              <a:prstGeom prst="rect">
                <a:avLst/>
              </a:prstGeom>
              <a:blipFill>
                <a:blip r:embed="rId8"/>
                <a:stretch>
                  <a:fillRect l="-10204" r="-8163"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878F319-0BF5-4197-24A0-FB75794C1AC6}"/>
                  </a:ext>
                </a:extLst>
              </p:cNvPr>
              <p:cNvSpPr txBox="1"/>
              <p:nvPr/>
            </p:nvSpPr>
            <p:spPr>
              <a:xfrm>
                <a:off x="2522570" y="1037210"/>
                <a:ext cx="2060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oMath>
                  </m:oMathPara>
                </a14:m>
                <a:endParaRPr lang="en-US" dirty="0"/>
              </a:p>
            </p:txBody>
          </p:sp>
        </mc:Choice>
        <mc:Fallback xmlns="">
          <p:sp>
            <p:nvSpPr>
              <p:cNvPr id="19" name="TextBox 18">
                <a:extLst>
                  <a:ext uri="{FF2B5EF4-FFF2-40B4-BE49-F238E27FC236}">
                    <a16:creationId xmlns:a16="http://schemas.microsoft.com/office/drawing/2014/main" id="{2878F319-0BF5-4197-24A0-FB75794C1AC6}"/>
                  </a:ext>
                </a:extLst>
              </p:cNvPr>
              <p:cNvSpPr txBox="1">
                <a:spLocks noRot="1" noChangeAspect="1" noMove="1" noResize="1" noEditPoints="1" noAdjustHandles="1" noChangeArrowheads="1" noChangeShapeType="1" noTextEdit="1"/>
              </p:cNvSpPr>
              <p:nvPr/>
            </p:nvSpPr>
            <p:spPr>
              <a:xfrm>
                <a:off x="2522570" y="1037210"/>
                <a:ext cx="206018" cy="276999"/>
              </a:xfrm>
              <a:prstGeom prst="rect">
                <a:avLst/>
              </a:prstGeom>
              <a:blipFill>
                <a:blip r:embed="rId9"/>
                <a:stretch>
                  <a:fillRect l="-26471" r="-23529" b="-869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F7F19CB-27BC-F80F-26EA-272260C397C2}"/>
              </a:ext>
            </a:extLst>
          </p:cNvPr>
          <p:cNvCxnSpPr/>
          <p:nvPr/>
        </p:nvCxnSpPr>
        <p:spPr>
          <a:xfrm>
            <a:off x="2699792" y="860333"/>
            <a:ext cx="187220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8D5BB6-572C-56F9-B307-6B8A9C43AC4B}"/>
                  </a:ext>
                </a:extLst>
              </p:cNvPr>
              <p:cNvSpPr txBox="1"/>
              <p:nvPr/>
            </p:nvSpPr>
            <p:spPr>
              <a:xfrm>
                <a:off x="3536862" y="931539"/>
                <a:ext cx="198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m:t>
                      </m:r>
                    </m:oMath>
                  </m:oMathPara>
                </a14:m>
                <a:endParaRPr lang="en-US" dirty="0"/>
              </a:p>
            </p:txBody>
          </p:sp>
        </mc:Choice>
        <mc:Fallback xmlns="">
          <p:sp>
            <p:nvSpPr>
              <p:cNvPr id="21" name="TextBox 20">
                <a:extLst>
                  <a:ext uri="{FF2B5EF4-FFF2-40B4-BE49-F238E27FC236}">
                    <a16:creationId xmlns:a16="http://schemas.microsoft.com/office/drawing/2014/main" id="{3F8D5BB6-572C-56F9-B307-6B8A9C43AC4B}"/>
                  </a:ext>
                </a:extLst>
              </p:cNvPr>
              <p:cNvSpPr txBox="1">
                <a:spLocks noRot="1" noChangeAspect="1" noMove="1" noResize="1" noEditPoints="1" noAdjustHandles="1" noChangeArrowheads="1" noChangeShapeType="1" noTextEdit="1"/>
              </p:cNvSpPr>
              <p:nvPr/>
            </p:nvSpPr>
            <p:spPr>
              <a:xfrm>
                <a:off x="3536862" y="931539"/>
                <a:ext cx="198068" cy="276999"/>
              </a:xfrm>
              <a:prstGeom prst="rect">
                <a:avLst/>
              </a:prstGeom>
              <a:blipFill>
                <a:blip r:embed="rId10"/>
                <a:stretch>
                  <a:fillRect l="-27273" r="-24242" b="-11111"/>
                </a:stretch>
              </a:blipFill>
            </p:spPr>
            <p:txBody>
              <a:bodyPr/>
              <a:lstStyle/>
              <a:p>
                <a:r>
                  <a:rPr lang="en-US">
                    <a:noFill/>
                  </a:rPr>
                  <a:t> </a:t>
                </a:r>
              </a:p>
            </p:txBody>
          </p:sp>
        </mc:Fallback>
      </mc:AlternateContent>
    </p:spTree>
    <p:extLst>
      <p:ext uri="{BB962C8B-B14F-4D97-AF65-F5344CB8AC3E}">
        <p14:creationId xmlns:p14="http://schemas.microsoft.com/office/powerpoint/2010/main" val="393904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p:bldP spid="10" grpId="0"/>
      <p:bldP spid="3"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30</a:t>
            </a:fld>
            <a:endParaRPr lang="en-US" altLang="zh-CN"/>
          </a:p>
        </p:txBody>
      </p:sp>
      <p:sp>
        <p:nvSpPr>
          <p:cNvPr id="3" name="Title 1">
            <a:extLst>
              <a:ext uri="{FF2B5EF4-FFF2-40B4-BE49-F238E27FC236}">
                <a16:creationId xmlns:a16="http://schemas.microsoft.com/office/drawing/2014/main" id="{38542BF3-1938-4858-9B79-8C62143077B1}"/>
              </a:ext>
            </a:extLst>
          </p:cNvPr>
          <p:cNvSpPr>
            <a:spLocks noGrp="1"/>
          </p:cNvSpPr>
          <p:nvPr>
            <p:ph type="title"/>
          </p:nvPr>
        </p:nvSpPr>
        <p:spPr>
          <a:xfrm>
            <a:off x="605594" y="-137020"/>
            <a:ext cx="8229600" cy="1143000"/>
          </a:xfrm>
        </p:spPr>
        <p:txBody>
          <a:bodyPr/>
          <a:lstStyle/>
          <a:p>
            <a:r>
              <a:rPr lang="en-US" dirty="0"/>
              <a:t>Newton’s rings</a:t>
            </a:r>
          </a:p>
        </p:txBody>
      </p:sp>
      <p:pic>
        <p:nvPicPr>
          <p:cNvPr id="6" name="Picture 5">
            <a:extLst>
              <a:ext uri="{FF2B5EF4-FFF2-40B4-BE49-F238E27FC236}">
                <a16:creationId xmlns:a16="http://schemas.microsoft.com/office/drawing/2014/main" id="{819CC41A-6E88-4E7E-A3A3-8D0B0915B3EC}"/>
              </a:ext>
            </a:extLst>
          </p:cNvPr>
          <p:cNvPicPr>
            <a:picLocks noChangeAspect="1"/>
          </p:cNvPicPr>
          <p:nvPr/>
        </p:nvPicPr>
        <p:blipFill>
          <a:blip r:embed="rId2"/>
          <a:stretch>
            <a:fillRect/>
          </a:stretch>
        </p:blipFill>
        <p:spPr>
          <a:xfrm>
            <a:off x="2483768" y="1999692"/>
            <a:ext cx="3750328" cy="3011016"/>
          </a:xfrm>
          <a:prstGeom prst="rect">
            <a:avLst/>
          </a:prstGeom>
        </p:spPr>
      </p:pic>
      <p:cxnSp>
        <p:nvCxnSpPr>
          <p:cNvPr id="7" name="Straight Arrow Connector 6">
            <a:extLst>
              <a:ext uri="{FF2B5EF4-FFF2-40B4-BE49-F238E27FC236}">
                <a16:creationId xmlns:a16="http://schemas.microsoft.com/office/drawing/2014/main" id="{ED6AB7D4-BFFE-47AA-B434-7E12672C057E}"/>
              </a:ext>
            </a:extLst>
          </p:cNvPr>
          <p:cNvCxnSpPr/>
          <p:nvPr/>
        </p:nvCxnSpPr>
        <p:spPr bwMode="auto">
          <a:xfrm>
            <a:off x="1835696" y="4437112"/>
            <a:ext cx="864096" cy="0"/>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3DB4C98D-D1A1-4B23-BDDF-319DEE2686DA}"/>
              </a:ext>
            </a:extLst>
          </p:cNvPr>
          <p:cNvSpPr txBox="1"/>
          <p:nvPr/>
        </p:nvSpPr>
        <p:spPr>
          <a:xfrm>
            <a:off x="1267912" y="4252446"/>
            <a:ext cx="567784" cy="369332"/>
          </a:xfrm>
          <a:prstGeom prst="rect">
            <a:avLst/>
          </a:prstGeom>
          <a:noFill/>
        </p:spPr>
        <p:txBody>
          <a:bodyPr wrap="none" rtlCol="0">
            <a:spAutoFit/>
          </a:bodyPr>
          <a:lstStyle/>
          <a:p>
            <a:r>
              <a:rPr lang="en-US" dirty="0"/>
              <a:t>AIR</a:t>
            </a:r>
          </a:p>
        </p:txBody>
      </p:sp>
      <p:cxnSp>
        <p:nvCxnSpPr>
          <p:cNvPr id="9" name="Straight Arrow Connector 8">
            <a:extLst>
              <a:ext uri="{FF2B5EF4-FFF2-40B4-BE49-F238E27FC236}">
                <a16:creationId xmlns:a16="http://schemas.microsoft.com/office/drawing/2014/main" id="{1A39A67E-38D3-485F-9608-F38603A463D2}"/>
              </a:ext>
            </a:extLst>
          </p:cNvPr>
          <p:cNvCxnSpPr/>
          <p:nvPr/>
        </p:nvCxnSpPr>
        <p:spPr bwMode="auto">
          <a:xfrm>
            <a:off x="1551804" y="3275693"/>
            <a:ext cx="1508028" cy="792088"/>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BDE9D557-5534-4160-910E-72D9C543FFFE}"/>
              </a:ext>
            </a:extLst>
          </p:cNvPr>
          <p:cNvSpPr txBox="1"/>
          <p:nvPr/>
        </p:nvSpPr>
        <p:spPr>
          <a:xfrm>
            <a:off x="251520" y="2777153"/>
            <a:ext cx="2160240" cy="646331"/>
          </a:xfrm>
          <a:prstGeom prst="rect">
            <a:avLst/>
          </a:prstGeom>
          <a:noFill/>
        </p:spPr>
        <p:txBody>
          <a:bodyPr wrap="square" rtlCol="0">
            <a:spAutoFit/>
          </a:bodyPr>
          <a:lstStyle/>
          <a:p>
            <a:r>
              <a:rPr lang="en-US" dirty="0"/>
              <a:t>SPHERICAL LENS (glass)</a:t>
            </a:r>
          </a:p>
        </p:txBody>
      </p:sp>
      <p:cxnSp>
        <p:nvCxnSpPr>
          <p:cNvPr id="11" name="Straight Arrow Connector 10">
            <a:extLst>
              <a:ext uri="{FF2B5EF4-FFF2-40B4-BE49-F238E27FC236}">
                <a16:creationId xmlns:a16="http://schemas.microsoft.com/office/drawing/2014/main" id="{5D8C2E9C-1A2B-498A-8134-FFB9EDB88462}"/>
              </a:ext>
            </a:extLst>
          </p:cNvPr>
          <p:cNvCxnSpPr/>
          <p:nvPr/>
        </p:nvCxnSpPr>
        <p:spPr bwMode="auto">
          <a:xfrm>
            <a:off x="1763688" y="4797152"/>
            <a:ext cx="936104" cy="0"/>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C53256C4-1C0F-4ABA-B213-AA81943D6E6F}"/>
              </a:ext>
            </a:extLst>
          </p:cNvPr>
          <p:cNvSpPr txBox="1"/>
          <p:nvPr/>
        </p:nvSpPr>
        <p:spPr>
          <a:xfrm>
            <a:off x="214376" y="4566321"/>
            <a:ext cx="1573829" cy="369332"/>
          </a:xfrm>
          <a:prstGeom prst="rect">
            <a:avLst/>
          </a:prstGeom>
          <a:noFill/>
        </p:spPr>
        <p:txBody>
          <a:bodyPr wrap="none" rtlCol="0">
            <a:spAutoFit/>
          </a:bodyPr>
          <a:lstStyle/>
          <a:p>
            <a:r>
              <a:rPr lang="en-US" dirty="0"/>
              <a:t>Glass or mirror</a:t>
            </a:r>
          </a:p>
        </p:txBody>
      </p:sp>
      <p:sp>
        <p:nvSpPr>
          <p:cNvPr id="13" name="TextBox 12">
            <a:extLst>
              <a:ext uri="{FF2B5EF4-FFF2-40B4-BE49-F238E27FC236}">
                <a16:creationId xmlns:a16="http://schemas.microsoft.com/office/drawing/2014/main" id="{1349AC71-ED4E-4A37-99E8-921481176A48}"/>
              </a:ext>
            </a:extLst>
          </p:cNvPr>
          <p:cNvSpPr txBox="1"/>
          <p:nvPr/>
        </p:nvSpPr>
        <p:spPr>
          <a:xfrm>
            <a:off x="3131840" y="4996317"/>
            <a:ext cx="1994457" cy="369332"/>
          </a:xfrm>
          <a:prstGeom prst="rect">
            <a:avLst/>
          </a:prstGeom>
          <a:noFill/>
        </p:spPr>
        <p:txBody>
          <a:bodyPr wrap="none" rtlCol="0">
            <a:spAutoFit/>
          </a:bodyPr>
          <a:lstStyle/>
          <a:p>
            <a:r>
              <a:rPr lang="en-US" sz="900" dirty="0">
                <a:hlinkClick r:id="rId3"/>
              </a:rPr>
              <a:t>https://slideplayer.com/slide/5275153/</a:t>
            </a:r>
            <a:endParaRPr lang="en-US" sz="900" dirty="0"/>
          </a:p>
          <a:p>
            <a:endParaRPr lang="en-US" sz="900" dirty="0"/>
          </a:p>
        </p:txBody>
      </p:sp>
      <p:sp>
        <p:nvSpPr>
          <p:cNvPr id="14" name="TextBox 13">
            <a:extLst>
              <a:ext uri="{FF2B5EF4-FFF2-40B4-BE49-F238E27FC236}">
                <a16:creationId xmlns:a16="http://schemas.microsoft.com/office/drawing/2014/main" id="{18F1F98A-EE7E-4FCD-A852-A04DF4DA9D5C}"/>
              </a:ext>
            </a:extLst>
          </p:cNvPr>
          <p:cNvSpPr txBox="1"/>
          <p:nvPr/>
        </p:nvSpPr>
        <p:spPr>
          <a:xfrm>
            <a:off x="647564" y="6430287"/>
            <a:ext cx="3528392" cy="369332"/>
          </a:xfrm>
          <a:prstGeom prst="rect">
            <a:avLst/>
          </a:prstGeom>
          <a:noFill/>
        </p:spPr>
        <p:txBody>
          <a:bodyPr wrap="square" rtlCol="0">
            <a:spAutoFit/>
          </a:bodyPr>
          <a:lstStyle/>
          <a:p>
            <a:r>
              <a:rPr lang="en-US" dirty="0"/>
              <a:t>(The three media can be different)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3598039-5166-4A09-86D8-210EC3A1C080}"/>
                  </a:ext>
                </a:extLst>
              </p:cNvPr>
              <p:cNvSpPr txBox="1"/>
              <p:nvPr/>
            </p:nvSpPr>
            <p:spPr>
              <a:xfrm>
                <a:off x="673690" y="5506957"/>
                <a:ext cx="4916154" cy="923330"/>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𝑅</m:t>
                    </m:r>
                  </m:oMath>
                </a14:m>
                <a:r>
                  <a:rPr lang="en-US" dirty="0"/>
                  <a:t>: Radius of curvature of the curved surface (a lens)</a:t>
                </a:r>
              </a:p>
              <a:p>
                <a14:m>
                  <m:oMath xmlns:m="http://schemas.openxmlformats.org/officeDocument/2006/math">
                    <m:r>
                      <a:rPr lang="en-US" b="0" i="1" smtClean="0">
                        <a:latin typeface="Cambria Math" panose="02040503050406030204" pitchFamily="18" charset="0"/>
                      </a:rPr>
                      <m:t>𝑟</m:t>
                    </m:r>
                  </m:oMath>
                </a14:m>
                <a:r>
                  <a:rPr lang="en-US" dirty="0"/>
                  <a:t>: distance from the axis of the lens </a:t>
                </a:r>
              </a:p>
              <a:p>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 air thickness at distance r</a:t>
                </a:r>
              </a:p>
            </p:txBody>
          </p:sp>
        </mc:Choice>
        <mc:Fallback xmlns="">
          <p:sp>
            <p:nvSpPr>
              <p:cNvPr id="15" name="TextBox 14">
                <a:extLst>
                  <a:ext uri="{FF2B5EF4-FFF2-40B4-BE49-F238E27FC236}">
                    <a16:creationId xmlns:a16="http://schemas.microsoft.com/office/drawing/2014/main" id="{A3598039-5166-4A09-86D8-210EC3A1C080}"/>
                  </a:ext>
                </a:extLst>
              </p:cNvPr>
              <p:cNvSpPr txBox="1">
                <a:spLocks noRot="1" noChangeAspect="1" noMove="1" noResize="1" noEditPoints="1" noAdjustHandles="1" noChangeArrowheads="1" noChangeShapeType="1" noTextEdit="1"/>
              </p:cNvSpPr>
              <p:nvPr/>
            </p:nvSpPr>
            <p:spPr>
              <a:xfrm>
                <a:off x="673690" y="5506957"/>
                <a:ext cx="4916154" cy="923330"/>
              </a:xfrm>
              <a:prstGeom prst="rect">
                <a:avLst/>
              </a:prstGeom>
              <a:blipFill>
                <a:blip r:embed="rId4"/>
                <a:stretch>
                  <a:fillRect t="-3289" r="-2605" b="-921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FCFFDAAE-1B9A-4B92-9D23-4BD34FCBC61F}"/>
              </a:ext>
            </a:extLst>
          </p:cNvPr>
          <p:cNvCxnSpPr/>
          <p:nvPr/>
        </p:nvCxnSpPr>
        <p:spPr bwMode="auto">
          <a:xfrm flipH="1">
            <a:off x="5940152" y="4252446"/>
            <a:ext cx="504056" cy="0"/>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2D7B9298-E60A-4856-A4B3-ABBD06228B28}"/>
              </a:ext>
            </a:extLst>
          </p:cNvPr>
          <p:cNvSpPr txBox="1"/>
          <p:nvPr/>
        </p:nvSpPr>
        <p:spPr>
          <a:xfrm>
            <a:off x="6444208" y="4005064"/>
            <a:ext cx="1540615" cy="369332"/>
          </a:xfrm>
          <a:prstGeom prst="rect">
            <a:avLst/>
          </a:prstGeom>
          <a:noFill/>
        </p:spPr>
        <p:txBody>
          <a:bodyPr wrap="none" rtlCol="0">
            <a:spAutoFit/>
          </a:bodyPr>
          <a:lstStyle/>
          <a:p>
            <a:r>
              <a:rPr lang="en-US" dirty="0"/>
              <a:t>Curved surface</a:t>
            </a:r>
          </a:p>
        </p:txBody>
      </p:sp>
      <p:cxnSp>
        <p:nvCxnSpPr>
          <p:cNvPr id="18" name="Straight Arrow Connector 17">
            <a:extLst>
              <a:ext uri="{FF2B5EF4-FFF2-40B4-BE49-F238E27FC236}">
                <a16:creationId xmlns:a16="http://schemas.microsoft.com/office/drawing/2014/main" id="{BE429CC4-83FB-4E94-A601-8C19B91FF15F}"/>
              </a:ext>
            </a:extLst>
          </p:cNvPr>
          <p:cNvCxnSpPr/>
          <p:nvPr/>
        </p:nvCxnSpPr>
        <p:spPr bwMode="auto">
          <a:xfrm flipH="1">
            <a:off x="6127064" y="4566321"/>
            <a:ext cx="426136" cy="0"/>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81D0EEB-332D-4409-BC52-CC3E7477C110}"/>
              </a:ext>
            </a:extLst>
          </p:cNvPr>
          <p:cNvSpPr txBox="1"/>
          <p:nvPr/>
        </p:nvSpPr>
        <p:spPr>
          <a:xfrm>
            <a:off x="6554354" y="4387754"/>
            <a:ext cx="1223412" cy="369332"/>
          </a:xfrm>
          <a:prstGeom prst="rect">
            <a:avLst/>
          </a:prstGeom>
          <a:noFill/>
        </p:spPr>
        <p:txBody>
          <a:bodyPr wrap="none" rtlCol="0">
            <a:spAutoFit/>
          </a:bodyPr>
          <a:lstStyle/>
          <a:p>
            <a:r>
              <a:rPr lang="en-US" dirty="0"/>
              <a:t>Flat surface</a:t>
            </a:r>
          </a:p>
        </p:txBody>
      </p:sp>
      <p:cxnSp>
        <p:nvCxnSpPr>
          <p:cNvPr id="20" name="Straight Arrow Connector 19">
            <a:extLst>
              <a:ext uri="{FF2B5EF4-FFF2-40B4-BE49-F238E27FC236}">
                <a16:creationId xmlns:a16="http://schemas.microsoft.com/office/drawing/2014/main" id="{FCD655EC-91B4-4B78-B71F-56EC458DAA17}"/>
              </a:ext>
            </a:extLst>
          </p:cNvPr>
          <p:cNvCxnSpPr/>
          <p:nvPr/>
        </p:nvCxnSpPr>
        <p:spPr bwMode="auto">
          <a:xfrm flipH="1">
            <a:off x="3131767" y="4221088"/>
            <a:ext cx="73" cy="327230"/>
          </a:xfrm>
          <a:prstGeom prst="straightConnector1">
            <a:avLst/>
          </a:prstGeom>
          <a:solidFill>
            <a:schemeClr val="accent1"/>
          </a:solidFill>
          <a:ln w="9525" cap="flat" cmpd="sng" algn="ctr">
            <a:solidFill>
              <a:schemeClr val="bg2"/>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56CE9E-FF9E-4C49-A815-88D6A37C8A82}"/>
                  </a:ext>
                </a:extLst>
              </p:cNvPr>
              <p:cNvSpPr txBox="1"/>
              <p:nvPr/>
            </p:nvSpPr>
            <p:spPr>
              <a:xfrm>
                <a:off x="2636983" y="4196988"/>
                <a:ext cx="5044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2"/>
                          </a:solidFill>
                          <a:latin typeface="Cambria Math" panose="02040503050406030204" pitchFamily="18" charset="0"/>
                        </a:rPr>
                        <m:t>𝑑</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𝑟</m:t>
                      </m:r>
                      <m:r>
                        <a:rPr lang="en-US" b="0" i="1" smtClean="0">
                          <a:solidFill>
                            <a:schemeClr val="bg2"/>
                          </a:solidFill>
                          <a:latin typeface="Cambria Math" panose="02040503050406030204" pitchFamily="18" charset="0"/>
                        </a:rPr>
                        <m:t>)</m:t>
                      </m:r>
                    </m:oMath>
                  </m:oMathPara>
                </a14:m>
                <a:endParaRPr lang="en-US" dirty="0">
                  <a:solidFill>
                    <a:schemeClr val="bg2"/>
                  </a:solidFill>
                </a:endParaRPr>
              </a:p>
            </p:txBody>
          </p:sp>
        </mc:Choice>
        <mc:Fallback xmlns="">
          <p:sp>
            <p:nvSpPr>
              <p:cNvPr id="21" name="TextBox 20">
                <a:extLst>
                  <a:ext uri="{FF2B5EF4-FFF2-40B4-BE49-F238E27FC236}">
                    <a16:creationId xmlns:a16="http://schemas.microsoft.com/office/drawing/2014/main" id="{8256CE9E-FF9E-4C49-A815-88D6A37C8A82}"/>
                  </a:ext>
                </a:extLst>
              </p:cNvPr>
              <p:cNvSpPr txBox="1">
                <a:spLocks noRot="1" noChangeAspect="1" noMove="1" noResize="1" noEditPoints="1" noAdjustHandles="1" noChangeArrowheads="1" noChangeShapeType="1" noTextEdit="1"/>
              </p:cNvSpPr>
              <p:nvPr/>
            </p:nvSpPr>
            <p:spPr>
              <a:xfrm>
                <a:off x="2636983" y="4196988"/>
                <a:ext cx="504497" cy="276999"/>
              </a:xfrm>
              <a:prstGeom prst="rect">
                <a:avLst/>
              </a:prstGeom>
              <a:blipFill>
                <a:blip r:embed="rId5"/>
                <a:stretch>
                  <a:fillRect l="-10976" r="-17073" b="-34783"/>
                </a:stretch>
              </a:blipFill>
            </p:spPr>
            <p:txBody>
              <a:bodyPr/>
              <a:lstStyle/>
              <a:p>
                <a:r>
                  <a:rPr lang="en-US">
                    <a:noFill/>
                  </a:rPr>
                  <a:t> </a:t>
                </a:r>
              </a:p>
            </p:txBody>
          </p:sp>
        </mc:Fallback>
      </mc:AlternateContent>
    </p:spTree>
    <p:extLst>
      <p:ext uri="{BB962C8B-B14F-4D97-AF65-F5344CB8AC3E}">
        <p14:creationId xmlns:p14="http://schemas.microsoft.com/office/powerpoint/2010/main" val="9812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2" end="2"/>
                                            </p:txEl>
                                          </p:spTgt>
                                        </p:tgtEl>
                                        <p:attrNameLst>
                                          <p:attrName>style.visibility</p:attrName>
                                        </p:attrNameLst>
                                      </p:cBhvr>
                                      <p:to>
                                        <p:strVal val="visible"/>
                                      </p:to>
                                    </p:set>
                                    <p:animEffect transition="in" filter="fade">
                                      <p:cBhvr>
                                        <p:cTn id="53"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7" grpId="0"/>
      <p:bldP spid="19"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31</a:t>
            </a:fld>
            <a:endParaRPr lang="en-US" altLang="zh-CN"/>
          </a:p>
        </p:txBody>
      </p:sp>
      <p:sp>
        <p:nvSpPr>
          <p:cNvPr id="3" name="Title 1">
            <a:extLst>
              <a:ext uri="{FF2B5EF4-FFF2-40B4-BE49-F238E27FC236}">
                <a16:creationId xmlns:a16="http://schemas.microsoft.com/office/drawing/2014/main" id="{CB603153-56A2-4166-86D2-09D80FA469AD}"/>
              </a:ext>
            </a:extLst>
          </p:cNvPr>
          <p:cNvSpPr>
            <a:spLocks noGrp="1"/>
          </p:cNvSpPr>
          <p:nvPr>
            <p:ph type="title"/>
          </p:nvPr>
        </p:nvSpPr>
        <p:spPr>
          <a:xfrm>
            <a:off x="653626" y="-151214"/>
            <a:ext cx="8229600" cy="1143000"/>
          </a:xfrm>
        </p:spPr>
        <p:txBody>
          <a:bodyPr/>
          <a:lstStyle/>
          <a:p>
            <a:r>
              <a:rPr lang="en-US" dirty="0"/>
              <a:t>Newton’s rings</a:t>
            </a:r>
          </a:p>
        </p:txBody>
      </p:sp>
      <p:sp>
        <p:nvSpPr>
          <p:cNvPr id="5" name="Slide Number Placeholder 3">
            <a:extLst>
              <a:ext uri="{FF2B5EF4-FFF2-40B4-BE49-F238E27FC236}">
                <a16:creationId xmlns:a16="http://schemas.microsoft.com/office/drawing/2014/main" id="{D5FFEDEC-814C-4007-9439-DC71FC3F2226}"/>
              </a:ext>
            </a:extLst>
          </p:cNvPr>
          <p:cNvSpPr txBox="1">
            <a:spLocks/>
          </p:cNvSpPr>
          <p:nvPr/>
        </p:nvSpPr>
        <p:spPr>
          <a:xfrm>
            <a:off x="6635552" y="6324758"/>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31</a:t>
            </a:fld>
            <a:endParaRPr lang="en-US" altLang="zh-CN"/>
          </a:p>
        </p:txBody>
      </p:sp>
      <p:sp>
        <p:nvSpPr>
          <p:cNvPr id="6" name="TextBox 5">
            <a:extLst>
              <a:ext uri="{FF2B5EF4-FFF2-40B4-BE49-F238E27FC236}">
                <a16:creationId xmlns:a16="http://schemas.microsoft.com/office/drawing/2014/main" id="{188285DD-8B14-491D-9BDE-FD29AB78D142}"/>
              </a:ext>
            </a:extLst>
          </p:cNvPr>
          <p:cNvSpPr txBox="1"/>
          <p:nvPr/>
        </p:nvSpPr>
        <p:spPr>
          <a:xfrm>
            <a:off x="2513433" y="3875343"/>
            <a:ext cx="3714751" cy="646331"/>
          </a:xfrm>
          <a:prstGeom prst="rect">
            <a:avLst/>
          </a:prstGeom>
          <a:noFill/>
        </p:spPr>
        <p:txBody>
          <a:bodyPr wrap="square" rtlCol="0">
            <a:spAutoFit/>
          </a:bodyPr>
          <a:lstStyle/>
          <a:p>
            <a:r>
              <a:rPr lang="en-US" dirty="0"/>
              <a:t>Newton’s rings with incident green laser light </a:t>
            </a:r>
          </a:p>
        </p:txBody>
      </p:sp>
      <p:pic>
        <p:nvPicPr>
          <p:cNvPr id="10" name="Picture 9">
            <a:extLst>
              <a:ext uri="{FF2B5EF4-FFF2-40B4-BE49-F238E27FC236}">
                <a16:creationId xmlns:a16="http://schemas.microsoft.com/office/drawing/2014/main" id="{28744A15-6395-457D-8CD9-DAB845E40CBF}"/>
              </a:ext>
            </a:extLst>
          </p:cNvPr>
          <p:cNvPicPr>
            <a:picLocks noChangeAspect="1"/>
          </p:cNvPicPr>
          <p:nvPr/>
        </p:nvPicPr>
        <p:blipFill>
          <a:blip r:embed="rId2"/>
          <a:stretch>
            <a:fillRect/>
          </a:stretch>
        </p:blipFill>
        <p:spPr>
          <a:xfrm>
            <a:off x="2513434" y="1136671"/>
            <a:ext cx="3714750" cy="2447925"/>
          </a:xfrm>
          <a:prstGeom prst="rect">
            <a:avLst/>
          </a:prstGeom>
        </p:spPr>
      </p:pic>
      <p:sp>
        <p:nvSpPr>
          <p:cNvPr id="11" name="TextBox 10">
            <a:extLst>
              <a:ext uri="{FF2B5EF4-FFF2-40B4-BE49-F238E27FC236}">
                <a16:creationId xmlns:a16="http://schemas.microsoft.com/office/drawing/2014/main" id="{95161F3C-2843-4D06-937C-A95672F8324C}"/>
              </a:ext>
            </a:extLst>
          </p:cNvPr>
          <p:cNvSpPr txBox="1"/>
          <p:nvPr/>
        </p:nvSpPr>
        <p:spPr>
          <a:xfrm>
            <a:off x="2231577" y="3705135"/>
            <a:ext cx="3996607" cy="400110"/>
          </a:xfrm>
          <a:prstGeom prst="rect">
            <a:avLst/>
          </a:prstGeom>
          <a:noFill/>
        </p:spPr>
        <p:txBody>
          <a:bodyPr wrap="none" rtlCol="0">
            <a:spAutoFit/>
          </a:bodyPr>
          <a:lstStyle/>
          <a:p>
            <a:r>
              <a:rPr lang="en-US" sz="1000" dirty="0">
                <a:hlinkClick r:id="rId3"/>
              </a:rPr>
              <a:t>https://sciencedemonstrations.fas.harvard.edu/presentations/newtons-rings</a:t>
            </a:r>
            <a:endParaRPr lang="en-US" sz="1000" dirty="0"/>
          </a:p>
          <a:p>
            <a:endParaRPr lang="en-US" sz="1000" dirty="0"/>
          </a:p>
        </p:txBody>
      </p:sp>
      <p:pic>
        <p:nvPicPr>
          <p:cNvPr id="12" name="Picture 11">
            <a:extLst>
              <a:ext uri="{FF2B5EF4-FFF2-40B4-BE49-F238E27FC236}">
                <a16:creationId xmlns:a16="http://schemas.microsoft.com/office/drawing/2014/main" id="{F2355F95-BC37-47D7-90D2-BFB60DF4F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72" y="5145483"/>
            <a:ext cx="4914900" cy="1247775"/>
          </a:xfrm>
          <a:prstGeom prst="rect">
            <a:avLst/>
          </a:prstGeom>
        </p:spPr>
      </p:pic>
      <p:sp>
        <p:nvSpPr>
          <p:cNvPr id="13" name="TextBox 12">
            <a:extLst>
              <a:ext uri="{FF2B5EF4-FFF2-40B4-BE49-F238E27FC236}">
                <a16:creationId xmlns:a16="http://schemas.microsoft.com/office/drawing/2014/main" id="{6D3ABC5C-9E37-4C97-8F19-84AA739E335B}"/>
              </a:ext>
            </a:extLst>
          </p:cNvPr>
          <p:cNvSpPr txBox="1"/>
          <p:nvPr/>
        </p:nvSpPr>
        <p:spPr>
          <a:xfrm>
            <a:off x="5248772" y="5500583"/>
            <a:ext cx="3528392" cy="646331"/>
          </a:xfrm>
          <a:prstGeom prst="rect">
            <a:avLst/>
          </a:prstGeom>
          <a:noFill/>
        </p:spPr>
        <p:txBody>
          <a:bodyPr wrap="square" rtlCol="0">
            <a:spAutoFit/>
          </a:bodyPr>
          <a:lstStyle/>
          <a:p>
            <a:r>
              <a:rPr lang="en-US" dirty="0"/>
              <a:t>Newton’s rings when the wavelength is changed (numerical simulation)</a:t>
            </a:r>
          </a:p>
        </p:txBody>
      </p:sp>
    </p:spTree>
    <p:extLst>
      <p:ext uri="{BB962C8B-B14F-4D97-AF65-F5344CB8AC3E}">
        <p14:creationId xmlns:p14="http://schemas.microsoft.com/office/powerpoint/2010/main" val="116264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2339751" y="735160"/>
            <a:ext cx="3183017" cy="3125888"/>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32</a:t>
            </a:fld>
            <a:endParaRPr lang="en-US" altLang="zh-CN"/>
          </a:p>
        </p:txBody>
      </p:sp>
      <p:grpSp>
        <p:nvGrpSpPr>
          <p:cNvPr id="3" name="Group 12">
            <a:extLst>
              <a:ext uri="{FF2B5EF4-FFF2-40B4-BE49-F238E27FC236}">
                <a16:creationId xmlns:a16="http://schemas.microsoft.com/office/drawing/2014/main" id="{D67E2A2A-9D53-445E-BDD0-372A7C09BB2A}"/>
              </a:ext>
            </a:extLst>
          </p:cNvPr>
          <p:cNvGrpSpPr>
            <a:grpSpLocks/>
          </p:cNvGrpSpPr>
          <p:nvPr/>
        </p:nvGrpSpPr>
        <p:grpSpPr bwMode="auto">
          <a:xfrm>
            <a:off x="2884488" y="878754"/>
            <a:ext cx="2479675" cy="2566988"/>
            <a:chOff x="3923" y="436"/>
            <a:chExt cx="1562" cy="1617"/>
          </a:xfrm>
        </p:grpSpPr>
        <p:pic>
          <p:nvPicPr>
            <p:cNvPr id="5" name="Picture 13">
              <a:extLst>
                <a:ext uri="{FF2B5EF4-FFF2-40B4-BE49-F238E27FC236}">
                  <a16:creationId xmlns:a16="http://schemas.microsoft.com/office/drawing/2014/main" id="{8D2E75AB-C646-4836-8328-2FBC34D83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 y="1836"/>
              <a:ext cx="983"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4">
              <a:extLst>
                <a:ext uri="{FF2B5EF4-FFF2-40B4-BE49-F238E27FC236}">
                  <a16:creationId xmlns:a16="http://schemas.microsoft.com/office/drawing/2014/main" id="{C180351D-B92A-4272-8302-650429FBA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 y="1613"/>
              <a:ext cx="974"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15">
              <a:extLst>
                <a:ext uri="{FF2B5EF4-FFF2-40B4-BE49-F238E27FC236}">
                  <a16:creationId xmlns:a16="http://schemas.microsoft.com/office/drawing/2014/main" id="{2F197998-832C-4463-90EB-ACA6B7C42BDB}"/>
                </a:ext>
              </a:extLst>
            </p:cNvPr>
            <p:cNvSpPr>
              <a:spLocks noChangeShapeType="1"/>
            </p:cNvSpPr>
            <p:nvPr/>
          </p:nvSpPr>
          <p:spPr bwMode="auto">
            <a:xfrm>
              <a:off x="4566" y="550"/>
              <a:ext cx="0" cy="1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16">
              <a:extLst>
                <a:ext uri="{FF2B5EF4-FFF2-40B4-BE49-F238E27FC236}">
                  <a16:creationId xmlns:a16="http://schemas.microsoft.com/office/drawing/2014/main" id="{EEFD3C0C-D489-4F7E-941F-2E3E4994175C}"/>
                </a:ext>
              </a:extLst>
            </p:cNvPr>
            <p:cNvSpPr>
              <a:spLocks noChangeShapeType="1"/>
            </p:cNvSpPr>
            <p:nvPr/>
          </p:nvSpPr>
          <p:spPr bwMode="auto">
            <a:xfrm>
              <a:off x="4566" y="569"/>
              <a:ext cx="455" cy="119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17">
              <a:extLst>
                <a:ext uri="{FF2B5EF4-FFF2-40B4-BE49-F238E27FC236}">
                  <a16:creationId xmlns:a16="http://schemas.microsoft.com/office/drawing/2014/main" id="{1DD585E9-8228-4F8C-B42A-1995F1CDECBB}"/>
                </a:ext>
              </a:extLst>
            </p:cNvPr>
            <p:cNvSpPr>
              <a:spLocks noChangeShapeType="1"/>
            </p:cNvSpPr>
            <p:nvPr/>
          </p:nvSpPr>
          <p:spPr bwMode="auto">
            <a:xfrm>
              <a:off x="4560" y="1750"/>
              <a:ext cx="454" cy="0"/>
            </a:xfrm>
            <a:prstGeom prst="line">
              <a:avLst/>
            </a:prstGeom>
            <a:noFill/>
            <a:ln w="28575">
              <a:solidFill>
                <a:srgbClr val="76FB4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8">
              <a:extLst>
                <a:ext uri="{FF2B5EF4-FFF2-40B4-BE49-F238E27FC236}">
                  <a16:creationId xmlns:a16="http://schemas.microsoft.com/office/drawing/2014/main" id="{2C39B7F4-1200-4016-8248-F0ED0F79C4FD}"/>
                </a:ext>
              </a:extLst>
            </p:cNvPr>
            <p:cNvSpPr>
              <a:spLocks noChangeShapeType="1"/>
            </p:cNvSpPr>
            <p:nvPr/>
          </p:nvSpPr>
          <p:spPr bwMode="auto">
            <a:xfrm>
              <a:off x="5098" y="1747"/>
              <a:ext cx="227" cy="0"/>
            </a:xfrm>
            <a:prstGeom prst="line">
              <a:avLst/>
            </a:prstGeom>
            <a:noFill/>
            <a:ln w="28575">
              <a:solidFill>
                <a:srgbClr val="F9C4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9">
              <a:extLst>
                <a:ext uri="{FF2B5EF4-FFF2-40B4-BE49-F238E27FC236}">
                  <a16:creationId xmlns:a16="http://schemas.microsoft.com/office/drawing/2014/main" id="{AD06220F-877B-4EC7-B068-02FAED28541D}"/>
                </a:ext>
              </a:extLst>
            </p:cNvPr>
            <p:cNvSpPr>
              <a:spLocks noChangeShapeType="1"/>
            </p:cNvSpPr>
            <p:nvPr/>
          </p:nvSpPr>
          <p:spPr bwMode="auto">
            <a:xfrm>
              <a:off x="5097" y="1868"/>
              <a:ext cx="226" cy="0"/>
            </a:xfrm>
            <a:prstGeom prst="line">
              <a:avLst/>
            </a:prstGeom>
            <a:noFill/>
            <a:ln w="28575">
              <a:solidFill>
                <a:srgbClr val="F9C4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20">
              <a:extLst>
                <a:ext uri="{FF2B5EF4-FFF2-40B4-BE49-F238E27FC236}">
                  <a16:creationId xmlns:a16="http://schemas.microsoft.com/office/drawing/2014/main" id="{F332515F-D839-491F-A22D-E10158E89307}"/>
                </a:ext>
              </a:extLst>
            </p:cNvPr>
            <p:cNvSpPr>
              <a:spLocks noChangeShapeType="1"/>
            </p:cNvSpPr>
            <p:nvPr/>
          </p:nvSpPr>
          <p:spPr bwMode="auto">
            <a:xfrm>
              <a:off x="5191" y="1550"/>
              <a:ext cx="0" cy="188"/>
            </a:xfrm>
            <a:prstGeom prst="line">
              <a:avLst/>
            </a:prstGeom>
            <a:noFill/>
            <a:ln w="28575">
              <a:solidFill>
                <a:srgbClr val="F9C42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21">
              <a:extLst>
                <a:ext uri="{FF2B5EF4-FFF2-40B4-BE49-F238E27FC236}">
                  <a16:creationId xmlns:a16="http://schemas.microsoft.com/office/drawing/2014/main" id="{7DDC4429-1DCE-4F4F-BD58-CE4575DA20EB}"/>
                </a:ext>
              </a:extLst>
            </p:cNvPr>
            <p:cNvSpPr>
              <a:spLocks noChangeShapeType="1"/>
            </p:cNvSpPr>
            <p:nvPr/>
          </p:nvSpPr>
          <p:spPr bwMode="auto">
            <a:xfrm flipV="1">
              <a:off x="5190" y="1864"/>
              <a:ext cx="0" cy="189"/>
            </a:xfrm>
            <a:prstGeom prst="line">
              <a:avLst/>
            </a:prstGeom>
            <a:noFill/>
            <a:ln w="28575">
              <a:solidFill>
                <a:srgbClr val="F9C42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4" name="Object 22">
              <a:extLst>
                <a:ext uri="{FF2B5EF4-FFF2-40B4-BE49-F238E27FC236}">
                  <a16:creationId xmlns:a16="http://schemas.microsoft.com/office/drawing/2014/main" id="{B2B89868-30A4-4F9E-B18E-4AAECC1C5E9B}"/>
                </a:ext>
              </a:extLst>
            </p:cNvPr>
            <p:cNvGraphicFramePr>
              <a:graphicFrameLocks/>
            </p:cNvGraphicFramePr>
            <p:nvPr/>
          </p:nvGraphicFramePr>
          <p:xfrm>
            <a:off x="5324" y="1677"/>
            <a:ext cx="161" cy="199"/>
          </p:xfrm>
          <a:graphic>
            <a:graphicData uri="http://schemas.openxmlformats.org/presentationml/2006/ole">
              <mc:AlternateContent xmlns:mc="http://schemas.openxmlformats.org/markup-compatibility/2006">
                <mc:Choice xmlns:v="urn:schemas-microsoft-com:vml" Requires="v">
                  <p:oleObj spid="_x0000_s13662" name="公式" r:id="rId5" imgW="209694" imgH="266815" progId="Equation.3">
                    <p:embed/>
                  </p:oleObj>
                </mc:Choice>
                <mc:Fallback>
                  <p:oleObj name="公式" r:id="rId5" imgW="209694" imgH="266815" progId="Equation.3">
                    <p:embed/>
                    <p:pic>
                      <p:nvPicPr>
                        <p:cNvPr id="17" name="Object 22">
                          <a:extLst>
                            <a:ext uri="{FF2B5EF4-FFF2-40B4-BE49-F238E27FC236}">
                              <a16:creationId xmlns:a16="http://schemas.microsoft.com/office/drawing/2014/main" id="{B2B89868-30A4-4F9E-B18E-4AAECC1C5E9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4" y="1677"/>
                          <a:ext cx="1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5" name="Object 23">
              <a:extLst>
                <a:ext uri="{FF2B5EF4-FFF2-40B4-BE49-F238E27FC236}">
                  <a16:creationId xmlns:a16="http://schemas.microsoft.com/office/drawing/2014/main" id="{EA928F15-9165-408D-BA37-21B66A44DCA7}"/>
                </a:ext>
              </a:extLst>
            </p:cNvPr>
            <p:cNvGraphicFramePr>
              <a:graphicFrameLocks/>
            </p:cNvGraphicFramePr>
            <p:nvPr/>
          </p:nvGraphicFramePr>
          <p:xfrm>
            <a:off x="4315" y="436"/>
            <a:ext cx="310" cy="199"/>
          </p:xfrm>
          <a:graphic>
            <a:graphicData uri="http://schemas.openxmlformats.org/presentationml/2006/ole">
              <mc:AlternateContent xmlns:mc="http://schemas.openxmlformats.org/markup-compatibility/2006">
                <mc:Choice xmlns:v="urn:schemas-microsoft-com:vml" Requires="v">
                  <p:oleObj spid="_x0000_s13663" name="公式" r:id="rId7" imgW="447600" imgH="266815" progId="Equation.3">
                    <p:embed/>
                  </p:oleObj>
                </mc:Choice>
                <mc:Fallback>
                  <p:oleObj name="公式" r:id="rId7" imgW="447600" imgH="266815" progId="Equation.3">
                    <p:embed/>
                    <p:pic>
                      <p:nvPicPr>
                        <p:cNvPr id="18" name="Object 23">
                          <a:extLst>
                            <a:ext uri="{FF2B5EF4-FFF2-40B4-BE49-F238E27FC236}">
                              <a16:creationId xmlns:a16="http://schemas.microsoft.com/office/drawing/2014/main" id="{EA928F15-9165-408D-BA37-21B66A44DCA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 y="436"/>
                          <a:ext cx="31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6" name="Object 24">
              <a:extLst>
                <a:ext uri="{FF2B5EF4-FFF2-40B4-BE49-F238E27FC236}">
                  <a16:creationId xmlns:a16="http://schemas.microsoft.com/office/drawing/2014/main" id="{C03DDCAB-2C21-4C71-90B7-DC32B5859144}"/>
                </a:ext>
              </a:extLst>
            </p:cNvPr>
            <p:cNvGraphicFramePr>
              <a:graphicFrameLocks/>
            </p:cNvGraphicFramePr>
            <p:nvPr/>
          </p:nvGraphicFramePr>
          <p:xfrm>
            <a:off x="3923" y="1763"/>
            <a:ext cx="177" cy="193"/>
          </p:xfrm>
          <a:graphic>
            <a:graphicData uri="http://schemas.openxmlformats.org/presentationml/2006/ole">
              <mc:AlternateContent xmlns:mc="http://schemas.openxmlformats.org/markup-compatibility/2006">
                <mc:Choice xmlns:v="urn:schemas-microsoft-com:vml" Requires="v">
                  <p:oleObj spid="_x0000_s13664" name="公式" r:id="rId9" imgW="228643" imgH="257089" progId="Equation.3">
                    <p:embed/>
                  </p:oleObj>
                </mc:Choice>
                <mc:Fallback>
                  <p:oleObj name="公式" r:id="rId9" imgW="228643" imgH="257089" progId="Equation.3">
                    <p:embed/>
                    <p:pic>
                      <p:nvPicPr>
                        <p:cNvPr id="19" name="Object 24">
                          <a:extLst>
                            <a:ext uri="{FF2B5EF4-FFF2-40B4-BE49-F238E27FC236}">
                              <a16:creationId xmlns:a16="http://schemas.microsoft.com/office/drawing/2014/main" id="{C03DDCAB-2C21-4C71-90B7-DC32B5859144}"/>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 y="1763"/>
                          <a:ext cx="17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7" name="Object 25">
              <a:extLst>
                <a:ext uri="{FF2B5EF4-FFF2-40B4-BE49-F238E27FC236}">
                  <a16:creationId xmlns:a16="http://schemas.microsoft.com/office/drawing/2014/main" id="{982C62CB-6A3E-481B-9BCE-91FE2EAB64D1}"/>
                </a:ext>
              </a:extLst>
            </p:cNvPr>
            <p:cNvGraphicFramePr>
              <a:graphicFrameLocks/>
            </p:cNvGraphicFramePr>
            <p:nvPr/>
          </p:nvGraphicFramePr>
          <p:xfrm>
            <a:off x="3937" y="1457"/>
            <a:ext cx="176" cy="184"/>
          </p:xfrm>
          <a:graphic>
            <a:graphicData uri="http://schemas.openxmlformats.org/presentationml/2006/ole">
              <mc:AlternateContent xmlns:mc="http://schemas.openxmlformats.org/markup-compatibility/2006">
                <mc:Choice xmlns:v="urn:schemas-microsoft-com:vml" Requires="v">
                  <p:oleObj spid="_x0000_s13665" name="公式" r:id="rId11" imgW="228643" imgH="247787" progId="Equation.3">
                    <p:embed/>
                  </p:oleObj>
                </mc:Choice>
                <mc:Fallback>
                  <p:oleObj name="公式" r:id="rId11" imgW="228643" imgH="247787" progId="Equation.3">
                    <p:embed/>
                    <p:pic>
                      <p:nvPicPr>
                        <p:cNvPr id="20" name="Object 25">
                          <a:extLst>
                            <a:ext uri="{FF2B5EF4-FFF2-40B4-BE49-F238E27FC236}">
                              <a16:creationId xmlns:a16="http://schemas.microsoft.com/office/drawing/2014/main" id="{982C62CB-6A3E-481B-9BCE-91FE2EAB64D1}"/>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7" y="1457"/>
                          <a:ext cx="17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8" name="Object 26">
              <a:extLst>
                <a:ext uri="{FF2B5EF4-FFF2-40B4-BE49-F238E27FC236}">
                  <a16:creationId xmlns:a16="http://schemas.microsoft.com/office/drawing/2014/main" id="{5CA8C7CD-63A0-42C6-8348-14485FCD2902}"/>
                </a:ext>
              </a:extLst>
            </p:cNvPr>
            <p:cNvGraphicFramePr>
              <a:graphicFrameLocks/>
            </p:cNvGraphicFramePr>
            <p:nvPr/>
          </p:nvGraphicFramePr>
          <p:xfrm>
            <a:off x="4801" y="849"/>
            <a:ext cx="177" cy="184"/>
          </p:xfrm>
          <a:graphic>
            <a:graphicData uri="http://schemas.openxmlformats.org/presentationml/2006/ole">
              <mc:AlternateContent xmlns:mc="http://schemas.openxmlformats.org/markup-compatibility/2006">
                <mc:Choice xmlns:v="urn:schemas-microsoft-com:vml" Requires="v">
                  <p:oleObj spid="_x0000_s13666" name="公式" r:id="rId13" imgW="228643" imgH="247787" progId="Equation.3">
                    <p:embed/>
                  </p:oleObj>
                </mc:Choice>
                <mc:Fallback>
                  <p:oleObj name="公式" r:id="rId13" imgW="228643" imgH="247787" progId="Equation.3">
                    <p:embed/>
                    <p:pic>
                      <p:nvPicPr>
                        <p:cNvPr id="21" name="Object 26">
                          <a:extLst>
                            <a:ext uri="{FF2B5EF4-FFF2-40B4-BE49-F238E27FC236}">
                              <a16:creationId xmlns:a16="http://schemas.microsoft.com/office/drawing/2014/main" id="{5CA8C7CD-63A0-42C6-8348-14485FCD2902}"/>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1" y="849"/>
                          <a:ext cx="1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9" name="Object 27">
              <a:extLst>
                <a:ext uri="{FF2B5EF4-FFF2-40B4-BE49-F238E27FC236}">
                  <a16:creationId xmlns:a16="http://schemas.microsoft.com/office/drawing/2014/main" id="{89AF7BFD-1B1A-44A7-94F3-1D18275D1942}"/>
                </a:ext>
              </a:extLst>
            </p:cNvPr>
            <p:cNvGraphicFramePr>
              <a:graphicFrameLocks noChangeAspect="1"/>
            </p:cNvGraphicFramePr>
            <p:nvPr/>
          </p:nvGraphicFramePr>
          <p:xfrm>
            <a:off x="4740" y="1614"/>
            <a:ext cx="96" cy="145"/>
          </p:xfrm>
          <a:graphic>
            <a:graphicData uri="http://schemas.openxmlformats.org/presentationml/2006/ole">
              <mc:AlternateContent xmlns:mc="http://schemas.openxmlformats.org/markup-compatibility/2006">
                <mc:Choice xmlns:v="urn:schemas-microsoft-com:vml" Requires="v">
                  <p:oleObj spid="_x0000_s13667" name="Equation" r:id="rId15" imgW="104847" imgH="133196" progId="Equation.3">
                    <p:embed/>
                  </p:oleObj>
                </mc:Choice>
                <mc:Fallback>
                  <p:oleObj name="Equation" r:id="rId15" imgW="104847" imgH="133196" progId="Equation.3">
                    <p:embed/>
                    <p:pic>
                      <p:nvPicPr>
                        <p:cNvPr id="22" name="Object 27">
                          <a:extLst>
                            <a:ext uri="{FF2B5EF4-FFF2-40B4-BE49-F238E27FC236}">
                              <a16:creationId xmlns:a16="http://schemas.microsoft.com/office/drawing/2014/main" id="{89AF7BFD-1B1A-44A7-94F3-1D18275D19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40" y="1614"/>
                          <a:ext cx="9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sp>
        <p:nvSpPr>
          <p:cNvPr id="20" name="TextBox 19">
            <a:extLst>
              <a:ext uri="{FF2B5EF4-FFF2-40B4-BE49-F238E27FC236}">
                <a16:creationId xmlns:a16="http://schemas.microsoft.com/office/drawing/2014/main" id="{40636505-8242-4C22-9743-775AC43069E0}"/>
              </a:ext>
            </a:extLst>
          </p:cNvPr>
          <p:cNvSpPr txBox="1"/>
          <p:nvPr/>
        </p:nvSpPr>
        <p:spPr>
          <a:xfrm>
            <a:off x="343358" y="3972782"/>
            <a:ext cx="6326860" cy="369332"/>
          </a:xfrm>
          <a:prstGeom prst="rect">
            <a:avLst/>
          </a:prstGeom>
          <a:noFill/>
        </p:spPr>
        <p:txBody>
          <a:bodyPr wrap="none" rtlCol="0">
            <a:spAutoFit/>
          </a:bodyPr>
          <a:lstStyle/>
          <a:p>
            <a:r>
              <a:rPr lang="en-US" dirty="0"/>
              <a:t>Description of interferences at distance r from the axis of the lens:</a:t>
            </a:r>
          </a:p>
        </p:txBody>
      </p:sp>
      <p:sp>
        <p:nvSpPr>
          <p:cNvPr id="21" name="TextBox 20">
            <a:extLst>
              <a:ext uri="{FF2B5EF4-FFF2-40B4-BE49-F238E27FC236}">
                <a16:creationId xmlns:a16="http://schemas.microsoft.com/office/drawing/2014/main" id="{B31705CE-ADDF-40A0-9064-AC0DDA39C2F3}"/>
              </a:ext>
            </a:extLst>
          </p:cNvPr>
          <p:cNvSpPr txBox="1"/>
          <p:nvPr/>
        </p:nvSpPr>
        <p:spPr>
          <a:xfrm>
            <a:off x="373436" y="4402512"/>
            <a:ext cx="7920880" cy="923330"/>
          </a:xfrm>
          <a:prstGeom prst="rect">
            <a:avLst/>
          </a:prstGeom>
          <a:noFill/>
        </p:spPr>
        <p:txBody>
          <a:bodyPr wrap="square" rtlCol="0">
            <a:spAutoFit/>
          </a:bodyPr>
          <a:lstStyle/>
          <a:p>
            <a:r>
              <a:rPr lang="en-US" dirty="0"/>
              <a:t>Optical path difference at distance r from lens axis between </a:t>
            </a:r>
          </a:p>
          <a:p>
            <a:pPr marL="285750" indent="-285750">
              <a:buFontTx/>
              <a:buChar char="-"/>
            </a:pPr>
            <a:r>
              <a:rPr lang="en-US" dirty="0"/>
              <a:t>a ray which is reflected by the flat surface</a:t>
            </a:r>
          </a:p>
          <a:p>
            <a:pPr marL="285750" indent="-285750">
              <a:buFontTx/>
              <a:buChar char="-"/>
            </a:pPr>
            <a:r>
              <a:rPr lang="en-US" dirty="0"/>
              <a:t>and a ray which is reflected by the curved surface: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0395F46-40B3-431E-A1AC-639DECF94D3B}"/>
                  </a:ext>
                </a:extLst>
              </p:cNvPr>
              <p:cNvSpPr txBox="1"/>
              <p:nvPr/>
            </p:nvSpPr>
            <p:spPr>
              <a:xfrm>
                <a:off x="2862386" y="5683314"/>
                <a:ext cx="293086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𝛿</m:t>
                      </m:r>
                      <m:r>
                        <a:rPr lang="en-US" sz="3600" b="0" i="1" smtClean="0">
                          <a:latin typeface="Cambria Math" panose="02040503050406030204" pitchFamily="18" charset="0"/>
                          <a:ea typeface="Cambria Math" panose="02040503050406030204" pitchFamily="18" charset="0"/>
                        </a:rPr>
                        <m:t>≈2</m:t>
                      </m:r>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𝑛</m:t>
                          </m:r>
                        </m:e>
                        <m:sub>
                          <m:r>
                            <a:rPr lang="en-US" sz="3600" b="0" i="1" smtClean="0">
                              <a:latin typeface="Cambria Math" panose="02040503050406030204" pitchFamily="18" charset="0"/>
                              <a:ea typeface="Cambria Math" panose="02040503050406030204" pitchFamily="18" charset="0"/>
                            </a:rPr>
                            <m:t>𝑎𝑖𝑟</m:t>
                          </m:r>
                        </m:sub>
                      </m:sSub>
                      <m:r>
                        <a:rPr lang="en-US" sz="3600" b="0" i="1" smtClean="0">
                          <a:latin typeface="Cambria Math" panose="02040503050406030204" pitchFamily="18" charset="0"/>
                          <a:ea typeface="Cambria Math" panose="02040503050406030204" pitchFamily="18" charset="0"/>
                        </a:rPr>
                        <m:t>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𝑟</m:t>
                      </m:r>
                      <m:r>
                        <a:rPr lang="en-US" sz="3600" b="0" i="1" smtClean="0">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22" name="TextBox 21">
                <a:extLst>
                  <a:ext uri="{FF2B5EF4-FFF2-40B4-BE49-F238E27FC236}">
                    <a16:creationId xmlns:a16="http://schemas.microsoft.com/office/drawing/2014/main" id="{30395F46-40B3-431E-A1AC-639DECF94D3B}"/>
                  </a:ext>
                </a:extLst>
              </p:cNvPr>
              <p:cNvSpPr txBox="1">
                <a:spLocks noRot="1" noChangeAspect="1" noMove="1" noResize="1" noEditPoints="1" noAdjustHandles="1" noChangeArrowheads="1" noChangeShapeType="1" noTextEdit="1"/>
              </p:cNvSpPr>
              <p:nvPr/>
            </p:nvSpPr>
            <p:spPr>
              <a:xfrm>
                <a:off x="2862386" y="5683314"/>
                <a:ext cx="2930867" cy="553998"/>
              </a:xfrm>
              <a:prstGeom prst="rect">
                <a:avLst/>
              </a:prstGeom>
              <a:blipFill>
                <a:blip r:embed="rId17"/>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2FB9960-E0DB-45C2-9FFD-FC630E0AF85C}"/>
              </a:ext>
            </a:extLst>
          </p:cNvPr>
          <p:cNvPicPr>
            <a:picLocks noChangeAspect="1"/>
          </p:cNvPicPr>
          <p:nvPr/>
        </p:nvPicPr>
        <p:blipFill>
          <a:blip r:embed="rId18"/>
          <a:stretch>
            <a:fillRect/>
          </a:stretch>
        </p:blipFill>
        <p:spPr>
          <a:xfrm>
            <a:off x="5648381" y="996171"/>
            <a:ext cx="3243207" cy="2603866"/>
          </a:xfrm>
          <a:prstGeom prst="rect">
            <a:avLst/>
          </a:prstGeom>
        </p:spPr>
      </p:pic>
      <p:sp>
        <p:nvSpPr>
          <p:cNvPr id="25" name="Title 1">
            <a:extLst>
              <a:ext uri="{FF2B5EF4-FFF2-40B4-BE49-F238E27FC236}">
                <a16:creationId xmlns:a16="http://schemas.microsoft.com/office/drawing/2014/main" id="{CB603153-56A2-4166-86D2-09D80FA469AD}"/>
              </a:ext>
            </a:extLst>
          </p:cNvPr>
          <p:cNvSpPr>
            <a:spLocks noGrp="1"/>
          </p:cNvSpPr>
          <p:nvPr>
            <p:ph type="title"/>
          </p:nvPr>
        </p:nvSpPr>
        <p:spPr>
          <a:xfrm>
            <a:off x="636588" y="-83271"/>
            <a:ext cx="8229600" cy="1143000"/>
          </a:xfrm>
        </p:spPr>
        <p:txBody>
          <a:bodyPr/>
          <a:lstStyle/>
          <a:p>
            <a:r>
              <a:rPr lang="en-US" dirty="0"/>
              <a:t>Newton’s rings</a:t>
            </a:r>
          </a:p>
        </p:txBody>
      </p:sp>
    </p:spTree>
    <p:extLst>
      <p:ext uri="{BB962C8B-B14F-4D97-AF65-F5344CB8AC3E}">
        <p14:creationId xmlns:p14="http://schemas.microsoft.com/office/powerpoint/2010/main" val="221853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33</a:t>
            </a:fld>
            <a:endParaRPr lang="en-US" altLang="zh-CN"/>
          </a:p>
        </p:txBody>
      </p:sp>
      <mc:AlternateContent xmlns:mc="http://schemas.openxmlformats.org/markup-compatibility/2006" xmlns:a14="http://schemas.microsoft.com/office/drawing/2010/main">
        <mc:Choice Requires="a14">
          <p:sp>
            <p:nvSpPr>
              <p:cNvPr id="21" name="Object 29">
                <a:extLst>
                  <a:ext uri="{FF2B5EF4-FFF2-40B4-BE49-F238E27FC236}">
                    <a16:creationId xmlns:a16="http://schemas.microsoft.com/office/drawing/2014/main" id="{02739E05-E817-4FA6-B52C-ADB899743A64}"/>
                  </a:ext>
                </a:extLst>
              </p:cNvPr>
              <p:cNvSpPr txBox="1"/>
              <p:nvPr/>
            </p:nvSpPr>
            <p:spPr bwMode="auto">
              <a:xfrm>
                <a:off x="1663224" y="5878334"/>
                <a:ext cx="4465003" cy="74295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400" i="1" smtClean="0">
                          <a:solidFill>
                            <a:schemeClr val="tx1"/>
                          </a:solidFill>
                          <a:latin typeface="Cambria Math" panose="02040503050406030204" pitchFamily="18" charset="0"/>
                        </a:rPr>
                        <m:t>𝛿</m:t>
                      </m:r>
                      <m:r>
                        <a:rPr lang="en-US" sz="2400" b="0" i="1"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ea typeface="Cambria Math" panose="02040503050406030204" pitchFamily="18" charset="0"/>
                        </a:rPr>
                        <m:t>≈</m:t>
                      </m:r>
                      <m:r>
                        <a:rPr lang="en-US" sz="2400" i="1" smtClean="0">
                          <a:solidFill>
                            <a:schemeClr val="tx1"/>
                          </a:solidFill>
                          <a:latin typeface="Cambria Math" panose="02040503050406030204" pitchFamily="18" charset="0"/>
                        </a:rPr>
                        <m:t>2</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𝑛</m:t>
                          </m:r>
                        </m:e>
                        <m:sub>
                          <m:r>
                            <a:rPr lang="en-US" sz="2400" i="1">
                              <a:latin typeface="Cambria Math" panose="02040503050406030204" pitchFamily="18" charset="0"/>
                              <a:ea typeface="Cambria Math" panose="02040503050406030204" pitchFamily="18" charset="0"/>
                            </a:rPr>
                            <m:t>𝑎𝑖𝑟</m:t>
                          </m:r>
                        </m:sub>
                      </m:sSub>
                      <m:r>
                        <a:rPr lang="en-US" sz="2400" i="1" smtClean="0">
                          <a:solidFill>
                            <a:schemeClr val="tx1"/>
                          </a:solidFill>
                          <a:latin typeface="Cambria Math" panose="02040503050406030204" pitchFamily="18" charset="0"/>
                        </a:rPr>
                        <m:t>𝑑</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𝑟</m:t>
                      </m:r>
                      <m:r>
                        <a:rPr lang="en-US" sz="2400" b="0" i="1"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𝜆</m:t>
                              </m:r>
                            </m:e>
                            <m:sub>
                              <m:r>
                                <a:rPr lang="en-US" sz="2400" b="0" i="1" smtClean="0">
                                  <a:solidFill>
                                    <a:schemeClr val="tx1"/>
                                  </a:solidFill>
                                  <a:latin typeface="Cambria Math" panose="02040503050406030204" pitchFamily="18" charset="0"/>
                                </a:rPr>
                                <m:t>0</m:t>
                              </m:r>
                            </m:sub>
                          </m:sSub>
                        </m:num>
                        <m:den>
                          <m:r>
                            <a:rPr lang="en-US" sz="2400" i="1">
                              <a:solidFill>
                                <a:schemeClr val="tx1"/>
                              </a:solidFill>
                              <a:latin typeface="Cambria Math" panose="02040503050406030204" pitchFamily="18" charset="0"/>
                            </a:rPr>
                            <m:t>2</m:t>
                          </m:r>
                        </m:den>
                      </m:f>
                    </m:oMath>
                  </m:oMathPara>
                </a14:m>
                <a:endParaRPr lang="en-US" sz="2400" dirty="0"/>
              </a:p>
            </p:txBody>
          </p:sp>
        </mc:Choice>
        <mc:Fallback xmlns="">
          <p:sp>
            <p:nvSpPr>
              <p:cNvPr id="21" name="Object 29">
                <a:extLst>
                  <a:ext uri="{FF2B5EF4-FFF2-40B4-BE49-F238E27FC236}">
                    <a16:creationId xmlns:a16="http://schemas.microsoft.com/office/drawing/2014/main" id="{02739E05-E817-4FA6-B52C-ADB899743A64}"/>
                  </a:ext>
                </a:extLst>
              </p:cNvPr>
              <p:cNvSpPr txBox="1">
                <a:spLocks noRot="1" noChangeAspect="1" noMove="1" noResize="1" noEditPoints="1" noAdjustHandles="1" noChangeArrowheads="1" noChangeShapeType="1" noTextEdit="1"/>
              </p:cNvSpPr>
              <p:nvPr/>
            </p:nvSpPr>
            <p:spPr bwMode="auto">
              <a:xfrm>
                <a:off x="1663224" y="5878334"/>
                <a:ext cx="4465003" cy="742950"/>
              </a:xfrm>
              <a:prstGeom prst="rect">
                <a:avLst/>
              </a:prstGeom>
              <a:blipFill>
                <a:blip r:embed="rId3"/>
                <a:stretch>
                  <a:fillRect/>
                </a:stretch>
              </a:blipFill>
              <a:ln>
                <a:noFill/>
              </a:ln>
              <a:effectLst/>
            </p:spPr>
            <p:txBody>
              <a:bodyPr/>
              <a:lstStyle/>
              <a:p>
                <a:r>
                  <a:rPr lang="en-US">
                    <a:noFill/>
                  </a:rPr>
                  <a:t> </a:t>
                </a:r>
              </a:p>
            </p:txBody>
          </p:sp>
        </mc:Fallback>
      </mc:AlternateContent>
      <p:sp>
        <p:nvSpPr>
          <p:cNvPr id="22" name="TextBox 21">
            <a:extLst>
              <a:ext uri="{FF2B5EF4-FFF2-40B4-BE49-F238E27FC236}">
                <a16:creationId xmlns:a16="http://schemas.microsoft.com/office/drawing/2014/main" id="{40636505-8242-4C22-9743-775AC43069E0}"/>
              </a:ext>
            </a:extLst>
          </p:cNvPr>
          <p:cNvSpPr txBox="1"/>
          <p:nvPr/>
        </p:nvSpPr>
        <p:spPr>
          <a:xfrm>
            <a:off x="343358" y="3959046"/>
            <a:ext cx="6326860" cy="369332"/>
          </a:xfrm>
          <a:prstGeom prst="rect">
            <a:avLst/>
          </a:prstGeom>
          <a:noFill/>
        </p:spPr>
        <p:txBody>
          <a:bodyPr wrap="none" rtlCol="0">
            <a:spAutoFit/>
          </a:bodyPr>
          <a:lstStyle/>
          <a:p>
            <a:r>
              <a:rPr lang="en-US" dirty="0"/>
              <a:t>Description of interferences at distance r from the axis of the lens:</a:t>
            </a:r>
          </a:p>
        </p:txBody>
      </p:sp>
      <p:sp>
        <p:nvSpPr>
          <p:cNvPr id="23" name="TextBox 22">
            <a:extLst>
              <a:ext uri="{FF2B5EF4-FFF2-40B4-BE49-F238E27FC236}">
                <a16:creationId xmlns:a16="http://schemas.microsoft.com/office/drawing/2014/main" id="{B31705CE-ADDF-40A0-9064-AC0DDA39C2F3}"/>
              </a:ext>
            </a:extLst>
          </p:cNvPr>
          <p:cNvSpPr txBox="1"/>
          <p:nvPr/>
        </p:nvSpPr>
        <p:spPr>
          <a:xfrm>
            <a:off x="373436" y="4285629"/>
            <a:ext cx="7920880" cy="646331"/>
          </a:xfrm>
          <a:prstGeom prst="rect">
            <a:avLst/>
          </a:prstGeom>
          <a:noFill/>
        </p:spPr>
        <p:txBody>
          <a:bodyPr wrap="square" rtlCol="0">
            <a:spAutoFit/>
          </a:bodyPr>
          <a:lstStyle/>
          <a:p>
            <a:r>
              <a:rPr lang="en-US" dirty="0"/>
              <a:t>Optical path difference at distance r from lens axis between a ray which is reflected by the  flat surface and a ray which is reflected by the curved surface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395F46-40B3-431E-A1AC-639DECF94D3B}"/>
                  </a:ext>
                </a:extLst>
              </p:cNvPr>
              <p:cNvSpPr txBox="1"/>
              <p:nvPr/>
            </p:nvSpPr>
            <p:spPr>
              <a:xfrm>
                <a:off x="1860140" y="5104053"/>
                <a:ext cx="14661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𝑎𝑖𝑟</m:t>
                          </m:r>
                        </m:sub>
                      </m:s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30395F46-40B3-431E-A1AC-639DECF94D3B}"/>
                  </a:ext>
                </a:extLst>
              </p:cNvPr>
              <p:cNvSpPr txBox="1">
                <a:spLocks noRot="1" noChangeAspect="1" noMove="1" noResize="1" noEditPoints="1" noAdjustHandles="1" noChangeArrowheads="1" noChangeShapeType="1" noTextEdit="1"/>
              </p:cNvSpPr>
              <p:nvPr/>
            </p:nvSpPr>
            <p:spPr>
              <a:xfrm>
                <a:off x="1860140" y="5104053"/>
                <a:ext cx="1466171" cy="276999"/>
              </a:xfrm>
              <a:prstGeom prst="rect">
                <a:avLst/>
              </a:prstGeom>
              <a:blipFill>
                <a:blip r:embed="rId4"/>
                <a:stretch>
                  <a:fillRect l="-3320" r="-4979" b="-3478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A06A3BC4-0D0E-42A2-B93E-A1AE840725E0}"/>
              </a:ext>
            </a:extLst>
          </p:cNvPr>
          <p:cNvSpPr txBox="1"/>
          <p:nvPr/>
        </p:nvSpPr>
        <p:spPr>
          <a:xfrm>
            <a:off x="453649" y="5399489"/>
            <a:ext cx="6978192" cy="369332"/>
          </a:xfrm>
          <a:prstGeom prst="rect">
            <a:avLst/>
          </a:prstGeom>
          <a:noFill/>
        </p:spPr>
        <p:txBody>
          <a:bodyPr wrap="none" rtlCol="0">
            <a:spAutoFit/>
          </a:bodyPr>
          <a:lstStyle/>
          <a:p>
            <a:r>
              <a:rPr lang="en-US" dirty="0"/>
              <a:t>But there is a half-wave loss due to the reflection at the flat surface (glass A)</a:t>
            </a:r>
          </a:p>
        </p:txBody>
      </p:sp>
      <p:sp>
        <p:nvSpPr>
          <p:cNvPr id="29" name="Rounded Rectangle 28"/>
          <p:cNvSpPr/>
          <p:nvPr/>
        </p:nvSpPr>
        <p:spPr>
          <a:xfrm>
            <a:off x="2339751" y="735160"/>
            <a:ext cx="3183017" cy="3125888"/>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12">
            <a:extLst>
              <a:ext uri="{FF2B5EF4-FFF2-40B4-BE49-F238E27FC236}">
                <a16:creationId xmlns:a16="http://schemas.microsoft.com/office/drawing/2014/main" id="{D67E2A2A-9D53-445E-BDD0-372A7C09BB2A}"/>
              </a:ext>
            </a:extLst>
          </p:cNvPr>
          <p:cNvGrpSpPr>
            <a:grpSpLocks/>
          </p:cNvGrpSpPr>
          <p:nvPr/>
        </p:nvGrpSpPr>
        <p:grpSpPr bwMode="auto">
          <a:xfrm>
            <a:off x="2884488" y="878754"/>
            <a:ext cx="2479675" cy="2566988"/>
            <a:chOff x="3923" y="436"/>
            <a:chExt cx="1562" cy="1617"/>
          </a:xfrm>
        </p:grpSpPr>
        <p:pic>
          <p:nvPicPr>
            <p:cNvPr id="31" name="Picture 13">
              <a:extLst>
                <a:ext uri="{FF2B5EF4-FFF2-40B4-BE49-F238E27FC236}">
                  <a16:creationId xmlns:a16="http://schemas.microsoft.com/office/drawing/2014/main" id="{8D2E75AB-C646-4836-8328-2FBC34D83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7" y="1836"/>
              <a:ext cx="983"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4">
              <a:extLst>
                <a:ext uri="{FF2B5EF4-FFF2-40B4-BE49-F238E27FC236}">
                  <a16:creationId xmlns:a16="http://schemas.microsoft.com/office/drawing/2014/main" id="{C180351D-B92A-4272-8302-650429FBAC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6" y="1613"/>
              <a:ext cx="974"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Line 15">
              <a:extLst>
                <a:ext uri="{FF2B5EF4-FFF2-40B4-BE49-F238E27FC236}">
                  <a16:creationId xmlns:a16="http://schemas.microsoft.com/office/drawing/2014/main" id="{2F197998-832C-4463-90EB-ACA6B7C42BDB}"/>
                </a:ext>
              </a:extLst>
            </p:cNvPr>
            <p:cNvSpPr>
              <a:spLocks noChangeShapeType="1"/>
            </p:cNvSpPr>
            <p:nvPr/>
          </p:nvSpPr>
          <p:spPr bwMode="auto">
            <a:xfrm>
              <a:off x="4566" y="550"/>
              <a:ext cx="0" cy="1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6">
              <a:extLst>
                <a:ext uri="{FF2B5EF4-FFF2-40B4-BE49-F238E27FC236}">
                  <a16:creationId xmlns:a16="http://schemas.microsoft.com/office/drawing/2014/main" id="{EEFD3C0C-D489-4F7E-941F-2E3E4994175C}"/>
                </a:ext>
              </a:extLst>
            </p:cNvPr>
            <p:cNvSpPr>
              <a:spLocks noChangeShapeType="1"/>
            </p:cNvSpPr>
            <p:nvPr/>
          </p:nvSpPr>
          <p:spPr bwMode="auto">
            <a:xfrm>
              <a:off x="4566" y="569"/>
              <a:ext cx="455" cy="119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7">
              <a:extLst>
                <a:ext uri="{FF2B5EF4-FFF2-40B4-BE49-F238E27FC236}">
                  <a16:creationId xmlns:a16="http://schemas.microsoft.com/office/drawing/2014/main" id="{1DD585E9-8228-4F8C-B42A-1995F1CDECBB}"/>
                </a:ext>
              </a:extLst>
            </p:cNvPr>
            <p:cNvSpPr>
              <a:spLocks noChangeShapeType="1"/>
            </p:cNvSpPr>
            <p:nvPr/>
          </p:nvSpPr>
          <p:spPr bwMode="auto">
            <a:xfrm>
              <a:off x="4560" y="1750"/>
              <a:ext cx="454" cy="0"/>
            </a:xfrm>
            <a:prstGeom prst="line">
              <a:avLst/>
            </a:prstGeom>
            <a:noFill/>
            <a:ln w="28575">
              <a:solidFill>
                <a:srgbClr val="76FB4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8">
              <a:extLst>
                <a:ext uri="{FF2B5EF4-FFF2-40B4-BE49-F238E27FC236}">
                  <a16:creationId xmlns:a16="http://schemas.microsoft.com/office/drawing/2014/main" id="{2C39B7F4-1200-4016-8248-F0ED0F79C4FD}"/>
                </a:ext>
              </a:extLst>
            </p:cNvPr>
            <p:cNvSpPr>
              <a:spLocks noChangeShapeType="1"/>
            </p:cNvSpPr>
            <p:nvPr/>
          </p:nvSpPr>
          <p:spPr bwMode="auto">
            <a:xfrm>
              <a:off x="5098" y="1747"/>
              <a:ext cx="227" cy="0"/>
            </a:xfrm>
            <a:prstGeom prst="line">
              <a:avLst/>
            </a:prstGeom>
            <a:noFill/>
            <a:ln w="28575">
              <a:solidFill>
                <a:srgbClr val="F9C4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19">
              <a:extLst>
                <a:ext uri="{FF2B5EF4-FFF2-40B4-BE49-F238E27FC236}">
                  <a16:creationId xmlns:a16="http://schemas.microsoft.com/office/drawing/2014/main" id="{AD06220F-877B-4EC7-B068-02FAED28541D}"/>
                </a:ext>
              </a:extLst>
            </p:cNvPr>
            <p:cNvSpPr>
              <a:spLocks noChangeShapeType="1"/>
            </p:cNvSpPr>
            <p:nvPr/>
          </p:nvSpPr>
          <p:spPr bwMode="auto">
            <a:xfrm>
              <a:off x="5097" y="1868"/>
              <a:ext cx="226" cy="0"/>
            </a:xfrm>
            <a:prstGeom prst="line">
              <a:avLst/>
            </a:prstGeom>
            <a:noFill/>
            <a:ln w="28575">
              <a:solidFill>
                <a:srgbClr val="F9C42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20">
              <a:extLst>
                <a:ext uri="{FF2B5EF4-FFF2-40B4-BE49-F238E27FC236}">
                  <a16:creationId xmlns:a16="http://schemas.microsoft.com/office/drawing/2014/main" id="{F332515F-D839-491F-A22D-E10158E89307}"/>
                </a:ext>
              </a:extLst>
            </p:cNvPr>
            <p:cNvSpPr>
              <a:spLocks noChangeShapeType="1"/>
            </p:cNvSpPr>
            <p:nvPr/>
          </p:nvSpPr>
          <p:spPr bwMode="auto">
            <a:xfrm>
              <a:off x="5191" y="1550"/>
              <a:ext cx="0" cy="188"/>
            </a:xfrm>
            <a:prstGeom prst="line">
              <a:avLst/>
            </a:prstGeom>
            <a:noFill/>
            <a:ln w="28575">
              <a:solidFill>
                <a:srgbClr val="F9C42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21">
              <a:extLst>
                <a:ext uri="{FF2B5EF4-FFF2-40B4-BE49-F238E27FC236}">
                  <a16:creationId xmlns:a16="http://schemas.microsoft.com/office/drawing/2014/main" id="{7DDC4429-1DCE-4F4F-BD58-CE4575DA20EB}"/>
                </a:ext>
              </a:extLst>
            </p:cNvPr>
            <p:cNvSpPr>
              <a:spLocks noChangeShapeType="1"/>
            </p:cNvSpPr>
            <p:nvPr/>
          </p:nvSpPr>
          <p:spPr bwMode="auto">
            <a:xfrm flipV="1">
              <a:off x="5190" y="1864"/>
              <a:ext cx="0" cy="189"/>
            </a:xfrm>
            <a:prstGeom prst="line">
              <a:avLst/>
            </a:prstGeom>
            <a:noFill/>
            <a:ln w="28575">
              <a:solidFill>
                <a:srgbClr val="F9C42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0" name="Object 22">
              <a:extLst>
                <a:ext uri="{FF2B5EF4-FFF2-40B4-BE49-F238E27FC236}">
                  <a16:creationId xmlns:a16="http://schemas.microsoft.com/office/drawing/2014/main" id="{B2B89868-30A4-4F9E-B18E-4AAECC1C5E9B}"/>
                </a:ext>
              </a:extLst>
            </p:cNvPr>
            <p:cNvGraphicFramePr>
              <a:graphicFrameLocks/>
            </p:cNvGraphicFramePr>
            <p:nvPr/>
          </p:nvGraphicFramePr>
          <p:xfrm>
            <a:off x="5324" y="1677"/>
            <a:ext cx="161" cy="199"/>
          </p:xfrm>
          <a:graphic>
            <a:graphicData uri="http://schemas.openxmlformats.org/presentationml/2006/ole">
              <mc:AlternateContent xmlns:mc="http://schemas.openxmlformats.org/markup-compatibility/2006">
                <mc:Choice xmlns:v="urn:schemas-microsoft-com:vml" Requires="v">
                  <p:oleObj spid="_x0000_s14692" name="公式" r:id="rId7" imgW="209694" imgH="266815" progId="Equation.3">
                    <p:embed/>
                  </p:oleObj>
                </mc:Choice>
                <mc:Fallback>
                  <p:oleObj name="公式" r:id="rId7" imgW="209694" imgH="266815" progId="Equation.3">
                    <p:embed/>
                    <p:pic>
                      <p:nvPicPr>
                        <p:cNvPr id="14" name="Object 22">
                          <a:extLst>
                            <a:ext uri="{FF2B5EF4-FFF2-40B4-BE49-F238E27FC236}">
                              <a16:creationId xmlns:a16="http://schemas.microsoft.com/office/drawing/2014/main" id="{B2B89868-30A4-4F9E-B18E-4AAECC1C5E9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4" y="1677"/>
                          <a:ext cx="1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1" name="Object 23">
              <a:extLst>
                <a:ext uri="{FF2B5EF4-FFF2-40B4-BE49-F238E27FC236}">
                  <a16:creationId xmlns:a16="http://schemas.microsoft.com/office/drawing/2014/main" id="{EA928F15-9165-408D-BA37-21B66A44DCA7}"/>
                </a:ext>
              </a:extLst>
            </p:cNvPr>
            <p:cNvGraphicFramePr>
              <a:graphicFrameLocks/>
            </p:cNvGraphicFramePr>
            <p:nvPr/>
          </p:nvGraphicFramePr>
          <p:xfrm>
            <a:off x="4315" y="436"/>
            <a:ext cx="310" cy="199"/>
          </p:xfrm>
          <a:graphic>
            <a:graphicData uri="http://schemas.openxmlformats.org/presentationml/2006/ole">
              <mc:AlternateContent xmlns:mc="http://schemas.openxmlformats.org/markup-compatibility/2006">
                <mc:Choice xmlns:v="urn:schemas-microsoft-com:vml" Requires="v">
                  <p:oleObj spid="_x0000_s14693" name="公式" r:id="rId9" imgW="447600" imgH="266815" progId="Equation.3">
                    <p:embed/>
                  </p:oleObj>
                </mc:Choice>
                <mc:Fallback>
                  <p:oleObj name="公式" r:id="rId9" imgW="447600" imgH="266815" progId="Equation.3">
                    <p:embed/>
                    <p:pic>
                      <p:nvPicPr>
                        <p:cNvPr id="15" name="Object 23">
                          <a:extLst>
                            <a:ext uri="{FF2B5EF4-FFF2-40B4-BE49-F238E27FC236}">
                              <a16:creationId xmlns:a16="http://schemas.microsoft.com/office/drawing/2014/main" id="{EA928F15-9165-408D-BA37-21B66A44DCA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5" y="436"/>
                          <a:ext cx="31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2" name="Object 24">
              <a:extLst>
                <a:ext uri="{FF2B5EF4-FFF2-40B4-BE49-F238E27FC236}">
                  <a16:creationId xmlns:a16="http://schemas.microsoft.com/office/drawing/2014/main" id="{C03DDCAB-2C21-4C71-90B7-DC32B5859144}"/>
                </a:ext>
              </a:extLst>
            </p:cNvPr>
            <p:cNvGraphicFramePr>
              <a:graphicFrameLocks/>
            </p:cNvGraphicFramePr>
            <p:nvPr/>
          </p:nvGraphicFramePr>
          <p:xfrm>
            <a:off x="3923" y="1763"/>
            <a:ext cx="177" cy="193"/>
          </p:xfrm>
          <a:graphic>
            <a:graphicData uri="http://schemas.openxmlformats.org/presentationml/2006/ole">
              <mc:AlternateContent xmlns:mc="http://schemas.openxmlformats.org/markup-compatibility/2006">
                <mc:Choice xmlns:v="urn:schemas-microsoft-com:vml" Requires="v">
                  <p:oleObj spid="_x0000_s14694" name="公式" r:id="rId11" imgW="228643" imgH="257089" progId="Equation.3">
                    <p:embed/>
                  </p:oleObj>
                </mc:Choice>
                <mc:Fallback>
                  <p:oleObj name="公式" r:id="rId11" imgW="228643" imgH="257089" progId="Equation.3">
                    <p:embed/>
                    <p:pic>
                      <p:nvPicPr>
                        <p:cNvPr id="16" name="Object 24">
                          <a:extLst>
                            <a:ext uri="{FF2B5EF4-FFF2-40B4-BE49-F238E27FC236}">
                              <a16:creationId xmlns:a16="http://schemas.microsoft.com/office/drawing/2014/main" id="{C03DDCAB-2C21-4C71-90B7-DC32B5859144}"/>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3" y="1763"/>
                          <a:ext cx="17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3" name="Object 25">
              <a:extLst>
                <a:ext uri="{FF2B5EF4-FFF2-40B4-BE49-F238E27FC236}">
                  <a16:creationId xmlns:a16="http://schemas.microsoft.com/office/drawing/2014/main" id="{982C62CB-6A3E-481B-9BCE-91FE2EAB64D1}"/>
                </a:ext>
              </a:extLst>
            </p:cNvPr>
            <p:cNvGraphicFramePr>
              <a:graphicFrameLocks/>
            </p:cNvGraphicFramePr>
            <p:nvPr/>
          </p:nvGraphicFramePr>
          <p:xfrm>
            <a:off x="3937" y="1457"/>
            <a:ext cx="176" cy="184"/>
          </p:xfrm>
          <a:graphic>
            <a:graphicData uri="http://schemas.openxmlformats.org/presentationml/2006/ole">
              <mc:AlternateContent xmlns:mc="http://schemas.openxmlformats.org/markup-compatibility/2006">
                <mc:Choice xmlns:v="urn:schemas-microsoft-com:vml" Requires="v">
                  <p:oleObj spid="_x0000_s14695" name="公式" r:id="rId13" imgW="228643" imgH="247787" progId="Equation.3">
                    <p:embed/>
                  </p:oleObj>
                </mc:Choice>
                <mc:Fallback>
                  <p:oleObj name="公式" r:id="rId13" imgW="228643" imgH="247787" progId="Equation.3">
                    <p:embed/>
                    <p:pic>
                      <p:nvPicPr>
                        <p:cNvPr id="17" name="Object 25">
                          <a:extLst>
                            <a:ext uri="{FF2B5EF4-FFF2-40B4-BE49-F238E27FC236}">
                              <a16:creationId xmlns:a16="http://schemas.microsoft.com/office/drawing/2014/main" id="{982C62CB-6A3E-481B-9BCE-91FE2EAB64D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7" y="1457"/>
                          <a:ext cx="17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4" name="Object 26">
              <a:extLst>
                <a:ext uri="{FF2B5EF4-FFF2-40B4-BE49-F238E27FC236}">
                  <a16:creationId xmlns:a16="http://schemas.microsoft.com/office/drawing/2014/main" id="{5CA8C7CD-63A0-42C6-8348-14485FCD2902}"/>
                </a:ext>
              </a:extLst>
            </p:cNvPr>
            <p:cNvGraphicFramePr>
              <a:graphicFrameLocks/>
            </p:cNvGraphicFramePr>
            <p:nvPr/>
          </p:nvGraphicFramePr>
          <p:xfrm>
            <a:off x="4801" y="849"/>
            <a:ext cx="177" cy="184"/>
          </p:xfrm>
          <a:graphic>
            <a:graphicData uri="http://schemas.openxmlformats.org/presentationml/2006/ole">
              <mc:AlternateContent xmlns:mc="http://schemas.openxmlformats.org/markup-compatibility/2006">
                <mc:Choice xmlns:v="urn:schemas-microsoft-com:vml" Requires="v">
                  <p:oleObj spid="_x0000_s14696" name="公式" r:id="rId15" imgW="228643" imgH="247787" progId="Equation.3">
                    <p:embed/>
                  </p:oleObj>
                </mc:Choice>
                <mc:Fallback>
                  <p:oleObj name="公式" r:id="rId15" imgW="228643" imgH="247787" progId="Equation.3">
                    <p:embed/>
                    <p:pic>
                      <p:nvPicPr>
                        <p:cNvPr id="18" name="Object 26">
                          <a:extLst>
                            <a:ext uri="{FF2B5EF4-FFF2-40B4-BE49-F238E27FC236}">
                              <a16:creationId xmlns:a16="http://schemas.microsoft.com/office/drawing/2014/main" id="{5CA8C7CD-63A0-42C6-8348-14485FCD2902}"/>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1" y="849"/>
                          <a:ext cx="1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45" name="Object 27">
              <a:extLst>
                <a:ext uri="{FF2B5EF4-FFF2-40B4-BE49-F238E27FC236}">
                  <a16:creationId xmlns:a16="http://schemas.microsoft.com/office/drawing/2014/main" id="{89AF7BFD-1B1A-44A7-94F3-1D18275D1942}"/>
                </a:ext>
              </a:extLst>
            </p:cNvPr>
            <p:cNvGraphicFramePr>
              <a:graphicFrameLocks noChangeAspect="1"/>
            </p:cNvGraphicFramePr>
            <p:nvPr/>
          </p:nvGraphicFramePr>
          <p:xfrm>
            <a:off x="4740" y="1614"/>
            <a:ext cx="96" cy="145"/>
          </p:xfrm>
          <a:graphic>
            <a:graphicData uri="http://schemas.openxmlformats.org/presentationml/2006/ole">
              <mc:AlternateContent xmlns:mc="http://schemas.openxmlformats.org/markup-compatibility/2006">
                <mc:Choice xmlns:v="urn:schemas-microsoft-com:vml" Requires="v">
                  <p:oleObj spid="_x0000_s14697" name="Equation" r:id="rId17" imgW="104847" imgH="133196" progId="Equation.3">
                    <p:embed/>
                  </p:oleObj>
                </mc:Choice>
                <mc:Fallback>
                  <p:oleObj name="Equation" r:id="rId17" imgW="104847" imgH="133196" progId="Equation.3">
                    <p:embed/>
                    <p:pic>
                      <p:nvPicPr>
                        <p:cNvPr id="19" name="Object 27">
                          <a:extLst>
                            <a:ext uri="{FF2B5EF4-FFF2-40B4-BE49-F238E27FC236}">
                              <a16:creationId xmlns:a16="http://schemas.microsoft.com/office/drawing/2014/main" id="{89AF7BFD-1B1A-44A7-94F3-1D18275D194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0" y="1614"/>
                          <a:ext cx="9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pic>
        <p:nvPicPr>
          <p:cNvPr id="46" name="Picture 45">
            <a:extLst>
              <a:ext uri="{FF2B5EF4-FFF2-40B4-BE49-F238E27FC236}">
                <a16:creationId xmlns:a16="http://schemas.microsoft.com/office/drawing/2014/main" id="{C2FB9960-E0DB-45C2-9FFD-FC630E0AF85C}"/>
              </a:ext>
            </a:extLst>
          </p:cNvPr>
          <p:cNvPicPr>
            <a:picLocks noChangeAspect="1"/>
          </p:cNvPicPr>
          <p:nvPr/>
        </p:nvPicPr>
        <p:blipFill>
          <a:blip r:embed="rId19"/>
          <a:stretch>
            <a:fillRect/>
          </a:stretch>
        </p:blipFill>
        <p:spPr>
          <a:xfrm>
            <a:off x="5593702" y="1443398"/>
            <a:ext cx="2219213" cy="1781734"/>
          </a:xfrm>
          <a:prstGeom prst="rect">
            <a:avLst/>
          </a:prstGeom>
        </p:spPr>
      </p:pic>
      <p:sp>
        <p:nvSpPr>
          <p:cNvPr id="47" name="Title 1">
            <a:extLst>
              <a:ext uri="{FF2B5EF4-FFF2-40B4-BE49-F238E27FC236}">
                <a16:creationId xmlns:a16="http://schemas.microsoft.com/office/drawing/2014/main" id="{CB603153-56A2-4166-86D2-09D80FA469AD}"/>
              </a:ext>
            </a:extLst>
          </p:cNvPr>
          <p:cNvSpPr>
            <a:spLocks noGrp="1"/>
          </p:cNvSpPr>
          <p:nvPr>
            <p:ph type="title"/>
          </p:nvPr>
        </p:nvSpPr>
        <p:spPr>
          <a:xfrm>
            <a:off x="636588" y="-83271"/>
            <a:ext cx="8229600" cy="1143000"/>
          </a:xfrm>
        </p:spPr>
        <p:txBody>
          <a:bodyPr/>
          <a:lstStyle/>
          <a:p>
            <a:r>
              <a:rPr lang="en-US" dirty="0"/>
              <a:t>Newton’s rings</a:t>
            </a:r>
          </a:p>
        </p:txBody>
      </p:sp>
      <p:sp>
        <p:nvSpPr>
          <p:cNvPr id="48" name="Right Arrow 47"/>
          <p:cNvSpPr/>
          <p:nvPr/>
        </p:nvSpPr>
        <p:spPr>
          <a:xfrm>
            <a:off x="4627564" y="6021288"/>
            <a:ext cx="736600" cy="628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5448749" y="6012497"/>
                <a:ext cx="1954792" cy="646331"/>
              </a:xfrm>
              <a:prstGeom prst="rect">
                <a:avLst/>
              </a:prstGeom>
              <a:noFill/>
            </p:spPr>
            <p:txBody>
              <a:bodyPr wrap="square" rtlCol="0">
                <a:spAutoFit/>
              </a:bodyPr>
              <a:lstStyle/>
              <a:p>
                <a:r>
                  <a:rPr lang="en-GB" dirty="0"/>
                  <a:t>We describe the light intensity </a:t>
                </a:r>
                <a14:m>
                  <m:oMath xmlns:m="http://schemas.openxmlformats.org/officeDocument/2006/math">
                    <m:r>
                      <a:rPr lang="en-GB" b="0" i="1" smtClean="0">
                        <a:latin typeface="Cambria Math" panose="02040503050406030204" pitchFamily="18" charset="0"/>
                      </a:rPr>
                      <m:t>𝐼</m:t>
                    </m:r>
                    <m:r>
                      <a:rPr lang="en-GB" b="0" i="1" smtClean="0">
                        <a:latin typeface="Cambria Math" panose="02040503050406030204" pitchFamily="18" charset="0"/>
                      </a:rPr>
                      <m:t>(</m:t>
                    </m:r>
                    <m:r>
                      <a:rPr lang="en-GB" b="0" i="1" smtClean="0">
                        <a:latin typeface="Cambria Math" panose="02040503050406030204" pitchFamily="18" charset="0"/>
                      </a:rPr>
                      <m:t>𝑟</m:t>
                    </m:r>
                    <m:r>
                      <a:rPr lang="en-GB" b="0" i="1" smtClean="0">
                        <a:latin typeface="Cambria Math" panose="02040503050406030204" pitchFamily="18" charset="0"/>
                      </a:rPr>
                      <m:t>)</m:t>
                    </m:r>
                  </m:oMath>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5448749" y="6012497"/>
                <a:ext cx="1954792" cy="646331"/>
              </a:xfrm>
              <a:prstGeom prst="rect">
                <a:avLst/>
              </a:prstGeom>
              <a:blipFill>
                <a:blip r:embed="rId20"/>
                <a:stretch>
                  <a:fillRect l="-2813"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4270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48" grpId="0" animBg="1"/>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34</a:t>
            </a:fld>
            <a:endParaRPr lang="en-US" altLang="zh-CN"/>
          </a:p>
        </p:txBody>
      </p:sp>
      <p:pic>
        <p:nvPicPr>
          <p:cNvPr id="5" name="Picture 2" descr="等厚干涉1">
            <a:extLst>
              <a:ext uri="{FF2B5EF4-FFF2-40B4-BE49-F238E27FC236}">
                <a16:creationId xmlns:a16="http://schemas.microsoft.com/office/drawing/2014/main" id="{8187764A-391D-42C4-ADA3-ABA1F89EF156}"/>
              </a:ext>
            </a:extLst>
          </p:cNvPr>
          <p:cNvPicPr>
            <a:picLocks noChangeAspect="1" noChangeArrowheads="1"/>
          </p:cNvPicPr>
          <p:nvPr/>
        </p:nvPicPr>
        <p:blipFill>
          <a:blip r:embed="rId2">
            <a:lum bright="-12000" contrast="18000"/>
            <a:extLst>
              <a:ext uri="{28A0092B-C50C-407E-A947-70E740481C1C}">
                <a14:useLocalDpi xmlns:a14="http://schemas.microsoft.com/office/drawing/2010/main" val="0"/>
              </a:ext>
            </a:extLst>
          </a:blip>
          <a:srcRect/>
          <a:stretch>
            <a:fillRect/>
          </a:stretch>
        </p:blipFill>
        <p:spPr bwMode="auto">
          <a:xfrm>
            <a:off x="2041525" y="797424"/>
            <a:ext cx="5410200"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1D73B5B-4AA3-439E-BBF2-3B39861D342A}"/>
              </a:ext>
            </a:extLst>
          </p:cNvPr>
          <p:cNvSpPr txBox="1"/>
          <p:nvPr/>
        </p:nvSpPr>
        <p:spPr>
          <a:xfrm>
            <a:off x="2879190" y="5926120"/>
            <a:ext cx="3734869" cy="369332"/>
          </a:xfrm>
          <a:prstGeom prst="rect">
            <a:avLst/>
          </a:prstGeom>
          <a:noFill/>
        </p:spPr>
        <p:txBody>
          <a:bodyPr wrap="none" rtlCol="0">
            <a:spAutoFit/>
          </a:bodyPr>
          <a:lstStyle/>
          <a:p>
            <a:r>
              <a:rPr lang="en-US" dirty="0"/>
              <a:t>Newton’s rings with incident white light</a:t>
            </a:r>
          </a:p>
        </p:txBody>
      </p:sp>
      <p:sp>
        <p:nvSpPr>
          <p:cNvPr id="7" name="TextBox 6">
            <a:extLst>
              <a:ext uri="{FF2B5EF4-FFF2-40B4-BE49-F238E27FC236}">
                <a16:creationId xmlns:a16="http://schemas.microsoft.com/office/drawing/2014/main" id="{2B2BA449-4EB7-427E-A2D0-7AB17E2D5117}"/>
              </a:ext>
            </a:extLst>
          </p:cNvPr>
          <p:cNvSpPr txBox="1"/>
          <p:nvPr/>
        </p:nvSpPr>
        <p:spPr>
          <a:xfrm>
            <a:off x="3059832" y="0"/>
            <a:ext cx="2661113" cy="584775"/>
          </a:xfrm>
          <a:prstGeom prst="rect">
            <a:avLst/>
          </a:prstGeom>
          <a:noFill/>
        </p:spPr>
        <p:txBody>
          <a:bodyPr wrap="none" rtlCol="0">
            <a:spAutoFit/>
          </a:bodyPr>
          <a:lstStyle/>
          <a:p>
            <a:r>
              <a:rPr lang="en-US" sz="3200" dirty="0"/>
              <a:t>Newton’s rings </a:t>
            </a:r>
          </a:p>
        </p:txBody>
      </p:sp>
    </p:spTree>
    <p:extLst>
      <p:ext uri="{BB962C8B-B14F-4D97-AF65-F5344CB8AC3E}">
        <p14:creationId xmlns:p14="http://schemas.microsoft.com/office/powerpoint/2010/main" val="4154426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564904"/>
            <a:ext cx="8229600" cy="1143000"/>
          </a:xfrm>
        </p:spPr>
        <p:txBody>
          <a:bodyPr/>
          <a:lstStyle/>
          <a:p>
            <a:r>
              <a:rPr lang="en-GB" dirty="0"/>
              <a:t>4. Lloyd’s mirror experiment </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35</a:t>
            </a:fld>
            <a:endParaRPr lang="en-US" altLang="zh-CN"/>
          </a:p>
        </p:txBody>
      </p:sp>
    </p:spTree>
    <p:extLst>
      <p:ext uri="{BB962C8B-B14F-4D97-AF65-F5344CB8AC3E}">
        <p14:creationId xmlns:p14="http://schemas.microsoft.com/office/powerpoint/2010/main" val="426732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36</a:t>
            </a:fld>
            <a:endParaRPr lang="en-US" altLang="zh-CN"/>
          </a:p>
        </p:txBody>
      </p:sp>
      <p:pic>
        <p:nvPicPr>
          <p:cNvPr id="3" name="Picture 2">
            <a:extLst>
              <a:ext uri="{FF2B5EF4-FFF2-40B4-BE49-F238E27FC236}">
                <a16:creationId xmlns:a16="http://schemas.microsoft.com/office/drawing/2014/main" id="{27E33805-E262-47B6-A2A7-C07798D7DA20}"/>
              </a:ext>
            </a:extLst>
          </p:cNvPr>
          <p:cNvPicPr>
            <a:picLocks noChangeAspect="1"/>
          </p:cNvPicPr>
          <p:nvPr/>
        </p:nvPicPr>
        <p:blipFill>
          <a:blip r:embed="rId2"/>
          <a:stretch>
            <a:fillRect/>
          </a:stretch>
        </p:blipFill>
        <p:spPr>
          <a:xfrm>
            <a:off x="251520" y="1124744"/>
            <a:ext cx="6135786" cy="3340989"/>
          </a:xfrm>
          <a:prstGeom prst="rect">
            <a:avLst/>
          </a:prstGeom>
        </p:spPr>
      </p:pic>
      <p:pic>
        <p:nvPicPr>
          <p:cNvPr id="5" name="Picture 4">
            <a:extLst>
              <a:ext uri="{FF2B5EF4-FFF2-40B4-BE49-F238E27FC236}">
                <a16:creationId xmlns:a16="http://schemas.microsoft.com/office/drawing/2014/main" id="{8B59532E-447D-4B72-B3D7-2D0B7692D4E5}"/>
              </a:ext>
            </a:extLst>
          </p:cNvPr>
          <p:cNvPicPr>
            <a:picLocks noChangeAspect="1"/>
          </p:cNvPicPr>
          <p:nvPr/>
        </p:nvPicPr>
        <p:blipFill>
          <a:blip r:embed="rId3"/>
          <a:stretch>
            <a:fillRect/>
          </a:stretch>
        </p:blipFill>
        <p:spPr>
          <a:xfrm>
            <a:off x="6084169" y="1459024"/>
            <a:ext cx="2425310" cy="2309081"/>
          </a:xfrm>
          <a:prstGeom prst="rect">
            <a:avLst/>
          </a:prstGeom>
        </p:spPr>
      </p:pic>
      <p:sp>
        <p:nvSpPr>
          <p:cNvPr id="2" name="TextBox 1"/>
          <p:cNvSpPr txBox="1"/>
          <p:nvPr/>
        </p:nvSpPr>
        <p:spPr>
          <a:xfrm>
            <a:off x="2040504" y="-115109"/>
            <a:ext cx="5758884" cy="707886"/>
          </a:xfrm>
          <a:prstGeom prst="rect">
            <a:avLst/>
          </a:prstGeom>
          <a:noFill/>
        </p:spPr>
        <p:txBody>
          <a:bodyPr wrap="none" rtlCol="0">
            <a:spAutoFit/>
          </a:bodyPr>
          <a:lstStyle/>
          <a:p>
            <a:r>
              <a:rPr lang="en-GB" sz="4000" dirty="0"/>
              <a:t>Lloyd’s mirror experiment </a:t>
            </a:r>
            <a:endParaRPr lang="en-US" sz="4000" dirty="0"/>
          </a:p>
        </p:txBody>
      </p:sp>
      <p:sp>
        <p:nvSpPr>
          <p:cNvPr id="6" name="Rectangle 5">
            <a:extLst>
              <a:ext uri="{FF2B5EF4-FFF2-40B4-BE49-F238E27FC236}">
                <a16:creationId xmlns:a16="http://schemas.microsoft.com/office/drawing/2014/main" id="{734C29C5-638A-44B5-8ABB-9015DD3535AF}"/>
              </a:ext>
            </a:extLst>
          </p:cNvPr>
          <p:cNvSpPr/>
          <p:nvPr/>
        </p:nvSpPr>
        <p:spPr>
          <a:xfrm>
            <a:off x="1979712" y="4526725"/>
            <a:ext cx="8568952" cy="430887"/>
          </a:xfrm>
          <a:prstGeom prst="rect">
            <a:avLst/>
          </a:prstGeom>
        </p:spPr>
        <p:txBody>
          <a:bodyPr wrap="square">
            <a:spAutoFit/>
          </a:bodyPr>
          <a:lstStyle/>
          <a:p>
            <a:r>
              <a:rPr lang="en-US" sz="1100" dirty="0">
                <a:hlinkClick r:id="rId4"/>
              </a:rPr>
              <a:t>http://berkeleyphysicsdemos.net/sites/default/files/E%2B25%2B55.gif</a:t>
            </a:r>
            <a:endParaRPr lang="en-US" sz="1100" dirty="0"/>
          </a:p>
          <a:p>
            <a:endParaRPr lang="en-US" sz="1100" dirty="0"/>
          </a:p>
        </p:txBody>
      </p:sp>
      <p:sp>
        <p:nvSpPr>
          <p:cNvPr id="7" name="TextBox 6"/>
          <p:cNvSpPr txBox="1"/>
          <p:nvPr/>
        </p:nvSpPr>
        <p:spPr>
          <a:xfrm>
            <a:off x="1403649" y="5229200"/>
            <a:ext cx="6624736" cy="646331"/>
          </a:xfrm>
          <a:prstGeom prst="rect">
            <a:avLst/>
          </a:prstGeom>
          <a:noFill/>
        </p:spPr>
        <p:txBody>
          <a:bodyPr wrap="square" rtlCol="0">
            <a:spAutoFit/>
          </a:bodyPr>
          <a:lstStyle/>
          <a:p>
            <a:r>
              <a:rPr lang="en-GB" dirty="0"/>
              <a:t>Lloyd’s “mirror experiment” is the name of the experiment. The mirror can be any dielectric or metal (there is no “Lloyd’s mirror”).</a:t>
            </a:r>
            <a:endParaRPr lang="en-US" dirty="0"/>
          </a:p>
        </p:txBody>
      </p:sp>
    </p:spTree>
    <p:extLst>
      <p:ext uri="{BB962C8B-B14F-4D97-AF65-F5344CB8AC3E}">
        <p14:creationId xmlns:p14="http://schemas.microsoft.com/office/powerpoint/2010/main" val="285383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End of wave optics, lesson 2</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37</a:t>
            </a:fld>
            <a:endParaRPr lang="en-US" altLang="zh-CN"/>
          </a:p>
        </p:txBody>
      </p:sp>
    </p:spTree>
    <p:extLst>
      <p:ext uri="{BB962C8B-B14F-4D97-AF65-F5344CB8AC3E}">
        <p14:creationId xmlns:p14="http://schemas.microsoft.com/office/powerpoint/2010/main" val="1600699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39552" y="1196752"/>
            <a:ext cx="8326636" cy="230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9552" y="1484784"/>
            <a:ext cx="8229600" cy="1143000"/>
          </a:xfrm>
        </p:spPr>
        <p:txBody>
          <a:bodyPr/>
          <a:lstStyle/>
          <a:p>
            <a:r>
              <a:rPr lang="en-GB" dirty="0"/>
              <a:t>Wave Optics lesson 3:Diffraction of the light </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38</a:t>
            </a:fld>
            <a:endParaRPr lang="en-US" altLang="zh-CN"/>
          </a:p>
        </p:txBody>
      </p:sp>
      <p:sp>
        <p:nvSpPr>
          <p:cNvPr id="5" name="TextBox 4"/>
          <p:cNvSpPr txBox="1"/>
          <p:nvPr/>
        </p:nvSpPr>
        <p:spPr>
          <a:xfrm>
            <a:off x="3435108" y="4005064"/>
            <a:ext cx="2438488" cy="369332"/>
          </a:xfrm>
          <a:prstGeom prst="rect">
            <a:avLst/>
          </a:prstGeom>
          <a:noFill/>
        </p:spPr>
        <p:txBody>
          <a:bodyPr wrap="none" rtlCol="0">
            <a:spAutoFit/>
          </a:bodyPr>
          <a:lstStyle/>
          <a:p>
            <a:r>
              <a:rPr lang="en-GB" dirty="0"/>
              <a:t>Teacher: </a:t>
            </a:r>
            <a:r>
              <a:rPr lang="en-GB" dirty="0" err="1"/>
              <a:t>Dr.</a:t>
            </a:r>
            <a:r>
              <a:rPr lang="en-GB" dirty="0"/>
              <a:t> Paul Briard</a:t>
            </a:r>
            <a:endParaRPr lang="en-US" dirty="0"/>
          </a:p>
        </p:txBody>
      </p:sp>
    </p:spTree>
    <p:extLst>
      <p:ext uri="{BB962C8B-B14F-4D97-AF65-F5344CB8AC3E}">
        <p14:creationId xmlns:p14="http://schemas.microsoft.com/office/powerpoint/2010/main" val="3011484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39</a:t>
            </a:fld>
            <a:endParaRPr lang="en-US" altLang="zh-CN"/>
          </a:p>
        </p:txBody>
      </p:sp>
      <p:sp>
        <p:nvSpPr>
          <p:cNvPr id="5" name="TextBox 4"/>
          <p:cNvSpPr txBox="1"/>
          <p:nvPr/>
        </p:nvSpPr>
        <p:spPr>
          <a:xfrm>
            <a:off x="3347864" y="-171400"/>
            <a:ext cx="2526654" cy="830997"/>
          </a:xfrm>
          <a:prstGeom prst="rect">
            <a:avLst/>
          </a:prstGeom>
          <a:noFill/>
        </p:spPr>
        <p:txBody>
          <a:bodyPr wrap="none" rtlCol="0">
            <a:spAutoFit/>
          </a:bodyPr>
          <a:lstStyle/>
          <a:p>
            <a:r>
              <a:rPr lang="en-GB" sz="4800" dirty="0"/>
              <a:t>Contents </a:t>
            </a:r>
            <a:endParaRPr lang="en-US" sz="4800" dirty="0"/>
          </a:p>
        </p:txBody>
      </p:sp>
      <p:sp>
        <p:nvSpPr>
          <p:cNvPr id="6" name="TextBox 5"/>
          <p:cNvSpPr txBox="1"/>
          <p:nvPr/>
        </p:nvSpPr>
        <p:spPr>
          <a:xfrm>
            <a:off x="350910" y="1268760"/>
            <a:ext cx="8784976" cy="3170099"/>
          </a:xfrm>
          <a:prstGeom prst="rect">
            <a:avLst/>
          </a:prstGeom>
          <a:noFill/>
        </p:spPr>
        <p:txBody>
          <a:bodyPr wrap="square" rtlCol="0">
            <a:spAutoFit/>
          </a:bodyPr>
          <a:lstStyle/>
          <a:p>
            <a:pPr marL="742950" indent="-742950">
              <a:buFont typeface="+mj-lt"/>
              <a:buAutoNum type="arabicPeriod"/>
            </a:pPr>
            <a:r>
              <a:rPr lang="en-GB" sz="4000" dirty="0"/>
              <a:t>Huygens-Fresnel principle</a:t>
            </a:r>
          </a:p>
          <a:p>
            <a:pPr marL="742950" indent="-742950">
              <a:buFont typeface="+mj-lt"/>
              <a:buAutoNum type="arabicPeriod"/>
            </a:pPr>
            <a:r>
              <a:rPr lang="en-GB" sz="4000" dirty="0"/>
              <a:t>The diffraction by a slit </a:t>
            </a:r>
          </a:p>
          <a:p>
            <a:pPr marL="742950" indent="-742950">
              <a:buFont typeface="+mj-lt"/>
              <a:buAutoNum type="arabicPeriod"/>
            </a:pPr>
            <a:r>
              <a:rPr lang="en-GB" sz="4000" dirty="0"/>
              <a:t>The diffraction by a diffraction grating </a:t>
            </a:r>
          </a:p>
          <a:p>
            <a:pPr marL="742950" indent="-742950">
              <a:buFont typeface="+mj-lt"/>
              <a:buAutoNum type="arabicPeriod"/>
            </a:pPr>
            <a:r>
              <a:rPr lang="en-GB" sz="4000" dirty="0"/>
              <a:t>The diffraction by a circular aperture </a:t>
            </a:r>
          </a:p>
        </p:txBody>
      </p:sp>
    </p:spTree>
    <p:extLst>
      <p:ext uri="{BB962C8B-B14F-4D97-AF65-F5344CB8AC3E}">
        <p14:creationId xmlns:p14="http://schemas.microsoft.com/office/powerpoint/2010/main" val="5015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2016477" y="4105444"/>
            <a:ext cx="5701246" cy="2262559"/>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2403476" y="1828446"/>
            <a:ext cx="5314247" cy="1729497"/>
          </a:xfrm>
          <a:prstGeom prst="round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4</a:t>
            </a:fld>
            <a:endParaRPr lang="en-US" altLang="zh-CN"/>
          </a:p>
        </p:txBody>
      </p:sp>
      <p:sp>
        <p:nvSpPr>
          <p:cNvPr id="3" name="Oval 4">
            <a:extLst>
              <a:ext uri="{FF2B5EF4-FFF2-40B4-BE49-F238E27FC236}">
                <a16:creationId xmlns:a16="http://schemas.microsoft.com/office/drawing/2014/main" id="{3CDDC6BA-1A03-42F7-B51C-7038AAE9290F}"/>
              </a:ext>
            </a:extLst>
          </p:cNvPr>
          <p:cNvSpPr>
            <a:spLocks noChangeArrowheads="1"/>
          </p:cNvSpPr>
          <p:nvPr/>
        </p:nvSpPr>
        <p:spPr bwMode="auto">
          <a:xfrm>
            <a:off x="4464051" y="2018507"/>
            <a:ext cx="211137" cy="1427163"/>
          </a:xfrm>
          <a:prstGeom prst="ellipse">
            <a:avLst/>
          </a:prstGeom>
          <a:solidFill>
            <a:schemeClr val="tx1">
              <a:alpha val="52156"/>
            </a:schemeClr>
          </a:solidFill>
          <a:ln>
            <a:noFill/>
          </a:ln>
          <a:effec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Line 5">
            <a:extLst>
              <a:ext uri="{FF2B5EF4-FFF2-40B4-BE49-F238E27FC236}">
                <a16:creationId xmlns:a16="http://schemas.microsoft.com/office/drawing/2014/main" id="{799CD495-DC6B-42B1-8BCD-FB1059C4F16B}"/>
              </a:ext>
            </a:extLst>
          </p:cNvPr>
          <p:cNvSpPr>
            <a:spLocks noChangeShapeType="1"/>
          </p:cNvSpPr>
          <p:nvPr/>
        </p:nvSpPr>
        <p:spPr bwMode="auto">
          <a:xfrm>
            <a:off x="2765426" y="2007395"/>
            <a:ext cx="1804987" cy="46037"/>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6">
            <a:extLst>
              <a:ext uri="{FF2B5EF4-FFF2-40B4-BE49-F238E27FC236}">
                <a16:creationId xmlns:a16="http://schemas.microsoft.com/office/drawing/2014/main" id="{26C75D66-8162-4B33-824C-E0ADE1926DCB}"/>
              </a:ext>
            </a:extLst>
          </p:cNvPr>
          <p:cNvSpPr>
            <a:spLocks noChangeShapeType="1"/>
          </p:cNvSpPr>
          <p:nvPr/>
        </p:nvSpPr>
        <p:spPr bwMode="auto">
          <a:xfrm>
            <a:off x="2765426" y="3378995"/>
            <a:ext cx="1808162" cy="6350"/>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7">
            <a:extLst>
              <a:ext uri="{FF2B5EF4-FFF2-40B4-BE49-F238E27FC236}">
                <a16:creationId xmlns:a16="http://schemas.microsoft.com/office/drawing/2014/main" id="{7BC62D4D-8FED-4D69-96D6-5EC047CCF145}"/>
              </a:ext>
            </a:extLst>
          </p:cNvPr>
          <p:cNvGrpSpPr>
            <a:grpSpLocks/>
          </p:cNvGrpSpPr>
          <p:nvPr/>
        </p:nvGrpSpPr>
        <p:grpSpPr bwMode="auto">
          <a:xfrm>
            <a:off x="4568826" y="2061370"/>
            <a:ext cx="1703387" cy="631825"/>
            <a:chOff x="3264" y="2160"/>
            <a:chExt cx="1728" cy="432"/>
          </a:xfrm>
        </p:grpSpPr>
        <p:sp>
          <p:nvSpPr>
            <p:cNvPr id="8" name="Line 8">
              <a:extLst>
                <a:ext uri="{FF2B5EF4-FFF2-40B4-BE49-F238E27FC236}">
                  <a16:creationId xmlns:a16="http://schemas.microsoft.com/office/drawing/2014/main" id="{391B1BE5-8F43-4D2D-BE91-89E6F080D194}"/>
                </a:ext>
              </a:extLst>
            </p:cNvPr>
            <p:cNvSpPr>
              <a:spLocks noChangeShapeType="1"/>
            </p:cNvSpPr>
            <p:nvPr/>
          </p:nvSpPr>
          <p:spPr bwMode="auto">
            <a:xfrm>
              <a:off x="3264" y="2160"/>
              <a:ext cx="1728" cy="432"/>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9">
              <a:extLst>
                <a:ext uri="{FF2B5EF4-FFF2-40B4-BE49-F238E27FC236}">
                  <a16:creationId xmlns:a16="http://schemas.microsoft.com/office/drawing/2014/main" id="{3919EFB0-656D-48CE-92FF-F151C76CFA18}"/>
                </a:ext>
              </a:extLst>
            </p:cNvPr>
            <p:cNvSpPr>
              <a:spLocks noChangeShapeType="1"/>
            </p:cNvSpPr>
            <p:nvPr/>
          </p:nvSpPr>
          <p:spPr bwMode="auto">
            <a:xfrm rot="1209750">
              <a:off x="4032" y="2363"/>
              <a:ext cx="48" cy="1"/>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 name="Group 10">
            <a:extLst>
              <a:ext uri="{FF2B5EF4-FFF2-40B4-BE49-F238E27FC236}">
                <a16:creationId xmlns:a16="http://schemas.microsoft.com/office/drawing/2014/main" id="{0F11A37C-D9FD-4B2D-88DB-580230F81762}"/>
              </a:ext>
            </a:extLst>
          </p:cNvPr>
          <p:cNvGrpSpPr>
            <a:grpSpLocks/>
          </p:cNvGrpSpPr>
          <p:nvPr/>
        </p:nvGrpSpPr>
        <p:grpSpPr bwMode="auto">
          <a:xfrm>
            <a:off x="4584701" y="2747170"/>
            <a:ext cx="1670050" cy="628650"/>
            <a:chOff x="2990" y="2895"/>
            <a:chExt cx="1728" cy="576"/>
          </a:xfrm>
        </p:grpSpPr>
        <p:sp>
          <p:nvSpPr>
            <p:cNvPr id="11" name="Line 11">
              <a:extLst>
                <a:ext uri="{FF2B5EF4-FFF2-40B4-BE49-F238E27FC236}">
                  <a16:creationId xmlns:a16="http://schemas.microsoft.com/office/drawing/2014/main" id="{0D119677-A2EF-45B2-9BCA-E80EB95D00DC}"/>
                </a:ext>
              </a:extLst>
            </p:cNvPr>
            <p:cNvSpPr>
              <a:spLocks noChangeShapeType="1"/>
            </p:cNvSpPr>
            <p:nvPr/>
          </p:nvSpPr>
          <p:spPr bwMode="auto">
            <a:xfrm flipV="1">
              <a:off x="2990" y="2895"/>
              <a:ext cx="1728" cy="576"/>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a:extLst>
                <a:ext uri="{FF2B5EF4-FFF2-40B4-BE49-F238E27FC236}">
                  <a16:creationId xmlns:a16="http://schemas.microsoft.com/office/drawing/2014/main" id="{7D833ED7-1F72-4587-8B99-7A1040D4BF5B}"/>
                </a:ext>
              </a:extLst>
            </p:cNvPr>
            <p:cNvSpPr>
              <a:spLocks noChangeShapeType="1"/>
            </p:cNvSpPr>
            <p:nvPr/>
          </p:nvSpPr>
          <p:spPr bwMode="auto">
            <a:xfrm rot="-1059008">
              <a:off x="3722" y="3220"/>
              <a:ext cx="48" cy="1"/>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 name="Group 13">
            <a:extLst>
              <a:ext uri="{FF2B5EF4-FFF2-40B4-BE49-F238E27FC236}">
                <a16:creationId xmlns:a16="http://schemas.microsoft.com/office/drawing/2014/main" id="{64E8CF2E-6EC8-4A77-801B-7F941C8A4CAC}"/>
              </a:ext>
            </a:extLst>
          </p:cNvPr>
          <p:cNvGrpSpPr>
            <a:grpSpLocks/>
          </p:cNvGrpSpPr>
          <p:nvPr/>
        </p:nvGrpSpPr>
        <p:grpSpPr bwMode="auto">
          <a:xfrm flipV="1">
            <a:off x="2765426" y="2602707"/>
            <a:ext cx="3565525" cy="109538"/>
            <a:chOff x="2907" y="3231"/>
            <a:chExt cx="2150" cy="0"/>
          </a:xfrm>
        </p:grpSpPr>
        <p:sp>
          <p:nvSpPr>
            <p:cNvPr id="14" name="Line 14">
              <a:extLst>
                <a:ext uri="{FF2B5EF4-FFF2-40B4-BE49-F238E27FC236}">
                  <a16:creationId xmlns:a16="http://schemas.microsoft.com/office/drawing/2014/main" id="{98277CC6-655D-47D6-AD08-88591BA1819D}"/>
                </a:ext>
              </a:extLst>
            </p:cNvPr>
            <p:cNvSpPr>
              <a:spLocks noChangeShapeType="1"/>
            </p:cNvSpPr>
            <p:nvPr/>
          </p:nvSpPr>
          <p:spPr bwMode="auto">
            <a:xfrm flipV="1">
              <a:off x="2907" y="3231"/>
              <a:ext cx="2150"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5">
              <a:extLst>
                <a:ext uri="{FF2B5EF4-FFF2-40B4-BE49-F238E27FC236}">
                  <a16:creationId xmlns:a16="http://schemas.microsoft.com/office/drawing/2014/main" id="{2185C184-71F1-4808-B587-090D025C8D9E}"/>
                </a:ext>
              </a:extLst>
            </p:cNvPr>
            <p:cNvSpPr>
              <a:spLocks noChangeShapeType="1"/>
            </p:cNvSpPr>
            <p:nvPr/>
          </p:nvSpPr>
          <p:spPr bwMode="auto">
            <a:xfrm flipV="1">
              <a:off x="4308" y="3231"/>
              <a:ext cx="32" cy="0"/>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6">
              <a:extLst>
                <a:ext uri="{FF2B5EF4-FFF2-40B4-BE49-F238E27FC236}">
                  <a16:creationId xmlns:a16="http://schemas.microsoft.com/office/drawing/2014/main" id="{53DA9832-892A-4CFE-A5E1-CF33D32B7F6B}"/>
                </a:ext>
              </a:extLst>
            </p:cNvPr>
            <p:cNvSpPr>
              <a:spLocks noChangeShapeType="1"/>
            </p:cNvSpPr>
            <p:nvPr/>
          </p:nvSpPr>
          <p:spPr bwMode="auto">
            <a:xfrm flipV="1">
              <a:off x="3436" y="3231"/>
              <a:ext cx="32" cy="0"/>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7" name="Text Box 17">
            <a:extLst>
              <a:ext uri="{FF2B5EF4-FFF2-40B4-BE49-F238E27FC236}">
                <a16:creationId xmlns:a16="http://schemas.microsoft.com/office/drawing/2014/main" id="{9349F8D2-11BA-4654-B733-472F0BFB47D7}"/>
              </a:ext>
            </a:extLst>
          </p:cNvPr>
          <p:cNvSpPr txBox="1">
            <a:spLocks noChangeArrowheads="1"/>
          </p:cNvSpPr>
          <p:nvPr/>
        </p:nvSpPr>
        <p:spPr bwMode="auto">
          <a:xfrm>
            <a:off x="5002213" y="1939132"/>
            <a:ext cx="1084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a:r>
              <a:rPr lang="en-US" altLang="zh-CN" sz="1800" dirty="0">
                <a:solidFill>
                  <a:srgbClr val="00FFCC"/>
                </a:solidFill>
                <a:latin typeface="楷体_GB2312" pitchFamily="49" charset="-122"/>
                <a:ea typeface="楷体_GB2312" pitchFamily="49" charset="-122"/>
              </a:rPr>
              <a:t>OP1</a:t>
            </a:r>
          </a:p>
        </p:txBody>
      </p:sp>
      <p:sp>
        <p:nvSpPr>
          <p:cNvPr id="18" name="Text Box 18">
            <a:extLst>
              <a:ext uri="{FF2B5EF4-FFF2-40B4-BE49-F238E27FC236}">
                <a16:creationId xmlns:a16="http://schemas.microsoft.com/office/drawing/2014/main" id="{3653C97D-F57D-4E6F-9559-FE6FB6664994}"/>
              </a:ext>
            </a:extLst>
          </p:cNvPr>
          <p:cNvSpPr txBox="1">
            <a:spLocks noChangeArrowheads="1"/>
          </p:cNvSpPr>
          <p:nvPr/>
        </p:nvSpPr>
        <p:spPr bwMode="auto">
          <a:xfrm>
            <a:off x="4983163" y="2666207"/>
            <a:ext cx="1069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a:r>
              <a:rPr lang="en-US" altLang="zh-CN" sz="1800" dirty="0">
                <a:solidFill>
                  <a:srgbClr val="00FFCC"/>
                </a:solidFill>
                <a:latin typeface="楷体_GB2312" pitchFamily="49" charset="-122"/>
                <a:ea typeface="楷体_GB2312" pitchFamily="49" charset="-122"/>
              </a:rPr>
              <a:t>OP2</a:t>
            </a:r>
          </a:p>
        </p:txBody>
      </p:sp>
      <p:sp>
        <p:nvSpPr>
          <p:cNvPr id="19" name="Text Box 19">
            <a:extLst>
              <a:ext uri="{FF2B5EF4-FFF2-40B4-BE49-F238E27FC236}">
                <a16:creationId xmlns:a16="http://schemas.microsoft.com/office/drawing/2014/main" id="{139E9EEC-2B7C-4741-AB8D-3752E7144927}"/>
              </a:ext>
            </a:extLst>
          </p:cNvPr>
          <p:cNvSpPr txBox="1">
            <a:spLocks noChangeArrowheads="1"/>
          </p:cNvSpPr>
          <p:nvPr/>
        </p:nvSpPr>
        <p:spPr bwMode="auto">
          <a:xfrm>
            <a:off x="5002213" y="3107532"/>
            <a:ext cx="1444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a:r>
              <a:rPr lang="en-US" altLang="zh-CN" sz="1800" dirty="0">
                <a:solidFill>
                  <a:srgbClr val="00FFCC"/>
                </a:solidFill>
                <a:latin typeface="楷体_GB2312" pitchFamily="49" charset="-122"/>
                <a:ea typeface="楷体_GB2312" pitchFamily="49" charset="-122"/>
              </a:rPr>
              <a:t>OP3</a:t>
            </a:r>
          </a:p>
        </p:txBody>
      </p:sp>
      <p:graphicFrame>
        <p:nvGraphicFramePr>
          <p:cNvPr id="20" name="Object 20">
            <a:extLst>
              <a:ext uri="{FF2B5EF4-FFF2-40B4-BE49-F238E27FC236}">
                <a16:creationId xmlns:a16="http://schemas.microsoft.com/office/drawing/2014/main" id="{C0124F3E-6361-4BD9-8DD9-B742961126CC}"/>
              </a:ext>
            </a:extLst>
          </p:cNvPr>
          <p:cNvGraphicFramePr>
            <a:graphicFrameLocks/>
          </p:cNvGraphicFramePr>
          <p:nvPr>
            <p:extLst>
              <p:ext uri="{D42A27DB-BD31-4B8C-83A1-F6EECF244321}">
                <p14:modId xmlns:p14="http://schemas.microsoft.com/office/powerpoint/2010/main" val="1361552683"/>
              </p:ext>
            </p:extLst>
          </p:nvPr>
        </p:nvGraphicFramePr>
        <p:xfrm>
          <a:off x="6149976" y="2537620"/>
          <a:ext cx="531812" cy="331787"/>
        </p:xfrm>
        <a:graphic>
          <a:graphicData uri="http://schemas.openxmlformats.org/presentationml/2006/ole">
            <mc:AlternateContent xmlns:mc="http://schemas.openxmlformats.org/markup-compatibility/2006">
              <mc:Choice xmlns:v="urn:schemas-microsoft-com:vml" Requires="v">
                <p:oleObj spid="_x0000_s3641" name="公式" r:id="rId3" imgW="514551" imgH="314173" progId="Equation.3">
                  <p:embed/>
                </p:oleObj>
              </mc:Choice>
              <mc:Fallback>
                <p:oleObj name="公式" r:id="rId3" imgW="514551" imgH="314173" progId="Equation.3">
                  <p:embed/>
                  <p:pic>
                    <p:nvPicPr>
                      <p:cNvPr id="81940" name="Object 20">
                        <a:extLst>
                          <a:ext uri="{FF2B5EF4-FFF2-40B4-BE49-F238E27FC236}">
                            <a16:creationId xmlns:a16="http://schemas.microsoft.com/office/drawing/2014/main" id="{C0124F3E-6361-4BD9-8DD9-B742961126C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976" y="2537620"/>
                        <a:ext cx="53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Oval 21">
            <a:extLst>
              <a:ext uri="{FF2B5EF4-FFF2-40B4-BE49-F238E27FC236}">
                <a16:creationId xmlns:a16="http://schemas.microsoft.com/office/drawing/2014/main" id="{4F698823-23DA-46BF-81DF-D7DC512F2A96}"/>
              </a:ext>
            </a:extLst>
          </p:cNvPr>
          <p:cNvSpPr>
            <a:spLocks noChangeArrowheads="1"/>
          </p:cNvSpPr>
          <p:nvPr/>
        </p:nvSpPr>
        <p:spPr bwMode="auto">
          <a:xfrm>
            <a:off x="4462464" y="4238187"/>
            <a:ext cx="211137" cy="1427162"/>
          </a:xfrm>
          <a:prstGeom prst="ellipse">
            <a:avLst/>
          </a:prstGeom>
          <a:solidFill>
            <a:schemeClr val="tx1">
              <a:alpha val="52156"/>
            </a:schemeClr>
          </a:solidFill>
          <a:ln w="9525">
            <a:solidFill>
              <a:schemeClr val="accent1"/>
            </a:solidFill>
            <a:round/>
            <a:headEnd/>
            <a:tailEnd/>
          </a:ln>
          <a:effec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Line 22">
            <a:extLst>
              <a:ext uri="{FF2B5EF4-FFF2-40B4-BE49-F238E27FC236}">
                <a16:creationId xmlns:a16="http://schemas.microsoft.com/office/drawing/2014/main" id="{10DBC2B6-213A-414F-A9B1-496F2B4DE9FB}"/>
              </a:ext>
            </a:extLst>
          </p:cNvPr>
          <p:cNvSpPr>
            <a:spLocks noChangeShapeType="1"/>
          </p:cNvSpPr>
          <p:nvPr/>
        </p:nvSpPr>
        <p:spPr bwMode="auto">
          <a:xfrm flipV="1">
            <a:off x="2332039" y="4293749"/>
            <a:ext cx="2236787" cy="750888"/>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3">
            <a:extLst>
              <a:ext uri="{FF2B5EF4-FFF2-40B4-BE49-F238E27FC236}">
                <a16:creationId xmlns:a16="http://schemas.microsoft.com/office/drawing/2014/main" id="{FE95C029-6A5C-43A7-8C87-C66AA79F888E}"/>
              </a:ext>
            </a:extLst>
          </p:cNvPr>
          <p:cNvSpPr>
            <a:spLocks noChangeShapeType="1"/>
          </p:cNvSpPr>
          <p:nvPr/>
        </p:nvSpPr>
        <p:spPr bwMode="auto">
          <a:xfrm flipV="1">
            <a:off x="2692401" y="5549462"/>
            <a:ext cx="1871663" cy="647700"/>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4" name="Group 24">
            <a:extLst>
              <a:ext uri="{FF2B5EF4-FFF2-40B4-BE49-F238E27FC236}">
                <a16:creationId xmlns:a16="http://schemas.microsoft.com/office/drawing/2014/main" id="{9789461F-9D38-4215-97D5-A08D1CBCF775}"/>
              </a:ext>
            </a:extLst>
          </p:cNvPr>
          <p:cNvGrpSpPr>
            <a:grpSpLocks/>
          </p:cNvGrpSpPr>
          <p:nvPr/>
        </p:nvGrpSpPr>
        <p:grpSpPr bwMode="auto">
          <a:xfrm>
            <a:off x="4567239" y="4281049"/>
            <a:ext cx="1652587" cy="69850"/>
            <a:chOff x="3264" y="2160"/>
            <a:chExt cx="1728" cy="432"/>
          </a:xfrm>
        </p:grpSpPr>
        <p:sp>
          <p:nvSpPr>
            <p:cNvPr id="25" name="Line 25">
              <a:extLst>
                <a:ext uri="{FF2B5EF4-FFF2-40B4-BE49-F238E27FC236}">
                  <a16:creationId xmlns:a16="http://schemas.microsoft.com/office/drawing/2014/main" id="{2CCB02E5-BF92-44DE-A2C9-40206FFBB290}"/>
                </a:ext>
              </a:extLst>
            </p:cNvPr>
            <p:cNvSpPr>
              <a:spLocks noChangeShapeType="1"/>
            </p:cNvSpPr>
            <p:nvPr/>
          </p:nvSpPr>
          <p:spPr bwMode="auto">
            <a:xfrm>
              <a:off x="3264" y="2160"/>
              <a:ext cx="1728" cy="432"/>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6">
              <a:extLst>
                <a:ext uri="{FF2B5EF4-FFF2-40B4-BE49-F238E27FC236}">
                  <a16:creationId xmlns:a16="http://schemas.microsoft.com/office/drawing/2014/main" id="{9011D983-0855-43AE-AA06-58ECCC1A067C}"/>
                </a:ext>
              </a:extLst>
            </p:cNvPr>
            <p:cNvSpPr>
              <a:spLocks noChangeShapeType="1"/>
            </p:cNvSpPr>
            <p:nvPr/>
          </p:nvSpPr>
          <p:spPr bwMode="auto">
            <a:xfrm rot="1209750">
              <a:off x="4032" y="2363"/>
              <a:ext cx="48" cy="1"/>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7" name="Group 27">
            <a:extLst>
              <a:ext uri="{FF2B5EF4-FFF2-40B4-BE49-F238E27FC236}">
                <a16:creationId xmlns:a16="http://schemas.microsoft.com/office/drawing/2014/main" id="{1747B9D0-B7A6-4863-BE4F-B8849B2CEDE8}"/>
              </a:ext>
            </a:extLst>
          </p:cNvPr>
          <p:cNvGrpSpPr>
            <a:grpSpLocks/>
          </p:cNvGrpSpPr>
          <p:nvPr/>
        </p:nvGrpSpPr>
        <p:grpSpPr bwMode="auto">
          <a:xfrm>
            <a:off x="4583114" y="4396937"/>
            <a:ext cx="1709737" cy="1198562"/>
            <a:chOff x="2990" y="2895"/>
            <a:chExt cx="1728" cy="576"/>
          </a:xfrm>
        </p:grpSpPr>
        <p:sp>
          <p:nvSpPr>
            <p:cNvPr id="28" name="Line 28">
              <a:extLst>
                <a:ext uri="{FF2B5EF4-FFF2-40B4-BE49-F238E27FC236}">
                  <a16:creationId xmlns:a16="http://schemas.microsoft.com/office/drawing/2014/main" id="{937B2CC1-C61F-4FFE-9C60-0E5F3FB7E79F}"/>
                </a:ext>
              </a:extLst>
            </p:cNvPr>
            <p:cNvSpPr>
              <a:spLocks noChangeShapeType="1"/>
            </p:cNvSpPr>
            <p:nvPr/>
          </p:nvSpPr>
          <p:spPr bwMode="auto">
            <a:xfrm flipV="1">
              <a:off x="2990" y="2895"/>
              <a:ext cx="1728" cy="576"/>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9">
              <a:extLst>
                <a:ext uri="{FF2B5EF4-FFF2-40B4-BE49-F238E27FC236}">
                  <a16:creationId xmlns:a16="http://schemas.microsoft.com/office/drawing/2014/main" id="{02C3FF80-4C86-496A-B5EB-EE33AAEA1EEE}"/>
                </a:ext>
              </a:extLst>
            </p:cNvPr>
            <p:cNvSpPr>
              <a:spLocks noChangeShapeType="1"/>
            </p:cNvSpPr>
            <p:nvPr/>
          </p:nvSpPr>
          <p:spPr bwMode="auto">
            <a:xfrm rot="-1059008">
              <a:off x="3722" y="3220"/>
              <a:ext cx="48" cy="1"/>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 name="Group 30">
            <a:extLst>
              <a:ext uri="{FF2B5EF4-FFF2-40B4-BE49-F238E27FC236}">
                <a16:creationId xmlns:a16="http://schemas.microsoft.com/office/drawing/2014/main" id="{2E2513A6-1B8B-4735-A74D-D10EF3532D5B}"/>
              </a:ext>
            </a:extLst>
          </p:cNvPr>
          <p:cNvGrpSpPr>
            <a:grpSpLocks/>
          </p:cNvGrpSpPr>
          <p:nvPr/>
        </p:nvGrpSpPr>
        <p:grpSpPr bwMode="auto">
          <a:xfrm rot="20451321" flipV="1">
            <a:off x="2439989" y="4823974"/>
            <a:ext cx="3960812" cy="215900"/>
            <a:chOff x="2907" y="3231"/>
            <a:chExt cx="2150" cy="0"/>
          </a:xfrm>
        </p:grpSpPr>
        <p:sp>
          <p:nvSpPr>
            <p:cNvPr id="31" name="Line 31">
              <a:extLst>
                <a:ext uri="{FF2B5EF4-FFF2-40B4-BE49-F238E27FC236}">
                  <a16:creationId xmlns:a16="http://schemas.microsoft.com/office/drawing/2014/main" id="{EC503A95-E98E-4775-9E27-53B8DF3EDD6F}"/>
                </a:ext>
              </a:extLst>
            </p:cNvPr>
            <p:cNvSpPr>
              <a:spLocks noChangeShapeType="1"/>
            </p:cNvSpPr>
            <p:nvPr/>
          </p:nvSpPr>
          <p:spPr bwMode="auto">
            <a:xfrm flipV="1">
              <a:off x="2907" y="3231"/>
              <a:ext cx="2150"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2">
              <a:extLst>
                <a:ext uri="{FF2B5EF4-FFF2-40B4-BE49-F238E27FC236}">
                  <a16:creationId xmlns:a16="http://schemas.microsoft.com/office/drawing/2014/main" id="{CBC8DA13-0272-4D30-9A6E-9F41653D9AF2}"/>
                </a:ext>
              </a:extLst>
            </p:cNvPr>
            <p:cNvSpPr>
              <a:spLocks noChangeShapeType="1"/>
            </p:cNvSpPr>
            <p:nvPr/>
          </p:nvSpPr>
          <p:spPr bwMode="auto">
            <a:xfrm flipV="1">
              <a:off x="4308" y="3231"/>
              <a:ext cx="32" cy="0"/>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3">
              <a:extLst>
                <a:ext uri="{FF2B5EF4-FFF2-40B4-BE49-F238E27FC236}">
                  <a16:creationId xmlns:a16="http://schemas.microsoft.com/office/drawing/2014/main" id="{B018DCCF-CDA9-4763-AE61-655B57492F6A}"/>
                </a:ext>
              </a:extLst>
            </p:cNvPr>
            <p:cNvSpPr>
              <a:spLocks noChangeShapeType="1"/>
            </p:cNvSpPr>
            <p:nvPr/>
          </p:nvSpPr>
          <p:spPr bwMode="auto">
            <a:xfrm flipV="1">
              <a:off x="3436" y="3231"/>
              <a:ext cx="32" cy="0"/>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34" name="Object 34">
            <a:extLst>
              <a:ext uri="{FF2B5EF4-FFF2-40B4-BE49-F238E27FC236}">
                <a16:creationId xmlns:a16="http://schemas.microsoft.com/office/drawing/2014/main" id="{46F0ABE4-475D-47F5-8703-3F1EB4B573D5}"/>
              </a:ext>
            </a:extLst>
          </p:cNvPr>
          <p:cNvGraphicFramePr>
            <a:graphicFrameLocks/>
          </p:cNvGraphicFramePr>
          <p:nvPr>
            <p:extLst>
              <p:ext uri="{D42A27DB-BD31-4B8C-83A1-F6EECF244321}">
                <p14:modId xmlns:p14="http://schemas.microsoft.com/office/powerpoint/2010/main" val="2572097032"/>
              </p:ext>
            </p:extLst>
          </p:nvPr>
        </p:nvGraphicFramePr>
        <p:xfrm>
          <a:off x="6192839" y="4181037"/>
          <a:ext cx="531812" cy="331787"/>
        </p:xfrm>
        <a:graphic>
          <a:graphicData uri="http://schemas.openxmlformats.org/presentationml/2006/ole">
            <mc:AlternateContent xmlns:mc="http://schemas.openxmlformats.org/markup-compatibility/2006">
              <mc:Choice xmlns:v="urn:schemas-microsoft-com:vml" Requires="v">
                <p:oleObj spid="_x0000_s3642" name="公式" r:id="rId5" imgW="514551" imgH="314173" progId="Equation.3">
                  <p:embed/>
                </p:oleObj>
              </mc:Choice>
              <mc:Fallback>
                <p:oleObj name="公式" r:id="rId5" imgW="514551" imgH="314173" progId="Equation.3">
                  <p:embed/>
                  <p:pic>
                    <p:nvPicPr>
                      <p:cNvPr id="81954" name="Object 34">
                        <a:extLst>
                          <a:ext uri="{FF2B5EF4-FFF2-40B4-BE49-F238E27FC236}">
                            <a16:creationId xmlns:a16="http://schemas.microsoft.com/office/drawing/2014/main" id="{46F0ABE4-475D-47F5-8703-3F1EB4B573D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839" y="4181037"/>
                        <a:ext cx="53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5" name="Group 35">
            <a:extLst>
              <a:ext uri="{FF2B5EF4-FFF2-40B4-BE49-F238E27FC236}">
                <a16:creationId xmlns:a16="http://schemas.microsoft.com/office/drawing/2014/main" id="{94A08E65-3839-404F-A94A-977BCE7862FC}"/>
              </a:ext>
            </a:extLst>
          </p:cNvPr>
          <p:cNvGrpSpPr>
            <a:grpSpLocks/>
          </p:cNvGrpSpPr>
          <p:nvPr/>
        </p:nvGrpSpPr>
        <p:grpSpPr bwMode="auto">
          <a:xfrm flipV="1">
            <a:off x="2476501" y="4914462"/>
            <a:ext cx="3816350" cy="73025"/>
            <a:chOff x="2907" y="3231"/>
            <a:chExt cx="2150" cy="0"/>
          </a:xfrm>
        </p:grpSpPr>
        <p:sp>
          <p:nvSpPr>
            <p:cNvPr id="36" name="Line 36">
              <a:extLst>
                <a:ext uri="{FF2B5EF4-FFF2-40B4-BE49-F238E27FC236}">
                  <a16:creationId xmlns:a16="http://schemas.microsoft.com/office/drawing/2014/main" id="{B811C5BB-FF94-44E7-913D-E2A60A866922}"/>
                </a:ext>
              </a:extLst>
            </p:cNvPr>
            <p:cNvSpPr>
              <a:spLocks noChangeShapeType="1"/>
            </p:cNvSpPr>
            <p:nvPr/>
          </p:nvSpPr>
          <p:spPr bwMode="auto">
            <a:xfrm flipV="1">
              <a:off x="2907" y="3231"/>
              <a:ext cx="2150" cy="0"/>
            </a:xfrm>
            <a:prstGeom prst="line">
              <a:avLst/>
            </a:prstGeom>
            <a:noFill/>
            <a:ln w="19050">
              <a:solidFill>
                <a:srgbClr val="66FF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7">
              <a:extLst>
                <a:ext uri="{FF2B5EF4-FFF2-40B4-BE49-F238E27FC236}">
                  <a16:creationId xmlns:a16="http://schemas.microsoft.com/office/drawing/2014/main" id="{FB8D6B33-EA6E-4A9D-A6E4-D9B75638DDEE}"/>
                </a:ext>
              </a:extLst>
            </p:cNvPr>
            <p:cNvSpPr>
              <a:spLocks noChangeShapeType="1"/>
            </p:cNvSpPr>
            <p:nvPr/>
          </p:nvSpPr>
          <p:spPr bwMode="auto">
            <a:xfrm flipV="1">
              <a:off x="4308" y="3231"/>
              <a:ext cx="32" cy="0"/>
            </a:xfrm>
            <a:prstGeom prst="line">
              <a:avLst/>
            </a:prstGeom>
            <a:noFill/>
            <a:ln w="19050">
              <a:solidFill>
                <a:srgbClr val="66FF33"/>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8">
              <a:extLst>
                <a:ext uri="{FF2B5EF4-FFF2-40B4-BE49-F238E27FC236}">
                  <a16:creationId xmlns:a16="http://schemas.microsoft.com/office/drawing/2014/main" id="{1DEE9B1C-40E3-4F6A-AAC2-FE605E0F7094}"/>
                </a:ext>
              </a:extLst>
            </p:cNvPr>
            <p:cNvSpPr>
              <a:spLocks noChangeShapeType="1"/>
            </p:cNvSpPr>
            <p:nvPr/>
          </p:nvSpPr>
          <p:spPr bwMode="auto">
            <a:xfrm flipV="1">
              <a:off x="3436" y="3231"/>
              <a:ext cx="32" cy="0"/>
            </a:xfrm>
            <a:prstGeom prst="line">
              <a:avLst/>
            </a:prstGeom>
            <a:noFill/>
            <a:ln w="19050">
              <a:solidFill>
                <a:srgbClr val="66FF33"/>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9" name="Line 39">
            <a:extLst>
              <a:ext uri="{FF2B5EF4-FFF2-40B4-BE49-F238E27FC236}">
                <a16:creationId xmlns:a16="http://schemas.microsoft.com/office/drawing/2014/main" id="{8A3C71AB-9274-40B3-A512-45C591364D89}"/>
              </a:ext>
            </a:extLst>
          </p:cNvPr>
          <p:cNvSpPr>
            <a:spLocks noChangeShapeType="1"/>
          </p:cNvSpPr>
          <p:nvPr/>
        </p:nvSpPr>
        <p:spPr bwMode="auto">
          <a:xfrm>
            <a:off x="6292851" y="4036574"/>
            <a:ext cx="0" cy="1655763"/>
          </a:xfrm>
          <a:prstGeom prst="line">
            <a:avLst/>
          </a:prstGeom>
          <a:noFill/>
          <a:ln w="19050">
            <a:solidFill>
              <a:srgbClr val="00FF99"/>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40">
            <a:extLst>
              <a:ext uri="{FF2B5EF4-FFF2-40B4-BE49-F238E27FC236}">
                <a16:creationId xmlns:a16="http://schemas.microsoft.com/office/drawing/2014/main" id="{4CA034C3-DE0F-41B1-BD43-D6A822249C94}"/>
              </a:ext>
            </a:extLst>
          </p:cNvPr>
          <p:cNvSpPr>
            <a:spLocks noChangeShapeType="1"/>
          </p:cNvSpPr>
          <p:nvPr/>
        </p:nvSpPr>
        <p:spPr bwMode="auto">
          <a:xfrm>
            <a:off x="2836864" y="4685862"/>
            <a:ext cx="431800" cy="1511300"/>
          </a:xfrm>
          <a:prstGeom prst="line">
            <a:avLst/>
          </a:prstGeom>
          <a:noFill/>
          <a:ln w="19050">
            <a:solidFill>
              <a:srgbClr val="00FF99"/>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41">
            <a:extLst>
              <a:ext uri="{FF2B5EF4-FFF2-40B4-BE49-F238E27FC236}">
                <a16:creationId xmlns:a16="http://schemas.microsoft.com/office/drawing/2014/main" id="{CA452541-FC60-47D3-A76F-E657ED26E611}"/>
              </a:ext>
            </a:extLst>
          </p:cNvPr>
          <p:cNvSpPr>
            <a:spLocks noChangeShapeType="1"/>
          </p:cNvSpPr>
          <p:nvPr/>
        </p:nvSpPr>
        <p:spPr bwMode="auto">
          <a:xfrm>
            <a:off x="3484564" y="4469962"/>
            <a:ext cx="431800" cy="1511300"/>
          </a:xfrm>
          <a:prstGeom prst="line">
            <a:avLst/>
          </a:prstGeom>
          <a:noFill/>
          <a:ln w="19050">
            <a:solidFill>
              <a:srgbClr val="00FF99"/>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42">
            <a:extLst>
              <a:ext uri="{FF2B5EF4-FFF2-40B4-BE49-F238E27FC236}">
                <a16:creationId xmlns:a16="http://schemas.microsoft.com/office/drawing/2014/main" id="{3643DBE6-25D7-4D5A-9137-61AB6088491B}"/>
              </a:ext>
            </a:extLst>
          </p:cNvPr>
          <p:cNvSpPr>
            <a:spLocks noChangeShapeType="1"/>
          </p:cNvSpPr>
          <p:nvPr/>
        </p:nvSpPr>
        <p:spPr bwMode="auto">
          <a:xfrm>
            <a:off x="4132264" y="4252474"/>
            <a:ext cx="431800" cy="1511300"/>
          </a:xfrm>
          <a:prstGeom prst="line">
            <a:avLst/>
          </a:prstGeom>
          <a:noFill/>
          <a:ln w="19050">
            <a:solidFill>
              <a:srgbClr val="00FF99"/>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3" name="Object 43">
            <a:extLst>
              <a:ext uri="{FF2B5EF4-FFF2-40B4-BE49-F238E27FC236}">
                <a16:creationId xmlns:a16="http://schemas.microsoft.com/office/drawing/2014/main" id="{42A5014F-9EB7-4D7F-B1B0-BE00FDCDBC48}"/>
              </a:ext>
            </a:extLst>
          </p:cNvPr>
          <p:cNvGraphicFramePr>
            <a:graphicFrameLocks/>
          </p:cNvGraphicFramePr>
          <p:nvPr>
            <p:extLst>
              <p:ext uri="{D42A27DB-BD31-4B8C-83A1-F6EECF244321}">
                <p14:modId xmlns:p14="http://schemas.microsoft.com/office/powerpoint/2010/main" val="3489514517"/>
              </p:ext>
            </p:extLst>
          </p:nvPr>
        </p:nvGraphicFramePr>
        <p:xfrm>
          <a:off x="2403476" y="4612837"/>
          <a:ext cx="576263" cy="384175"/>
        </p:xfrm>
        <a:graphic>
          <a:graphicData uri="http://schemas.openxmlformats.org/presentationml/2006/ole">
            <mc:AlternateContent xmlns:mc="http://schemas.openxmlformats.org/markup-compatibility/2006">
              <mc:Choice xmlns:v="urn:schemas-microsoft-com:vml" Requires="v">
                <p:oleObj spid="_x0000_s3643" name="公式" r:id="rId7" imgW="218958" imgH="142921" progId="Equation.3">
                  <p:embed/>
                </p:oleObj>
              </mc:Choice>
              <mc:Fallback>
                <p:oleObj name="公式" r:id="rId7" imgW="218958" imgH="142921" progId="Equation.3">
                  <p:embed/>
                  <p:pic>
                    <p:nvPicPr>
                      <p:cNvPr id="81963" name="Object 43">
                        <a:extLst>
                          <a:ext uri="{FF2B5EF4-FFF2-40B4-BE49-F238E27FC236}">
                            <a16:creationId xmlns:a16="http://schemas.microsoft.com/office/drawing/2014/main" id="{42A5014F-9EB7-4D7F-B1B0-BE00FDCDBC4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3476" y="4612837"/>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Object 44">
            <a:extLst>
              <a:ext uri="{FF2B5EF4-FFF2-40B4-BE49-F238E27FC236}">
                <a16:creationId xmlns:a16="http://schemas.microsoft.com/office/drawing/2014/main" id="{CCA81C09-E637-4ED6-88CA-9348068ADE39}"/>
              </a:ext>
            </a:extLst>
          </p:cNvPr>
          <p:cNvGraphicFramePr>
            <a:graphicFrameLocks/>
          </p:cNvGraphicFramePr>
          <p:nvPr>
            <p:extLst>
              <p:ext uri="{D42A27DB-BD31-4B8C-83A1-F6EECF244321}">
                <p14:modId xmlns:p14="http://schemas.microsoft.com/office/powerpoint/2010/main" val="1399306355"/>
              </p:ext>
            </p:extLst>
          </p:nvPr>
        </p:nvGraphicFramePr>
        <p:xfrm>
          <a:off x="2619376" y="5236724"/>
          <a:ext cx="576263" cy="384175"/>
        </p:xfrm>
        <a:graphic>
          <a:graphicData uri="http://schemas.openxmlformats.org/presentationml/2006/ole">
            <mc:AlternateContent xmlns:mc="http://schemas.openxmlformats.org/markup-compatibility/2006">
              <mc:Choice xmlns:v="urn:schemas-microsoft-com:vml" Requires="v">
                <p:oleObj spid="_x0000_s3644" name="公式" r:id="rId9" imgW="218958" imgH="142921" progId="Equation.3">
                  <p:embed/>
                </p:oleObj>
              </mc:Choice>
              <mc:Fallback>
                <p:oleObj name="公式" r:id="rId9" imgW="218958" imgH="142921" progId="Equation.3">
                  <p:embed/>
                  <p:pic>
                    <p:nvPicPr>
                      <p:cNvPr id="81964" name="Object 44">
                        <a:extLst>
                          <a:ext uri="{FF2B5EF4-FFF2-40B4-BE49-F238E27FC236}">
                            <a16:creationId xmlns:a16="http://schemas.microsoft.com/office/drawing/2014/main" id="{CCA81C09-E637-4ED6-88CA-9348068ADE39}"/>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9376" y="5236724"/>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45">
            <a:extLst>
              <a:ext uri="{FF2B5EF4-FFF2-40B4-BE49-F238E27FC236}">
                <a16:creationId xmlns:a16="http://schemas.microsoft.com/office/drawing/2014/main" id="{699CF741-296B-4570-BD31-B2A48270971F}"/>
              </a:ext>
            </a:extLst>
          </p:cNvPr>
          <p:cNvGraphicFramePr>
            <a:graphicFrameLocks/>
          </p:cNvGraphicFramePr>
          <p:nvPr>
            <p:extLst>
              <p:ext uri="{D42A27DB-BD31-4B8C-83A1-F6EECF244321}">
                <p14:modId xmlns:p14="http://schemas.microsoft.com/office/powerpoint/2010/main" val="68773106"/>
              </p:ext>
            </p:extLst>
          </p:nvPr>
        </p:nvGraphicFramePr>
        <p:xfrm>
          <a:off x="2763839" y="5798699"/>
          <a:ext cx="576262" cy="412750"/>
        </p:xfrm>
        <a:graphic>
          <a:graphicData uri="http://schemas.openxmlformats.org/presentationml/2006/ole">
            <mc:AlternateContent xmlns:mc="http://schemas.openxmlformats.org/markup-compatibility/2006">
              <mc:Choice xmlns:v="urn:schemas-microsoft-com:vml" Requires="v">
                <p:oleObj spid="_x0000_s3645" name="公式" r:id="rId11" imgW="218958" imgH="161949" progId="Equation.3">
                  <p:embed/>
                </p:oleObj>
              </mc:Choice>
              <mc:Fallback>
                <p:oleObj name="公式" r:id="rId11" imgW="218958" imgH="161949" progId="Equation.3">
                  <p:embed/>
                  <p:pic>
                    <p:nvPicPr>
                      <p:cNvPr id="81965" name="Object 45">
                        <a:extLst>
                          <a:ext uri="{FF2B5EF4-FFF2-40B4-BE49-F238E27FC236}">
                            <a16:creationId xmlns:a16="http://schemas.microsoft.com/office/drawing/2014/main" id="{699CF741-296B-4570-BD31-B2A48270971F}"/>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63839" y="5798699"/>
                        <a:ext cx="5762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46">
            <a:extLst>
              <a:ext uri="{FF2B5EF4-FFF2-40B4-BE49-F238E27FC236}">
                <a16:creationId xmlns:a16="http://schemas.microsoft.com/office/drawing/2014/main" id="{050B859D-47EE-4FF7-A480-7E72958730BD}"/>
              </a:ext>
            </a:extLst>
          </p:cNvPr>
          <p:cNvGraphicFramePr>
            <a:graphicFrameLocks/>
          </p:cNvGraphicFramePr>
          <p:nvPr>
            <p:extLst>
              <p:ext uri="{D42A27DB-BD31-4B8C-83A1-F6EECF244321}">
                <p14:modId xmlns:p14="http://schemas.microsoft.com/office/powerpoint/2010/main" val="4054777620"/>
              </p:ext>
            </p:extLst>
          </p:nvPr>
        </p:nvGraphicFramePr>
        <p:xfrm>
          <a:off x="6148389" y="4695387"/>
          <a:ext cx="582612" cy="422275"/>
        </p:xfrm>
        <a:graphic>
          <a:graphicData uri="http://schemas.openxmlformats.org/presentationml/2006/ole">
            <mc:AlternateContent xmlns:mc="http://schemas.openxmlformats.org/markup-compatibility/2006">
              <mc:Choice xmlns:v="urn:schemas-microsoft-com:vml" Requires="v">
                <p:oleObj spid="_x0000_s3646" name="公式" r:id="rId13" imgW="238327" imgH="142921" progId="Equation.3">
                  <p:embed/>
                </p:oleObj>
              </mc:Choice>
              <mc:Fallback>
                <p:oleObj name="公式" r:id="rId13" imgW="238327" imgH="142921" progId="Equation.3">
                  <p:embed/>
                  <p:pic>
                    <p:nvPicPr>
                      <p:cNvPr id="81966" name="Object 46">
                        <a:extLst>
                          <a:ext uri="{FF2B5EF4-FFF2-40B4-BE49-F238E27FC236}">
                            <a16:creationId xmlns:a16="http://schemas.microsoft.com/office/drawing/2014/main" id="{050B859D-47EE-4FF7-A480-7E72958730BD}"/>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48389" y="4695387"/>
                        <a:ext cx="5826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Line 47">
            <a:extLst>
              <a:ext uri="{FF2B5EF4-FFF2-40B4-BE49-F238E27FC236}">
                <a16:creationId xmlns:a16="http://schemas.microsoft.com/office/drawing/2014/main" id="{BCA09052-EB9E-487D-BB94-61059FCC7DB5}"/>
              </a:ext>
            </a:extLst>
          </p:cNvPr>
          <p:cNvSpPr>
            <a:spLocks noChangeShapeType="1"/>
          </p:cNvSpPr>
          <p:nvPr/>
        </p:nvSpPr>
        <p:spPr bwMode="auto">
          <a:xfrm flipH="1">
            <a:off x="3036888" y="2002632"/>
            <a:ext cx="1588" cy="1511300"/>
          </a:xfrm>
          <a:prstGeom prst="line">
            <a:avLst/>
          </a:prstGeom>
          <a:noFill/>
          <a:ln w="19050">
            <a:solidFill>
              <a:srgbClr val="00FF99"/>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8" name="Object 48">
            <a:extLst>
              <a:ext uri="{FF2B5EF4-FFF2-40B4-BE49-F238E27FC236}">
                <a16:creationId xmlns:a16="http://schemas.microsoft.com/office/drawing/2014/main" id="{B1C8BCF5-8817-41D6-87FB-8A63E0B905BD}"/>
              </a:ext>
            </a:extLst>
          </p:cNvPr>
          <p:cNvGraphicFramePr>
            <a:graphicFrameLocks/>
          </p:cNvGraphicFramePr>
          <p:nvPr>
            <p:extLst>
              <p:ext uri="{D42A27DB-BD31-4B8C-83A1-F6EECF244321}">
                <p14:modId xmlns:p14="http://schemas.microsoft.com/office/powerpoint/2010/main" val="2454165550"/>
              </p:ext>
            </p:extLst>
          </p:nvPr>
        </p:nvGraphicFramePr>
        <p:xfrm>
          <a:off x="2620963" y="1818482"/>
          <a:ext cx="576263" cy="384175"/>
        </p:xfrm>
        <a:graphic>
          <a:graphicData uri="http://schemas.openxmlformats.org/presentationml/2006/ole">
            <mc:AlternateContent xmlns:mc="http://schemas.openxmlformats.org/markup-compatibility/2006">
              <mc:Choice xmlns:v="urn:schemas-microsoft-com:vml" Requires="v">
                <p:oleObj spid="_x0000_s3647" name="公式" r:id="rId15" imgW="218958" imgH="142921" progId="Equation.3">
                  <p:embed/>
                </p:oleObj>
              </mc:Choice>
              <mc:Fallback>
                <p:oleObj name="公式" r:id="rId15" imgW="218958" imgH="142921" progId="Equation.3">
                  <p:embed/>
                  <p:pic>
                    <p:nvPicPr>
                      <p:cNvPr id="81968" name="Object 48">
                        <a:extLst>
                          <a:ext uri="{FF2B5EF4-FFF2-40B4-BE49-F238E27FC236}">
                            <a16:creationId xmlns:a16="http://schemas.microsoft.com/office/drawing/2014/main" id="{B1C8BCF5-8817-41D6-87FB-8A63E0B905BD}"/>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20963" y="1818482"/>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49">
            <a:extLst>
              <a:ext uri="{FF2B5EF4-FFF2-40B4-BE49-F238E27FC236}">
                <a16:creationId xmlns:a16="http://schemas.microsoft.com/office/drawing/2014/main" id="{4CF0A3A4-4768-403F-93DF-2D21B45D933F}"/>
              </a:ext>
            </a:extLst>
          </p:cNvPr>
          <p:cNvGraphicFramePr>
            <a:graphicFrameLocks/>
          </p:cNvGraphicFramePr>
          <p:nvPr>
            <p:extLst>
              <p:ext uri="{D42A27DB-BD31-4B8C-83A1-F6EECF244321}">
                <p14:modId xmlns:p14="http://schemas.microsoft.com/office/powerpoint/2010/main" val="3004460270"/>
              </p:ext>
            </p:extLst>
          </p:nvPr>
        </p:nvGraphicFramePr>
        <p:xfrm>
          <a:off x="2620963" y="2513807"/>
          <a:ext cx="576263" cy="384175"/>
        </p:xfrm>
        <a:graphic>
          <a:graphicData uri="http://schemas.openxmlformats.org/presentationml/2006/ole">
            <mc:AlternateContent xmlns:mc="http://schemas.openxmlformats.org/markup-compatibility/2006">
              <mc:Choice xmlns:v="urn:schemas-microsoft-com:vml" Requires="v">
                <p:oleObj spid="_x0000_s3648" name="公式" r:id="rId17" imgW="218958" imgH="142921" progId="Equation.3">
                  <p:embed/>
                </p:oleObj>
              </mc:Choice>
              <mc:Fallback>
                <p:oleObj name="公式" r:id="rId17" imgW="218958" imgH="142921" progId="Equation.3">
                  <p:embed/>
                  <p:pic>
                    <p:nvPicPr>
                      <p:cNvPr id="81969" name="Object 49">
                        <a:extLst>
                          <a:ext uri="{FF2B5EF4-FFF2-40B4-BE49-F238E27FC236}">
                            <a16:creationId xmlns:a16="http://schemas.microsoft.com/office/drawing/2014/main" id="{4CF0A3A4-4768-403F-93DF-2D21B45D933F}"/>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0963" y="2513807"/>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 name="Object 50">
            <a:extLst>
              <a:ext uri="{FF2B5EF4-FFF2-40B4-BE49-F238E27FC236}">
                <a16:creationId xmlns:a16="http://schemas.microsoft.com/office/drawing/2014/main" id="{98125B75-1C8E-47C3-B2E1-33B690723A0D}"/>
              </a:ext>
            </a:extLst>
          </p:cNvPr>
          <p:cNvGraphicFramePr>
            <a:graphicFrameLocks/>
          </p:cNvGraphicFramePr>
          <p:nvPr>
            <p:extLst>
              <p:ext uri="{D42A27DB-BD31-4B8C-83A1-F6EECF244321}">
                <p14:modId xmlns:p14="http://schemas.microsoft.com/office/powerpoint/2010/main" val="3212695236"/>
              </p:ext>
            </p:extLst>
          </p:nvPr>
        </p:nvGraphicFramePr>
        <p:xfrm>
          <a:off x="2620963" y="3132932"/>
          <a:ext cx="576263" cy="412750"/>
        </p:xfrm>
        <a:graphic>
          <a:graphicData uri="http://schemas.openxmlformats.org/presentationml/2006/ole">
            <mc:AlternateContent xmlns:mc="http://schemas.openxmlformats.org/markup-compatibility/2006">
              <mc:Choice xmlns:v="urn:schemas-microsoft-com:vml" Requires="v">
                <p:oleObj spid="_x0000_s3649" name="公式" r:id="rId19" imgW="218958" imgH="161949" progId="Equation.3">
                  <p:embed/>
                </p:oleObj>
              </mc:Choice>
              <mc:Fallback>
                <p:oleObj name="公式" r:id="rId19" imgW="218958" imgH="161949" progId="Equation.3">
                  <p:embed/>
                  <p:pic>
                    <p:nvPicPr>
                      <p:cNvPr id="81970" name="Object 50">
                        <a:extLst>
                          <a:ext uri="{FF2B5EF4-FFF2-40B4-BE49-F238E27FC236}">
                            <a16:creationId xmlns:a16="http://schemas.microsoft.com/office/drawing/2014/main" id="{98125B75-1C8E-47C3-B2E1-33B690723A0D}"/>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20963" y="3132932"/>
                        <a:ext cx="5762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TextBox 2">
            <a:extLst>
              <a:ext uri="{FF2B5EF4-FFF2-40B4-BE49-F238E27FC236}">
                <a16:creationId xmlns:a16="http://schemas.microsoft.com/office/drawing/2014/main" id="{E222D04B-A43B-46F4-B91E-57208918FAA2}"/>
              </a:ext>
            </a:extLst>
          </p:cNvPr>
          <p:cNvSpPr txBox="1">
            <a:spLocks noChangeArrowheads="1"/>
          </p:cNvSpPr>
          <p:nvPr/>
        </p:nvSpPr>
        <p:spPr bwMode="auto">
          <a:xfrm>
            <a:off x="4570413" y="3538538"/>
            <a:ext cx="1217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en-US" altLang="en-US" sz="1400"/>
              <a:t>Optical path</a:t>
            </a:r>
          </a:p>
        </p:txBody>
      </p:sp>
      <p:sp>
        <p:nvSpPr>
          <p:cNvPr id="52" name="TextBox 51">
            <a:extLst>
              <a:ext uri="{FF2B5EF4-FFF2-40B4-BE49-F238E27FC236}">
                <a16:creationId xmlns:a16="http://schemas.microsoft.com/office/drawing/2014/main" id="{2FCD37DB-1F78-40D6-8A74-2DF3DF6F3BEA}"/>
              </a:ext>
            </a:extLst>
          </p:cNvPr>
          <p:cNvSpPr txBox="1"/>
          <p:nvPr/>
        </p:nvSpPr>
        <p:spPr>
          <a:xfrm>
            <a:off x="1115616" y="-35877"/>
            <a:ext cx="7470378" cy="523220"/>
          </a:xfrm>
          <a:prstGeom prst="rect">
            <a:avLst/>
          </a:prstGeom>
          <a:noFill/>
        </p:spPr>
        <p:txBody>
          <a:bodyPr wrap="none" rtlCol="0">
            <a:spAutoFit/>
          </a:bodyPr>
          <a:lstStyle/>
          <a:p>
            <a:r>
              <a:rPr lang="en-US" sz="2800" dirty="0"/>
              <a:t>Principle of same optical path of object and images </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F55504-AE27-4558-B766-26ACBFEC58A7}"/>
                  </a:ext>
                </a:extLst>
              </p:cNvPr>
              <p:cNvSpPr txBox="1"/>
              <p:nvPr/>
            </p:nvSpPr>
            <p:spPr>
              <a:xfrm>
                <a:off x="4024090" y="898539"/>
                <a:ext cx="21242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𝑂𝑃</m:t>
                      </m:r>
                      <m:r>
                        <a:rPr lang="en-US" i="1" dirty="0" smtClean="0">
                          <a:latin typeface="Cambria Math" panose="02040503050406030204" pitchFamily="18" charset="0"/>
                        </a:rPr>
                        <m:t>1=</m:t>
                      </m:r>
                      <m:r>
                        <a:rPr lang="en-US" i="1" dirty="0" smtClean="0">
                          <a:latin typeface="Cambria Math" panose="02040503050406030204" pitchFamily="18" charset="0"/>
                        </a:rPr>
                        <m:t>𝑂𝑃</m:t>
                      </m:r>
                      <m:r>
                        <a:rPr lang="en-US" i="1" dirty="0" smtClean="0">
                          <a:latin typeface="Cambria Math" panose="02040503050406030204" pitchFamily="18" charset="0"/>
                        </a:rPr>
                        <m:t>2=</m:t>
                      </m:r>
                      <m:r>
                        <a:rPr lang="en-US" i="1" dirty="0" smtClean="0">
                          <a:latin typeface="Cambria Math" panose="02040503050406030204" pitchFamily="18" charset="0"/>
                        </a:rPr>
                        <m:t>𝑂𝑃</m:t>
                      </m:r>
                      <m:r>
                        <a:rPr lang="en-US" i="1" dirty="0" smtClean="0">
                          <a:latin typeface="Cambria Math" panose="02040503050406030204" pitchFamily="18" charset="0"/>
                        </a:rPr>
                        <m:t>3</m:t>
                      </m:r>
                    </m:oMath>
                  </m:oMathPara>
                </a14:m>
                <a:endParaRPr lang="en-US" dirty="0"/>
              </a:p>
            </p:txBody>
          </p:sp>
        </mc:Choice>
        <mc:Fallback xmlns="">
          <p:sp>
            <p:nvSpPr>
              <p:cNvPr id="53" name="TextBox 52">
                <a:extLst>
                  <a:ext uri="{FF2B5EF4-FFF2-40B4-BE49-F238E27FC236}">
                    <a16:creationId xmlns:a16="http://schemas.microsoft.com/office/drawing/2014/main" id="{68F55504-AE27-4558-B766-26ACBFEC58A7}"/>
                  </a:ext>
                </a:extLst>
              </p:cNvPr>
              <p:cNvSpPr txBox="1">
                <a:spLocks noRot="1" noChangeAspect="1" noMove="1" noResize="1" noEditPoints="1" noAdjustHandles="1" noChangeArrowheads="1" noChangeShapeType="1" noTextEdit="1"/>
              </p:cNvSpPr>
              <p:nvPr/>
            </p:nvSpPr>
            <p:spPr>
              <a:xfrm>
                <a:off x="4024090" y="898539"/>
                <a:ext cx="2124299" cy="369332"/>
              </a:xfrm>
              <a:prstGeom prst="rect">
                <a:avLst/>
              </a:prstGeom>
              <a:blipFill>
                <a:blip r:embed="rId21"/>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CD21ACFE-D976-444F-96C4-B579DDC06CEA}"/>
              </a:ext>
            </a:extLst>
          </p:cNvPr>
          <p:cNvSpPr txBox="1"/>
          <p:nvPr/>
        </p:nvSpPr>
        <p:spPr>
          <a:xfrm>
            <a:off x="262294" y="880534"/>
            <a:ext cx="3869970" cy="369332"/>
          </a:xfrm>
          <a:prstGeom prst="rect">
            <a:avLst/>
          </a:prstGeom>
          <a:noFill/>
        </p:spPr>
        <p:txBody>
          <a:bodyPr wrap="none" rtlCol="0">
            <a:spAutoFit/>
          </a:bodyPr>
          <a:lstStyle/>
          <a:p>
            <a:r>
              <a:rPr lang="en-US" dirty="0"/>
              <a:t>Optical paths (OP) from A, B or C to S’:</a:t>
            </a:r>
          </a:p>
        </p:txBody>
      </p:sp>
      <p:sp>
        <p:nvSpPr>
          <p:cNvPr id="55" name="TextBox 54">
            <a:extLst>
              <a:ext uri="{FF2B5EF4-FFF2-40B4-BE49-F238E27FC236}">
                <a16:creationId xmlns:a16="http://schemas.microsoft.com/office/drawing/2014/main" id="{753DA8BC-DEA8-4D6B-84B2-B875FDC905C2}"/>
              </a:ext>
            </a:extLst>
          </p:cNvPr>
          <p:cNvSpPr txBox="1"/>
          <p:nvPr/>
        </p:nvSpPr>
        <p:spPr>
          <a:xfrm>
            <a:off x="1392030" y="3652597"/>
            <a:ext cx="4046942" cy="369332"/>
          </a:xfrm>
          <a:prstGeom prst="rect">
            <a:avLst/>
          </a:prstGeom>
          <a:noFill/>
        </p:spPr>
        <p:txBody>
          <a:bodyPr wrap="none" rtlCol="0">
            <a:spAutoFit/>
          </a:bodyPr>
          <a:lstStyle/>
          <a:p>
            <a:r>
              <a:rPr lang="en-US" dirty="0"/>
              <a:t>Incident plane wave: same phase at A, B, C</a:t>
            </a:r>
          </a:p>
        </p:txBody>
      </p:sp>
      <p:cxnSp>
        <p:nvCxnSpPr>
          <p:cNvPr id="59" name="Straight Arrow Connector 58"/>
          <p:cNvCxnSpPr/>
          <p:nvPr/>
        </p:nvCxnSpPr>
        <p:spPr>
          <a:xfrm flipH="1">
            <a:off x="4583114" y="1565288"/>
            <a:ext cx="309562" cy="396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805086" y="1267871"/>
            <a:ext cx="2792690" cy="369332"/>
          </a:xfrm>
          <a:prstGeom prst="rect">
            <a:avLst/>
          </a:prstGeom>
          <a:noFill/>
        </p:spPr>
        <p:txBody>
          <a:bodyPr wrap="square" rtlCol="0">
            <a:spAutoFit/>
          </a:bodyPr>
          <a:lstStyle/>
          <a:p>
            <a:r>
              <a:rPr lang="en-GB" dirty="0"/>
              <a:t>Convergent lens</a:t>
            </a:r>
            <a:endParaRPr lang="en-US" dirty="0"/>
          </a:p>
        </p:txBody>
      </p:sp>
      <p:sp>
        <p:nvSpPr>
          <p:cNvPr id="62" name="TextBox 61"/>
          <p:cNvSpPr txBox="1"/>
          <p:nvPr/>
        </p:nvSpPr>
        <p:spPr>
          <a:xfrm>
            <a:off x="1074615" y="6474155"/>
            <a:ext cx="2486643" cy="369332"/>
          </a:xfrm>
          <a:prstGeom prst="rect">
            <a:avLst/>
          </a:prstGeom>
          <a:noFill/>
        </p:spPr>
        <p:txBody>
          <a:bodyPr wrap="none" rtlCol="0">
            <a:spAutoFit/>
          </a:bodyPr>
          <a:lstStyle/>
          <a:p>
            <a:r>
              <a:rPr lang="en-GB" dirty="0"/>
              <a:t>If same phase at A, B, C </a:t>
            </a:r>
            <a:endParaRPr lang="en-US" dirty="0"/>
          </a:p>
        </p:txBody>
      </p:sp>
      <p:sp>
        <p:nvSpPr>
          <p:cNvPr id="63" name="Right Arrow 62"/>
          <p:cNvSpPr/>
          <p:nvPr/>
        </p:nvSpPr>
        <p:spPr>
          <a:xfrm>
            <a:off x="3628232" y="6458675"/>
            <a:ext cx="46283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4132264" y="6484778"/>
            <a:ext cx="1749197" cy="369332"/>
          </a:xfrm>
          <a:prstGeom prst="rect">
            <a:avLst/>
          </a:prstGeom>
          <a:noFill/>
        </p:spPr>
        <p:txBody>
          <a:bodyPr wrap="none" rtlCol="0">
            <a:spAutoFit/>
          </a:bodyPr>
          <a:lstStyle/>
          <a:p>
            <a:r>
              <a:rPr lang="en-GB" dirty="0"/>
              <a:t>Same phase at S </a:t>
            </a:r>
            <a:endParaRPr lang="en-US" dirty="0"/>
          </a:p>
        </p:txBody>
      </p:sp>
      <p:cxnSp>
        <p:nvCxnSpPr>
          <p:cNvPr id="66" name="Straight Connector 65"/>
          <p:cNvCxnSpPr/>
          <p:nvPr/>
        </p:nvCxnSpPr>
        <p:spPr>
          <a:xfrm>
            <a:off x="4462464" y="1830112"/>
            <a:ext cx="0" cy="18341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707904" y="1772816"/>
            <a:ext cx="0" cy="183411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67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left)">
                                      <p:cBhvr>
                                        <p:cTn id="40" dur="500"/>
                                        <p:tgtEl>
                                          <p:spTgt spid="4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left)">
                                      <p:cBhvr>
                                        <p:cTn id="45" dur="5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left)">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left)">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par>
                                <p:cTn id="85" presetID="10"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par>
                                <p:cTn id="88" presetID="10" presetClass="entr" presetSubtype="0" fill="hold"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par>
                                <p:cTn id="91" presetID="10" presetClass="entr" presetSubtype="0"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par>
                                <p:cTn id="97" presetID="10" presetClass="entr" presetSubtype="0" fill="hold"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childTnLst>
                                </p:cTn>
                              </p:par>
                              <p:par>
                                <p:cTn id="112" presetID="10" presetClass="entr" presetSubtype="0" fill="hold"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fade">
                                      <p:cBhvr>
                                        <p:cTn id="114" dur="500"/>
                                        <p:tgtEl>
                                          <p:spTgt spid="43"/>
                                        </p:tgtEl>
                                      </p:cBhvr>
                                    </p:animEffect>
                                  </p:childTnLst>
                                </p:cTn>
                              </p:par>
                              <p:par>
                                <p:cTn id="115" presetID="10"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par>
                                <p:cTn id="118" presetID="10" presetClass="entr" presetSubtype="0"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fade">
                                      <p:cBhvr>
                                        <p:cTn id="120" dur="500"/>
                                        <p:tgtEl>
                                          <p:spTgt spid="45"/>
                                        </p:tgtEl>
                                      </p:cBhvr>
                                    </p:animEffect>
                                  </p:childTnLst>
                                </p:cTn>
                              </p:par>
                              <p:par>
                                <p:cTn id="121" presetID="10" presetClass="entr" presetSubtype="0"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fade">
                                      <p:cBhvr>
                                        <p:cTn id="123" dur="500"/>
                                        <p:tgtEl>
                                          <p:spTgt spid="4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500"/>
                                        <p:tgtEl>
                                          <p:spTgt spid="5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fade">
                                      <p:cBhvr>
                                        <p:cTn id="131" dur="500"/>
                                        <p:tgtEl>
                                          <p:spTgt spid="6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63"/>
                                        </p:tgtEl>
                                        <p:attrNameLst>
                                          <p:attrName>style.visibility</p:attrName>
                                        </p:attrNameLst>
                                      </p:cBhvr>
                                      <p:to>
                                        <p:strVal val="visible"/>
                                      </p:to>
                                    </p:set>
                                    <p:animEffect transition="in" filter="fade">
                                      <p:cBhvr>
                                        <p:cTn id="134" dur="500"/>
                                        <p:tgtEl>
                                          <p:spTgt spid="6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4"/>
                                        </p:tgtEl>
                                        <p:attrNameLst>
                                          <p:attrName>style.visibility</p:attrName>
                                        </p:attrNameLst>
                                      </p:cBhvr>
                                      <p:to>
                                        <p:strVal val="visible"/>
                                      </p:to>
                                    </p:set>
                                    <p:animEffect transition="in" filter="fade">
                                      <p:cBhvr>
                                        <p:cTn id="13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3" grpId="0" animBg="1"/>
      <p:bldP spid="17" grpId="0" autoUpdateAnimBg="0"/>
      <p:bldP spid="18" grpId="0" autoUpdateAnimBg="0"/>
      <p:bldP spid="19" grpId="0" autoUpdateAnimBg="0"/>
      <p:bldP spid="21" grpId="0" animBg="1"/>
      <p:bldP spid="22" grpId="0" animBg="1"/>
      <p:bldP spid="23" grpId="0" animBg="1"/>
      <p:bldP spid="39" grpId="0" animBg="1"/>
      <p:bldP spid="40" grpId="0" animBg="1"/>
      <p:bldP spid="41" grpId="0" animBg="1"/>
      <p:bldP spid="42" grpId="0" animBg="1"/>
      <p:bldP spid="55" grpId="0"/>
      <p:bldP spid="62" grpId="0"/>
      <p:bldP spid="63" grpId="0" animBg="1"/>
      <p:bldP spid="6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259632" y="2708920"/>
            <a:ext cx="6157455" cy="707886"/>
          </a:xfrm>
          <a:prstGeom prst="rect">
            <a:avLst/>
          </a:prstGeom>
          <a:noFill/>
        </p:spPr>
        <p:txBody>
          <a:bodyPr wrap="none" rtlCol="0">
            <a:spAutoFit/>
          </a:bodyPr>
          <a:lstStyle/>
          <a:p>
            <a:r>
              <a:rPr lang="en-GB" sz="4000" dirty="0"/>
              <a:t>1.Huygens-Fresnel principle </a:t>
            </a:r>
            <a:endParaRPr lang="en-US" sz="4000" dirty="0"/>
          </a:p>
        </p:txBody>
      </p:sp>
    </p:spTree>
    <p:extLst>
      <p:ext uri="{BB962C8B-B14F-4D97-AF65-F5344CB8AC3E}">
        <p14:creationId xmlns:p14="http://schemas.microsoft.com/office/powerpoint/2010/main" val="30024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41</a:t>
            </a:fld>
            <a:endParaRPr lang="en-US" altLang="zh-CN"/>
          </a:p>
        </p:txBody>
      </p:sp>
      <p:pic>
        <p:nvPicPr>
          <p:cNvPr id="6" name="Picture 5">
            <a:extLst>
              <a:ext uri="{FF2B5EF4-FFF2-40B4-BE49-F238E27FC236}">
                <a16:creationId xmlns:a16="http://schemas.microsoft.com/office/drawing/2014/main" id="{DD2404D0-D11D-400A-B739-42E8013F3EE1}"/>
              </a:ext>
            </a:extLst>
          </p:cNvPr>
          <p:cNvPicPr>
            <a:picLocks noChangeAspect="1"/>
          </p:cNvPicPr>
          <p:nvPr/>
        </p:nvPicPr>
        <p:blipFill>
          <a:blip r:embed="rId2"/>
          <a:stretch>
            <a:fillRect/>
          </a:stretch>
        </p:blipFill>
        <p:spPr>
          <a:xfrm>
            <a:off x="2274020" y="3356992"/>
            <a:ext cx="1571625" cy="2343150"/>
          </a:xfrm>
          <a:prstGeom prst="rect">
            <a:avLst/>
          </a:prstGeom>
        </p:spPr>
      </p:pic>
      <p:sp>
        <p:nvSpPr>
          <p:cNvPr id="8" name="Content Placeholder 5">
            <a:extLst>
              <a:ext uri="{FF2B5EF4-FFF2-40B4-BE49-F238E27FC236}">
                <a16:creationId xmlns:a16="http://schemas.microsoft.com/office/drawing/2014/main" id="{55EBDF44-7E5B-474B-A07A-58EC2C6DC2BF}"/>
              </a:ext>
            </a:extLst>
          </p:cNvPr>
          <p:cNvSpPr>
            <a:spLocks noGrp="1"/>
          </p:cNvSpPr>
          <p:nvPr>
            <p:ph idx="1"/>
          </p:nvPr>
        </p:nvSpPr>
        <p:spPr>
          <a:xfrm>
            <a:off x="323528" y="908720"/>
            <a:ext cx="8229600" cy="4525963"/>
          </a:xfrm>
        </p:spPr>
        <p:txBody>
          <a:bodyPr/>
          <a:lstStyle/>
          <a:p>
            <a:r>
              <a:rPr lang="en-US" sz="2400" dirty="0"/>
              <a:t>Every point of a wave front of a light wave can be considered as a source of secondary wavelets</a:t>
            </a:r>
          </a:p>
          <a:p>
            <a:r>
              <a:rPr lang="en-US" sz="2400" dirty="0"/>
              <a:t>In the case of the light, the wavelets are spherical waves</a:t>
            </a:r>
          </a:p>
          <a:p>
            <a:r>
              <a:rPr lang="en-US" sz="2400" dirty="0"/>
              <a:t>The resultant of the superposition of all the wavelets describe the propagation of the wave</a:t>
            </a:r>
          </a:p>
        </p:txBody>
      </p:sp>
      <p:sp>
        <p:nvSpPr>
          <p:cNvPr id="9" name="TextBox 8">
            <a:extLst>
              <a:ext uri="{FF2B5EF4-FFF2-40B4-BE49-F238E27FC236}">
                <a16:creationId xmlns:a16="http://schemas.microsoft.com/office/drawing/2014/main" id="{0AE8253B-1DAC-49AD-BD8E-A288CD531615}"/>
              </a:ext>
            </a:extLst>
          </p:cNvPr>
          <p:cNvSpPr txBox="1"/>
          <p:nvPr/>
        </p:nvSpPr>
        <p:spPr>
          <a:xfrm>
            <a:off x="12674" y="3551584"/>
            <a:ext cx="1117614" cy="369332"/>
          </a:xfrm>
          <a:prstGeom prst="rect">
            <a:avLst/>
          </a:prstGeom>
          <a:noFill/>
        </p:spPr>
        <p:txBody>
          <a:bodyPr wrap="none" rtlCol="0">
            <a:spAutoFit/>
          </a:bodyPr>
          <a:lstStyle/>
          <a:p>
            <a:r>
              <a:rPr lang="en-US" dirty="0"/>
              <a:t>Examples:</a:t>
            </a:r>
          </a:p>
        </p:txBody>
      </p:sp>
      <p:cxnSp>
        <p:nvCxnSpPr>
          <p:cNvPr id="10" name="Straight Arrow Connector 9">
            <a:extLst>
              <a:ext uri="{FF2B5EF4-FFF2-40B4-BE49-F238E27FC236}">
                <a16:creationId xmlns:a16="http://schemas.microsoft.com/office/drawing/2014/main" id="{4F254B5A-AEFA-4201-873B-F2151845EAE0}"/>
              </a:ext>
            </a:extLst>
          </p:cNvPr>
          <p:cNvCxnSpPr/>
          <p:nvPr/>
        </p:nvCxnSpPr>
        <p:spPr bwMode="auto">
          <a:xfrm flipV="1">
            <a:off x="2397953" y="5824482"/>
            <a:ext cx="360040" cy="4239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EDAAAC2F-9A32-49FE-B152-E0D0D234BF28}"/>
              </a:ext>
            </a:extLst>
          </p:cNvPr>
          <p:cNvSpPr txBox="1"/>
          <p:nvPr/>
        </p:nvSpPr>
        <p:spPr>
          <a:xfrm>
            <a:off x="1403648" y="6268867"/>
            <a:ext cx="1685846" cy="369332"/>
          </a:xfrm>
          <a:prstGeom prst="rect">
            <a:avLst/>
          </a:prstGeom>
          <a:noFill/>
        </p:spPr>
        <p:txBody>
          <a:bodyPr wrap="none" rtlCol="0">
            <a:spAutoFit/>
          </a:bodyPr>
          <a:lstStyle/>
          <a:p>
            <a:r>
              <a:rPr lang="en-US" dirty="0"/>
              <a:t>Plane wave front</a:t>
            </a:r>
          </a:p>
        </p:txBody>
      </p:sp>
      <p:cxnSp>
        <p:nvCxnSpPr>
          <p:cNvPr id="12" name="Straight Arrow Connector 11">
            <a:extLst>
              <a:ext uri="{FF2B5EF4-FFF2-40B4-BE49-F238E27FC236}">
                <a16:creationId xmlns:a16="http://schemas.microsoft.com/office/drawing/2014/main" id="{16C66026-99AE-4850-852F-05F39BFE2CE6}"/>
              </a:ext>
            </a:extLst>
          </p:cNvPr>
          <p:cNvCxnSpPr/>
          <p:nvPr/>
        </p:nvCxnSpPr>
        <p:spPr bwMode="auto">
          <a:xfrm flipH="1" flipV="1">
            <a:off x="3305201" y="5516644"/>
            <a:ext cx="330696" cy="430433"/>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EBB6334B-4E57-4A6E-B8C7-49D622C18862}"/>
              </a:ext>
            </a:extLst>
          </p:cNvPr>
          <p:cNvSpPr txBox="1"/>
          <p:nvPr/>
        </p:nvSpPr>
        <p:spPr>
          <a:xfrm>
            <a:off x="4150714" y="6036441"/>
            <a:ext cx="4629199" cy="646331"/>
          </a:xfrm>
          <a:prstGeom prst="rect">
            <a:avLst/>
          </a:prstGeom>
          <a:noFill/>
        </p:spPr>
        <p:txBody>
          <a:bodyPr wrap="square" rtlCol="0">
            <a:spAutoFit/>
          </a:bodyPr>
          <a:lstStyle/>
          <a:p>
            <a:r>
              <a:rPr lang="en-US" dirty="0"/>
              <a:t>Each point of the wave front is a source of secondary waves named “wavelets”</a:t>
            </a:r>
          </a:p>
        </p:txBody>
      </p:sp>
      <p:pic>
        <p:nvPicPr>
          <p:cNvPr id="14" name="Picture 13">
            <a:extLst>
              <a:ext uri="{FF2B5EF4-FFF2-40B4-BE49-F238E27FC236}">
                <a16:creationId xmlns:a16="http://schemas.microsoft.com/office/drawing/2014/main" id="{A07B8687-D375-4A82-A7D1-4CB422BD94A1}"/>
              </a:ext>
            </a:extLst>
          </p:cNvPr>
          <p:cNvPicPr>
            <a:picLocks noChangeAspect="1"/>
          </p:cNvPicPr>
          <p:nvPr/>
        </p:nvPicPr>
        <p:blipFill>
          <a:blip r:embed="rId3"/>
          <a:stretch>
            <a:fillRect/>
          </a:stretch>
        </p:blipFill>
        <p:spPr>
          <a:xfrm>
            <a:off x="5137968" y="3279465"/>
            <a:ext cx="1439279" cy="2498204"/>
          </a:xfrm>
          <a:prstGeom prst="rect">
            <a:avLst/>
          </a:prstGeom>
        </p:spPr>
      </p:pic>
      <p:sp>
        <p:nvSpPr>
          <p:cNvPr id="15" name="TextBox 14">
            <a:extLst>
              <a:ext uri="{FF2B5EF4-FFF2-40B4-BE49-F238E27FC236}">
                <a16:creationId xmlns:a16="http://schemas.microsoft.com/office/drawing/2014/main" id="{92F2040E-F722-4046-802C-4695655691EE}"/>
              </a:ext>
            </a:extLst>
          </p:cNvPr>
          <p:cNvSpPr txBox="1"/>
          <p:nvPr/>
        </p:nvSpPr>
        <p:spPr>
          <a:xfrm>
            <a:off x="4572000" y="5783002"/>
            <a:ext cx="2837636" cy="400110"/>
          </a:xfrm>
          <a:prstGeom prst="rect">
            <a:avLst/>
          </a:prstGeom>
          <a:noFill/>
        </p:spPr>
        <p:txBody>
          <a:bodyPr wrap="none" rtlCol="0">
            <a:spAutoFit/>
          </a:bodyPr>
          <a:lstStyle/>
          <a:p>
            <a:r>
              <a:rPr lang="en-US" sz="1000" dirty="0">
                <a:hlinkClick r:id="rId4"/>
              </a:rPr>
              <a:t>http://image1.slideserve.com/2450116/slide16-n.jpg</a:t>
            </a:r>
            <a:endParaRPr lang="en-US" sz="1000" dirty="0"/>
          </a:p>
          <a:p>
            <a:endParaRPr lang="en-US" sz="1000" dirty="0"/>
          </a:p>
        </p:txBody>
      </p:sp>
      <p:cxnSp>
        <p:nvCxnSpPr>
          <p:cNvPr id="16" name="Straight Arrow Connector 15">
            <a:extLst>
              <a:ext uri="{FF2B5EF4-FFF2-40B4-BE49-F238E27FC236}">
                <a16:creationId xmlns:a16="http://schemas.microsoft.com/office/drawing/2014/main" id="{CF184359-18E5-490A-8F5F-9110B0657FBD}"/>
              </a:ext>
            </a:extLst>
          </p:cNvPr>
          <p:cNvCxnSpPr/>
          <p:nvPr/>
        </p:nvCxnSpPr>
        <p:spPr bwMode="auto">
          <a:xfrm flipV="1">
            <a:off x="3635897" y="4941168"/>
            <a:ext cx="2160239" cy="1005909"/>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2915816" y="-147485"/>
            <a:ext cx="4089581" cy="707886"/>
          </a:xfrm>
          <a:prstGeom prst="rect">
            <a:avLst/>
          </a:prstGeom>
          <a:noFill/>
        </p:spPr>
        <p:txBody>
          <a:bodyPr wrap="none" rtlCol="0">
            <a:spAutoFit/>
          </a:bodyPr>
          <a:lstStyle/>
          <a:p>
            <a:r>
              <a:rPr lang="en-GB" sz="4000" dirty="0"/>
              <a:t>Huygens principle </a:t>
            </a:r>
            <a:endParaRPr lang="en-US" sz="4000" dirty="0"/>
          </a:p>
        </p:txBody>
      </p:sp>
    </p:spTree>
    <p:extLst>
      <p:ext uri="{BB962C8B-B14F-4D97-AF65-F5344CB8AC3E}">
        <p14:creationId xmlns:p14="http://schemas.microsoft.com/office/powerpoint/2010/main" val="51949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fade">
                                      <p:cBhvr>
                                        <p:cTn id="29" dur="500"/>
                                        <p:tgtEl>
                                          <p:spTgt spid="8">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2" end="2"/>
                                            </p:txEl>
                                          </p:spTgt>
                                        </p:tgtEl>
                                        <p:attrNameLst>
                                          <p:attrName>style.visibility</p:attrName>
                                        </p:attrNameLst>
                                      </p:cBhvr>
                                      <p:to>
                                        <p:strVal val="visible"/>
                                      </p:to>
                                    </p:set>
                                    <p:animEffect transition="in" filter="fade">
                                      <p:cBhvr>
                                        <p:cTn id="34"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42</a:t>
            </a:fld>
            <a:endParaRPr lang="en-US" altLang="zh-CN"/>
          </a:p>
        </p:txBody>
      </p:sp>
      <p:sp>
        <p:nvSpPr>
          <p:cNvPr id="3" name="Title 1">
            <a:extLst>
              <a:ext uri="{FF2B5EF4-FFF2-40B4-BE49-F238E27FC236}">
                <a16:creationId xmlns:a16="http://schemas.microsoft.com/office/drawing/2014/main" id="{B4B59F48-7553-4240-9FD9-132437CA46A1}"/>
              </a:ext>
            </a:extLst>
          </p:cNvPr>
          <p:cNvSpPr>
            <a:spLocks noGrp="1"/>
          </p:cNvSpPr>
          <p:nvPr>
            <p:ph type="title"/>
          </p:nvPr>
        </p:nvSpPr>
        <p:spPr>
          <a:xfrm>
            <a:off x="755576" y="-171400"/>
            <a:ext cx="8229600" cy="1143000"/>
          </a:xfrm>
        </p:spPr>
        <p:txBody>
          <a:bodyPr/>
          <a:lstStyle/>
          <a:p>
            <a:r>
              <a:rPr lang="en-US" dirty="0"/>
              <a:t>Fresnel principle</a:t>
            </a:r>
          </a:p>
        </p:txBody>
      </p:sp>
      <p:sp>
        <p:nvSpPr>
          <p:cNvPr id="5" name="Arrow: Right 5">
            <a:extLst>
              <a:ext uri="{FF2B5EF4-FFF2-40B4-BE49-F238E27FC236}">
                <a16:creationId xmlns:a16="http://schemas.microsoft.com/office/drawing/2014/main" id="{512C9C58-5FD7-4541-811F-A1DBD9457527}"/>
              </a:ext>
            </a:extLst>
          </p:cNvPr>
          <p:cNvSpPr/>
          <p:nvPr/>
        </p:nvSpPr>
        <p:spPr bwMode="auto">
          <a:xfrm>
            <a:off x="2096526" y="2178709"/>
            <a:ext cx="504056"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aramond" panose="02020404030301010803" pitchFamily="18" charset="0"/>
              <a:ea typeface="楷体_GB2312" pitchFamily="49" charset="-122"/>
            </a:endParaRPr>
          </a:p>
        </p:txBody>
      </p:sp>
      <p:sp>
        <p:nvSpPr>
          <p:cNvPr id="6" name="TextBox 5">
            <a:extLst>
              <a:ext uri="{FF2B5EF4-FFF2-40B4-BE49-F238E27FC236}">
                <a16:creationId xmlns:a16="http://schemas.microsoft.com/office/drawing/2014/main" id="{93FC8D5F-BC24-4084-AB35-7B872D52BC08}"/>
              </a:ext>
            </a:extLst>
          </p:cNvPr>
          <p:cNvSpPr txBox="1"/>
          <p:nvPr/>
        </p:nvSpPr>
        <p:spPr>
          <a:xfrm>
            <a:off x="2600582" y="2046858"/>
            <a:ext cx="4584268" cy="523220"/>
          </a:xfrm>
          <a:prstGeom prst="rect">
            <a:avLst/>
          </a:prstGeom>
          <a:noFill/>
        </p:spPr>
        <p:txBody>
          <a:bodyPr wrap="none" rtlCol="0">
            <a:spAutoFit/>
          </a:bodyPr>
          <a:lstStyle/>
          <a:p>
            <a:r>
              <a:rPr lang="en-US" sz="2800" dirty="0"/>
              <a:t>The wavelets interfere together</a:t>
            </a:r>
          </a:p>
        </p:txBody>
      </p:sp>
      <p:sp>
        <p:nvSpPr>
          <p:cNvPr id="7" name="TextBox 6">
            <a:extLst>
              <a:ext uri="{FF2B5EF4-FFF2-40B4-BE49-F238E27FC236}">
                <a16:creationId xmlns:a16="http://schemas.microsoft.com/office/drawing/2014/main" id="{0227391B-A14B-42D3-8BD5-204C7DFB051D}"/>
              </a:ext>
            </a:extLst>
          </p:cNvPr>
          <p:cNvSpPr txBox="1"/>
          <p:nvPr/>
        </p:nvSpPr>
        <p:spPr>
          <a:xfrm>
            <a:off x="827277" y="3113561"/>
            <a:ext cx="7560840" cy="1384995"/>
          </a:xfrm>
          <a:prstGeom prst="rect">
            <a:avLst/>
          </a:prstGeom>
          <a:noFill/>
        </p:spPr>
        <p:txBody>
          <a:bodyPr wrap="square" rtlCol="0">
            <a:spAutoFit/>
          </a:bodyPr>
          <a:lstStyle/>
          <a:p>
            <a:r>
              <a:rPr lang="en-US" sz="2800" dirty="0"/>
              <a:t>The sum of Huygens principle and Fresnel principle is named: “The principle of Huygens-Fresnel ”</a:t>
            </a:r>
          </a:p>
        </p:txBody>
      </p:sp>
    </p:spTree>
    <p:extLst>
      <p:ext uri="{BB962C8B-B14F-4D97-AF65-F5344CB8AC3E}">
        <p14:creationId xmlns:p14="http://schemas.microsoft.com/office/powerpoint/2010/main" val="144384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43</a:t>
            </a:fld>
            <a:endParaRPr lang="en-US" altLang="zh-CN"/>
          </a:p>
        </p:txBody>
      </p:sp>
      <p:sp>
        <p:nvSpPr>
          <p:cNvPr id="3" name="Title 1">
            <a:extLst>
              <a:ext uri="{FF2B5EF4-FFF2-40B4-BE49-F238E27FC236}">
                <a16:creationId xmlns:a16="http://schemas.microsoft.com/office/drawing/2014/main" id="{B672BEF9-F007-4F29-878B-D4B60E8C8770}"/>
              </a:ext>
            </a:extLst>
          </p:cNvPr>
          <p:cNvSpPr>
            <a:spLocks noGrp="1"/>
          </p:cNvSpPr>
          <p:nvPr>
            <p:ph type="title"/>
          </p:nvPr>
        </p:nvSpPr>
        <p:spPr>
          <a:xfrm>
            <a:off x="660400" y="-2640"/>
            <a:ext cx="8229600" cy="1143000"/>
          </a:xfrm>
        </p:spPr>
        <p:txBody>
          <a:bodyPr/>
          <a:lstStyle/>
          <a:p>
            <a:r>
              <a:rPr lang="en-US" sz="3200" dirty="0"/>
              <a:t>Two main kinds of diffraction:</a:t>
            </a:r>
          </a:p>
        </p:txBody>
      </p:sp>
      <p:sp>
        <p:nvSpPr>
          <p:cNvPr id="5" name="Oval 7">
            <a:extLst>
              <a:ext uri="{FF2B5EF4-FFF2-40B4-BE49-F238E27FC236}">
                <a16:creationId xmlns:a16="http://schemas.microsoft.com/office/drawing/2014/main" id="{59E1023A-3A0E-4A23-8136-CDC2EFCCF99F}"/>
              </a:ext>
            </a:extLst>
          </p:cNvPr>
          <p:cNvSpPr>
            <a:spLocks noChangeArrowheads="1"/>
          </p:cNvSpPr>
          <p:nvPr/>
        </p:nvSpPr>
        <p:spPr bwMode="auto">
          <a:xfrm>
            <a:off x="4572000" y="1751013"/>
            <a:ext cx="152400" cy="152400"/>
          </a:xfrm>
          <a:prstGeom prst="ellipse">
            <a:avLst/>
          </a:prstGeom>
          <a:solidFill>
            <a:srgbClr val="FFCC99"/>
          </a:solidFill>
          <a:ln w="9525">
            <a:solidFill>
              <a:srgbClr val="FFCC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Line 8">
            <a:extLst>
              <a:ext uri="{FF2B5EF4-FFF2-40B4-BE49-F238E27FC236}">
                <a16:creationId xmlns:a16="http://schemas.microsoft.com/office/drawing/2014/main" id="{6DED5F67-B2F9-4E4F-898F-C41CB034B2BA}"/>
              </a:ext>
            </a:extLst>
          </p:cNvPr>
          <p:cNvSpPr>
            <a:spLocks noChangeShapeType="1"/>
          </p:cNvSpPr>
          <p:nvPr/>
        </p:nvSpPr>
        <p:spPr bwMode="auto">
          <a:xfrm>
            <a:off x="8305800" y="712788"/>
            <a:ext cx="0" cy="23193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7" name="Group 9">
            <a:extLst>
              <a:ext uri="{FF2B5EF4-FFF2-40B4-BE49-F238E27FC236}">
                <a16:creationId xmlns:a16="http://schemas.microsoft.com/office/drawing/2014/main" id="{59632C97-07D5-401A-A29E-5EFE8C221F14}"/>
              </a:ext>
            </a:extLst>
          </p:cNvPr>
          <p:cNvGrpSpPr>
            <a:grpSpLocks/>
          </p:cNvGrpSpPr>
          <p:nvPr/>
        </p:nvGrpSpPr>
        <p:grpSpPr bwMode="auto">
          <a:xfrm>
            <a:off x="4648200" y="1141413"/>
            <a:ext cx="1752600" cy="1371600"/>
            <a:chOff x="2928" y="606"/>
            <a:chExt cx="1104" cy="864"/>
          </a:xfrm>
        </p:grpSpPr>
        <p:sp>
          <p:nvSpPr>
            <p:cNvPr id="8" name="Line 10">
              <a:extLst>
                <a:ext uri="{FF2B5EF4-FFF2-40B4-BE49-F238E27FC236}">
                  <a16:creationId xmlns:a16="http://schemas.microsoft.com/office/drawing/2014/main" id="{37AD0D25-7DAE-41A5-A3F6-BFAD3B9FC6E2}"/>
                </a:ext>
              </a:extLst>
            </p:cNvPr>
            <p:cNvSpPr>
              <a:spLocks noChangeShapeType="1"/>
            </p:cNvSpPr>
            <p:nvPr/>
          </p:nvSpPr>
          <p:spPr bwMode="auto">
            <a:xfrm>
              <a:off x="2928" y="1038"/>
              <a:ext cx="1104"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9" name="Line 11">
              <a:extLst>
                <a:ext uri="{FF2B5EF4-FFF2-40B4-BE49-F238E27FC236}">
                  <a16:creationId xmlns:a16="http://schemas.microsoft.com/office/drawing/2014/main" id="{656E0792-2AF8-4E3C-BF37-7580AF5A1433}"/>
                </a:ext>
              </a:extLst>
            </p:cNvPr>
            <p:cNvSpPr>
              <a:spLocks noChangeShapeType="1"/>
            </p:cNvSpPr>
            <p:nvPr/>
          </p:nvSpPr>
          <p:spPr bwMode="auto">
            <a:xfrm flipV="1">
              <a:off x="2928" y="894"/>
              <a:ext cx="1104" cy="144"/>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0" name="Line 12">
              <a:extLst>
                <a:ext uri="{FF2B5EF4-FFF2-40B4-BE49-F238E27FC236}">
                  <a16:creationId xmlns:a16="http://schemas.microsoft.com/office/drawing/2014/main" id="{38FB1657-D149-4194-AD3F-6E3C2FAB0109}"/>
                </a:ext>
              </a:extLst>
            </p:cNvPr>
            <p:cNvSpPr>
              <a:spLocks noChangeShapeType="1"/>
            </p:cNvSpPr>
            <p:nvPr/>
          </p:nvSpPr>
          <p:spPr bwMode="auto">
            <a:xfrm>
              <a:off x="2928" y="1038"/>
              <a:ext cx="1104" cy="144"/>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1" name="Line 13">
              <a:extLst>
                <a:ext uri="{FF2B5EF4-FFF2-40B4-BE49-F238E27FC236}">
                  <a16:creationId xmlns:a16="http://schemas.microsoft.com/office/drawing/2014/main" id="{8603FDFB-BC49-4A69-8DE4-21A0A35EF30F}"/>
                </a:ext>
              </a:extLst>
            </p:cNvPr>
            <p:cNvSpPr>
              <a:spLocks noChangeShapeType="1"/>
            </p:cNvSpPr>
            <p:nvPr/>
          </p:nvSpPr>
          <p:spPr bwMode="auto">
            <a:xfrm flipV="1">
              <a:off x="2928" y="750"/>
              <a:ext cx="1104" cy="28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2" name="Line 14">
              <a:extLst>
                <a:ext uri="{FF2B5EF4-FFF2-40B4-BE49-F238E27FC236}">
                  <a16:creationId xmlns:a16="http://schemas.microsoft.com/office/drawing/2014/main" id="{17B455A4-0B4A-47E6-9E9C-3330787E6BBE}"/>
                </a:ext>
              </a:extLst>
            </p:cNvPr>
            <p:cNvSpPr>
              <a:spLocks noChangeShapeType="1"/>
            </p:cNvSpPr>
            <p:nvPr/>
          </p:nvSpPr>
          <p:spPr bwMode="auto">
            <a:xfrm>
              <a:off x="2928" y="1038"/>
              <a:ext cx="1104" cy="288"/>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3" name="Line 15">
              <a:extLst>
                <a:ext uri="{FF2B5EF4-FFF2-40B4-BE49-F238E27FC236}">
                  <a16:creationId xmlns:a16="http://schemas.microsoft.com/office/drawing/2014/main" id="{6918A95C-F602-4353-A257-227C1857DD15}"/>
                </a:ext>
              </a:extLst>
            </p:cNvPr>
            <p:cNvSpPr>
              <a:spLocks noChangeShapeType="1"/>
            </p:cNvSpPr>
            <p:nvPr/>
          </p:nvSpPr>
          <p:spPr bwMode="auto">
            <a:xfrm flipV="1">
              <a:off x="2928" y="606"/>
              <a:ext cx="1104" cy="43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4" name="Line 16">
              <a:extLst>
                <a:ext uri="{FF2B5EF4-FFF2-40B4-BE49-F238E27FC236}">
                  <a16:creationId xmlns:a16="http://schemas.microsoft.com/office/drawing/2014/main" id="{997E6EBF-65A6-484C-9738-F468A7FD2774}"/>
                </a:ext>
              </a:extLst>
            </p:cNvPr>
            <p:cNvSpPr>
              <a:spLocks noChangeShapeType="1"/>
            </p:cNvSpPr>
            <p:nvPr/>
          </p:nvSpPr>
          <p:spPr bwMode="auto">
            <a:xfrm>
              <a:off x="2928" y="1038"/>
              <a:ext cx="1104" cy="432"/>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pSp>
        <p:nvGrpSpPr>
          <p:cNvPr id="15" name="Group 17">
            <a:extLst>
              <a:ext uri="{FF2B5EF4-FFF2-40B4-BE49-F238E27FC236}">
                <a16:creationId xmlns:a16="http://schemas.microsoft.com/office/drawing/2014/main" id="{258CFC8F-937D-47F0-B518-A95633843650}"/>
              </a:ext>
            </a:extLst>
          </p:cNvPr>
          <p:cNvGrpSpPr>
            <a:grpSpLocks/>
          </p:cNvGrpSpPr>
          <p:nvPr/>
        </p:nvGrpSpPr>
        <p:grpSpPr bwMode="auto">
          <a:xfrm>
            <a:off x="6400800" y="1217613"/>
            <a:ext cx="1981200" cy="1066800"/>
            <a:chOff x="4032" y="654"/>
            <a:chExt cx="1248" cy="672"/>
          </a:xfrm>
        </p:grpSpPr>
        <p:sp>
          <p:nvSpPr>
            <p:cNvPr id="16" name="Line 18">
              <a:extLst>
                <a:ext uri="{FF2B5EF4-FFF2-40B4-BE49-F238E27FC236}">
                  <a16:creationId xmlns:a16="http://schemas.microsoft.com/office/drawing/2014/main" id="{9319B8FD-E29E-477B-A119-B807415D6ED7}"/>
                </a:ext>
              </a:extLst>
            </p:cNvPr>
            <p:cNvSpPr>
              <a:spLocks noChangeAspect="1" noChangeShapeType="1"/>
            </p:cNvSpPr>
            <p:nvPr/>
          </p:nvSpPr>
          <p:spPr bwMode="auto">
            <a:xfrm>
              <a:off x="4044" y="1034"/>
              <a:ext cx="1236" cy="137"/>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7" name="Line 19">
              <a:extLst>
                <a:ext uri="{FF2B5EF4-FFF2-40B4-BE49-F238E27FC236}">
                  <a16:creationId xmlns:a16="http://schemas.microsoft.com/office/drawing/2014/main" id="{762493A1-8419-471B-96A6-5A1F4CE120C8}"/>
                </a:ext>
              </a:extLst>
            </p:cNvPr>
            <p:cNvSpPr>
              <a:spLocks noChangeAspect="1" noChangeShapeType="1"/>
            </p:cNvSpPr>
            <p:nvPr/>
          </p:nvSpPr>
          <p:spPr bwMode="auto">
            <a:xfrm>
              <a:off x="4044" y="744"/>
              <a:ext cx="1211" cy="419"/>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8" name="Line 20">
              <a:extLst>
                <a:ext uri="{FF2B5EF4-FFF2-40B4-BE49-F238E27FC236}">
                  <a16:creationId xmlns:a16="http://schemas.microsoft.com/office/drawing/2014/main" id="{DD441FA3-59C5-424E-95E8-6AD4AD94544C}"/>
                </a:ext>
              </a:extLst>
            </p:cNvPr>
            <p:cNvSpPr>
              <a:spLocks noChangeAspect="1" noChangeShapeType="1"/>
            </p:cNvSpPr>
            <p:nvPr/>
          </p:nvSpPr>
          <p:spPr bwMode="auto">
            <a:xfrm>
              <a:off x="4044" y="888"/>
              <a:ext cx="1152" cy="265"/>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9" name="Line 21">
              <a:extLst>
                <a:ext uri="{FF2B5EF4-FFF2-40B4-BE49-F238E27FC236}">
                  <a16:creationId xmlns:a16="http://schemas.microsoft.com/office/drawing/2014/main" id="{9F17DA18-5DA0-4D71-96E9-C9C9D6F32C9D}"/>
                </a:ext>
              </a:extLst>
            </p:cNvPr>
            <p:cNvSpPr>
              <a:spLocks noChangeShapeType="1"/>
            </p:cNvSpPr>
            <p:nvPr/>
          </p:nvSpPr>
          <p:spPr bwMode="auto">
            <a:xfrm>
              <a:off x="4044" y="1176"/>
              <a:ext cx="1200" cy="0"/>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0" name="Line 22">
              <a:extLst>
                <a:ext uri="{FF2B5EF4-FFF2-40B4-BE49-F238E27FC236}">
                  <a16:creationId xmlns:a16="http://schemas.microsoft.com/office/drawing/2014/main" id="{2A81CF93-90E6-49ED-B496-7544752B2D5D}"/>
                </a:ext>
              </a:extLst>
            </p:cNvPr>
            <p:cNvSpPr>
              <a:spLocks noChangeShapeType="1"/>
            </p:cNvSpPr>
            <p:nvPr/>
          </p:nvSpPr>
          <p:spPr bwMode="auto">
            <a:xfrm flipV="1">
              <a:off x="4044" y="1176"/>
              <a:ext cx="1200" cy="144"/>
            </a:xfrm>
            <a:prstGeom prst="line">
              <a:avLst/>
            </a:prstGeom>
            <a:noFill/>
            <a:ln w="1905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1" name="Line 23">
              <a:extLst>
                <a:ext uri="{FF2B5EF4-FFF2-40B4-BE49-F238E27FC236}">
                  <a16:creationId xmlns:a16="http://schemas.microsoft.com/office/drawing/2014/main" id="{7634467F-B759-440A-BBF4-C3E29CC29837}"/>
                </a:ext>
              </a:extLst>
            </p:cNvPr>
            <p:cNvSpPr>
              <a:spLocks noChangeShapeType="1"/>
            </p:cNvSpPr>
            <p:nvPr/>
          </p:nvSpPr>
          <p:spPr bwMode="auto">
            <a:xfrm flipV="1">
              <a:off x="4032" y="654"/>
              <a:ext cx="1200" cy="672"/>
            </a:xfrm>
            <a:prstGeom prst="line">
              <a:avLst/>
            </a:prstGeom>
            <a:noFill/>
            <a:ln w="190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2" name="Line 24">
              <a:extLst>
                <a:ext uri="{FF2B5EF4-FFF2-40B4-BE49-F238E27FC236}">
                  <a16:creationId xmlns:a16="http://schemas.microsoft.com/office/drawing/2014/main" id="{041C51C0-96CD-4E56-B32D-399A033677DA}"/>
                </a:ext>
              </a:extLst>
            </p:cNvPr>
            <p:cNvSpPr>
              <a:spLocks noChangeShapeType="1"/>
            </p:cNvSpPr>
            <p:nvPr/>
          </p:nvSpPr>
          <p:spPr bwMode="auto">
            <a:xfrm flipV="1">
              <a:off x="4032" y="654"/>
              <a:ext cx="1200" cy="528"/>
            </a:xfrm>
            <a:prstGeom prst="line">
              <a:avLst/>
            </a:prstGeom>
            <a:noFill/>
            <a:ln w="190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3" name="Line 25">
              <a:extLst>
                <a:ext uri="{FF2B5EF4-FFF2-40B4-BE49-F238E27FC236}">
                  <a16:creationId xmlns:a16="http://schemas.microsoft.com/office/drawing/2014/main" id="{A20DE44E-CDDA-4C8F-83E5-1E7A159BC2D5}"/>
                </a:ext>
              </a:extLst>
            </p:cNvPr>
            <p:cNvSpPr>
              <a:spLocks noChangeShapeType="1"/>
            </p:cNvSpPr>
            <p:nvPr/>
          </p:nvSpPr>
          <p:spPr bwMode="auto">
            <a:xfrm flipV="1">
              <a:off x="4032" y="654"/>
              <a:ext cx="1200" cy="384"/>
            </a:xfrm>
            <a:prstGeom prst="line">
              <a:avLst/>
            </a:prstGeom>
            <a:noFill/>
            <a:ln w="190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4" name="Line 26">
              <a:extLst>
                <a:ext uri="{FF2B5EF4-FFF2-40B4-BE49-F238E27FC236}">
                  <a16:creationId xmlns:a16="http://schemas.microsoft.com/office/drawing/2014/main" id="{D7D79941-9667-4232-A74E-1BBE9EB09149}"/>
                </a:ext>
              </a:extLst>
            </p:cNvPr>
            <p:cNvSpPr>
              <a:spLocks noChangeShapeType="1"/>
            </p:cNvSpPr>
            <p:nvPr/>
          </p:nvSpPr>
          <p:spPr bwMode="auto">
            <a:xfrm flipV="1">
              <a:off x="4032" y="654"/>
              <a:ext cx="1200" cy="240"/>
            </a:xfrm>
            <a:prstGeom prst="line">
              <a:avLst/>
            </a:prstGeom>
            <a:noFill/>
            <a:ln w="190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5" name="Line 27">
              <a:extLst>
                <a:ext uri="{FF2B5EF4-FFF2-40B4-BE49-F238E27FC236}">
                  <a16:creationId xmlns:a16="http://schemas.microsoft.com/office/drawing/2014/main" id="{809F9731-BDEA-4009-9E48-71179EDA4528}"/>
                </a:ext>
              </a:extLst>
            </p:cNvPr>
            <p:cNvSpPr>
              <a:spLocks noChangeShapeType="1"/>
            </p:cNvSpPr>
            <p:nvPr/>
          </p:nvSpPr>
          <p:spPr bwMode="auto">
            <a:xfrm flipV="1">
              <a:off x="4032" y="654"/>
              <a:ext cx="1200" cy="96"/>
            </a:xfrm>
            <a:prstGeom prst="line">
              <a:avLst/>
            </a:prstGeom>
            <a:noFill/>
            <a:ln w="190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aphicFrame>
        <p:nvGraphicFramePr>
          <p:cNvPr id="26" name="Object 28">
            <a:extLst>
              <a:ext uri="{FF2B5EF4-FFF2-40B4-BE49-F238E27FC236}">
                <a16:creationId xmlns:a16="http://schemas.microsoft.com/office/drawing/2014/main" id="{E8A279D8-4C1E-464E-B7E4-FFC4C80E31E4}"/>
              </a:ext>
            </a:extLst>
          </p:cNvPr>
          <p:cNvGraphicFramePr>
            <a:graphicFrameLocks noChangeAspect="1"/>
          </p:cNvGraphicFramePr>
          <p:nvPr/>
        </p:nvGraphicFramePr>
        <p:xfrm>
          <a:off x="4481513" y="1376363"/>
          <a:ext cx="293687" cy="317500"/>
        </p:xfrm>
        <a:graphic>
          <a:graphicData uri="http://schemas.openxmlformats.org/presentationml/2006/ole">
            <mc:AlternateContent xmlns:mc="http://schemas.openxmlformats.org/markup-compatibility/2006">
              <mc:Choice xmlns:v="urn:schemas-microsoft-com:vml" Requires="v">
                <p:oleObj spid="_x0000_s21506" name="公式" r:id="rId3" imgW="247591" imgH="266815" progId="Equation.3">
                  <p:embed/>
                </p:oleObj>
              </mc:Choice>
              <mc:Fallback>
                <p:oleObj name="公式" r:id="rId3" imgW="247591" imgH="266815" progId="Equation.3">
                  <p:embed/>
                  <p:pic>
                    <p:nvPicPr>
                      <p:cNvPr id="26" name="Object 28">
                        <a:extLst>
                          <a:ext uri="{FF2B5EF4-FFF2-40B4-BE49-F238E27FC236}">
                            <a16:creationId xmlns:a16="http://schemas.microsoft.com/office/drawing/2014/main" id="{E8A279D8-4C1E-464E-B7E4-FFC4C80E3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513" y="1376363"/>
                        <a:ext cx="2936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 name="Group 29">
            <a:extLst>
              <a:ext uri="{FF2B5EF4-FFF2-40B4-BE49-F238E27FC236}">
                <a16:creationId xmlns:a16="http://schemas.microsoft.com/office/drawing/2014/main" id="{3742F568-AE1F-4725-BD1B-D40E34F376D5}"/>
              </a:ext>
            </a:extLst>
          </p:cNvPr>
          <p:cNvGrpSpPr>
            <a:grpSpLocks/>
          </p:cNvGrpSpPr>
          <p:nvPr/>
        </p:nvGrpSpPr>
        <p:grpSpPr bwMode="auto">
          <a:xfrm>
            <a:off x="8234363" y="950913"/>
            <a:ext cx="427037" cy="1503362"/>
            <a:chOff x="5187" y="486"/>
            <a:chExt cx="269" cy="947"/>
          </a:xfrm>
        </p:grpSpPr>
        <p:graphicFrame>
          <p:nvGraphicFramePr>
            <p:cNvPr id="28" name="Object 30">
              <a:extLst>
                <a:ext uri="{FF2B5EF4-FFF2-40B4-BE49-F238E27FC236}">
                  <a16:creationId xmlns:a16="http://schemas.microsoft.com/office/drawing/2014/main" id="{CE9F8984-B8DF-4D9B-9DE1-C06D32372AC0}"/>
                </a:ext>
              </a:extLst>
            </p:cNvPr>
            <p:cNvGraphicFramePr>
              <a:graphicFrameLocks noChangeAspect="1"/>
            </p:cNvGraphicFramePr>
            <p:nvPr/>
          </p:nvGraphicFramePr>
          <p:xfrm>
            <a:off x="5280" y="486"/>
            <a:ext cx="176" cy="184"/>
          </p:xfrm>
          <a:graphic>
            <a:graphicData uri="http://schemas.openxmlformats.org/presentationml/2006/ole">
              <mc:AlternateContent xmlns:mc="http://schemas.openxmlformats.org/markup-compatibility/2006">
                <mc:Choice xmlns:v="urn:schemas-microsoft-com:vml" Requires="v">
                  <p:oleObj spid="_x0000_s21507" name="公式" r:id="rId5" imgW="228643" imgH="247787" progId="Equation.3">
                    <p:embed/>
                  </p:oleObj>
                </mc:Choice>
                <mc:Fallback>
                  <p:oleObj name="公式" r:id="rId5" imgW="228643" imgH="247787" progId="Equation.3">
                    <p:embed/>
                    <p:pic>
                      <p:nvPicPr>
                        <p:cNvPr id="28" name="Object 30">
                          <a:extLst>
                            <a:ext uri="{FF2B5EF4-FFF2-40B4-BE49-F238E27FC236}">
                              <a16:creationId xmlns:a16="http://schemas.microsoft.com/office/drawing/2014/main" id="{CE9F8984-B8DF-4D9B-9DE1-C06D32372A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0" y="486"/>
                          <a:ext cx="17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1">
              <a:extLst>
                <a:ext uri="{FF2B5EF4-FFF2-40B4-BE49-F238E27FC236}">
                  <a16:creationId xmlns:a16="http://schemas.microsoft.com/office/drawing/2014/main" id="{0948E840-7F97-4B00-BF2B-25E11B62182A}"/>
                </a:ext>
              </a:extLst>
            </p:cNvPr>
            <p:cNvGraphicFramePr>
              <a:graphicFrameLocks noChangeAspect="1"/>
            </p:cNvGraphicFramePr>
            <p:nvPr/>
          </p:nvGraphicFramePr>
          <p:xfrm>
            <a:off x="5254" y="1162"/>
            <a:ext cx="200" cy="271"/>
          </p:xfrm>
          <a:graphic>
            <a:graphicData uri="http://schemas.openxmlformats.org/presentationml/2006/ole">
              <mc:AlternateContent xmlns:mc="http://schemas.openxmlformats.org/markup-compatibility/2006">
                <mc:Choice xmlns:v="urn:schemas-microsoft-com:vml" Requires="v">
                  <p:oleObj spid="_x0000_s21508" name="公式" r:id="rId7" imgW="266539" imgH="380982" progId="Equation.3">
                    <p:embed/>
                  </p:oleObj>
                </mc:Choice>
                <mc:Fallback>
                  <p:oleObj name="公式" r:id="rId7" imgW="266539" imgH="380982" progId="Equation.3">
                    <p:embed/>
                    <p:pic>
                      <p:nvPicPr>
                        <p:cNvPr id="29" name="Object 31">
                          <a:extLst>
                            <a:ext uri="{FF2B5EF4-FFF2-40B4-BE49-F238E27FC236}">
                              <a16:creationId xmlns:a16="http://schemas.microsoft.com/office/drawing/2014/main" id="{0948E840-7F97-4B00-BF2B-25E11B6218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4" y="1162"/>
                          <a:ext cx="200"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Oval 32">
              <a:extLst>
                <a:ext uri="{FF2B5EF4-FFF2-40B4-BE49-F238E27FC236}">
                  <a16:creationId xmlns:a16="http://schemas.microsoft.com/office/drawing/2014/main" id="{283E4DA6-209E-418C-B915-8710E300587D}"/>
                </a:ext>
              </a:extLst>
            </p:cNvPr>
            <p:cNvSpPr>
              <a:spLocks noChangeArrowheads="1"/>
            </p:cNvSpPr>
            <p:nvPr/>
          </p:nvSpPr>
          <p:spPr bwMode="auto">
            <a:xfrm>
              <a:off x="5187" y="618"/>
              <a:ext cx="96" cy="96"/>
            </a:xfrm>
            <a:prstGeom prst="ellipse">
              <a:avLst/>
            </a:prstGeom>
            <a:solidFill>
              <a:srgbClr val="66FFFF"/>
            </a:soli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Oval 33">
              <a:extLst>
                <a:ext uri="{FF2B5EF4-FFF2-40B4-BE49-F238E27FC236}">
                  <a16:creationId xmlns:a16="http://schemas.microsoft.com/office/drawing/2014/main" id="{2F67B1FE-755F-44E7-97BD-441A2EA03CA3}"/>
                </a:ext>
              </a:extLst>
            </p:cNvPr>
            <p:cNvSpPr>
              <a:spLocks noChangeArrowheads="1"/>
            </p:cNvSpPr>
            <p:nvPr/>
          </p:nvSpPr>
          <p:spPr bwMode="auto">
            <a:xfrm>
              <a:off x="5187" y="1117"/>
              <a:ext cx="96" cy="96"/>
            </a:xfrm>
            <a:prstGeom prst="ellipse">
              <a:avLst/>
            </a:prstGeom>
            <a:solidFill>
              <a:srgbClr val="FFCC99"/>
            </a:solidFill>
            <a:ln w="9525">
              <a:solidFill>
                <a:srgbClr val="FFCC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2" name="Group 34">
            <a:extLst>
              <a:ext uri="{FF2B5EF4-FFF2-40B4-BE49-F238E27FC236}">
                <a16:creationId xmlns:a16="http://schemas.microsoft.com/office/drawing/2014/main" id="{53C499BF-6272-4EDD-A8A2-6D1175FEBE0A}"/>
              </a:ext>
            </a:extLst>
          </p:cNvPr>
          <p:cNvGrpSpPr>
            <a:grpSpLocks/>
          </p:cNvGrpSpPr>
          <p:nvPr/>
        </p:nvGrpSpPr>
        <p:grpSpPr bwMode="auto">
          <a:xfrm>
            <a:off x="6400800" y="760413"/>
            <a:ext cx="422275" cy="2133600"/>
            <a:chOff x="4032" y="366"/>
            <a:chExt cx="266" cy="1344"/>
          </a:xfrm>
        </p:grpSpPr>
        <p:sp>
          <p:nvSpPr>
            <p:cNvPr id="33" name="Line 35">
              <a:extLst>
                <a:ext uri="{FF2B5EF4-FFF2-40B4-BE49-F238E27FC236}">
                  <a16:creationId xmlns:a16="http://schemas.microsoft.com/office/drawing/2014/main" id="{A6825298-B023-4234-A872-916427A95032}"/>
                </a:ext>
              </a:extLst>
            </p:cNvPr>
            <p:cNvSpPr>
              <a:spLocks noChangeShapeType="1"/>
            </p:cNvSpPr>
            <p:nvPr/>
          </p:nvSpPr>
          <p:spPr bwMode="auto">
            <a:xfrm>
              <a:off x="4032" y="1326"/>
              <a:ext cx="0" cy="38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4" name="Line 36">
              <a:extLst>
                <a:ext uri="{FF2B5EF4-FFF2-40B4-BE49-F238E27FC236}">
                  <a16:creationId xmlns:a16="http://schemas.microsoft.com/office/drawing/2014/main" id="{C2A198D2-9ECF-49DD-9C7A-E392D121C9C9}"/>
                </a:ext>
              </a:extLst>
            </p:cNvPr>
            <p:cNvSpPr>
              <a:spLocks noChangeShapeType="1"/>
            </p:cNvSpPr>
            <p:nvPr/>
          </p:nvSpPr>
          <p:spPr bwMode="auto">
            <a:xfrm>
              <a:off x="4032" y="366"/>
              <a:ext cx="0" cy="38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aphicFrame>
          <p:nvGraphicFramePr>
            <p:cNvPr id="35" name="Object 37">
              <a:extLst>
                <a:ext uri="{FF2B5EF4-FFF2-40B4-BE49-F238E27FC236}">
                  <a16:creationId xmlns:a16="http://schemas.microsoft.com/office/drawing/2014/main" id="{C3C6865B-3D5F-4EE5-88E3-1E380113B735}"/>
                </a:ext>
              </a:extLst>
            </p:cNvPr>
            <p:cNvGraphicFramePr>
              <a:graphicFrameLocks noChangeAspect="1"/>
            </p:cNvGraphicFramePr>
            <p:nvPr/>
          </p:nvGraphicFramePr>
          <p:xfrm>
            <a:off x="4178" y="1394"/>
            <a:ext cx="120" cy="264"/>
          </p:xfrm>
          <a:graphic>
            <a:graphicData uri="http://schemas.openxmlformats.org/presentationml/2006/ole">
              <mc:AlternateContent xmlns:mc="http://schemas.openxmlformats.org/markup-compatibility/2006">
                <mc:Choice xmlns:v="urn:schemas-microsoft-com:vml" Requires="v">
                  <p:oleObj spid="_x0000_s21509" name="公式" r:id="rId9" imgW="142744" imgH="371680" progId="Equation.3">
                    <p:embed/>
                  </p:oleObj>
                </mc:Choice>
                <mc:Fallback>
                  <p:oleObj name="公式" r:id="rId9" imgW="142744" imgH="371680" progId="Equation.3">
                    <p:embed/>
                    <p:pic>
                      <p:nvPicPr>
                        <p:cNvPr id="35" name="Object 37">
                          <a:extLst>
                            <a:ext uri="{FF2B5EF4-FFF2-40B4-BE49-F238E27FC236}">
                              <a16:creationId xmlns:a16="http://schemas.microsoft.com/office/drawing/2014/main" id="{C3C6865B-3D5F-4EE5-88E3-1E380113B7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8" y="1394"/>
                          <a:ext cx="12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8">
              <a:extLst>
                <a:ext uri="{FF2B5EF4-FFF2-40B4-BE49-F238E27FC236}">
                  <a16:creationId xmlns:a16="http://schemas.microsoft.com/office/drawing/2014/main" id="{5A001E33-DA5A-40BE-BF13-9AE41283B909}"/>
                </a:ext>
              </a:extLst>
            </p:cNvPr>
            <p:cNvGraphicFramePr>
              <a:graphicFrameLocks noChangeAspect="1"/>
            </p:cNvGraphicFramePr>
            <p:nvPr/>
          </p:nvGraphicFramePr>
          <p:xfrm>
            <a:off x="4113" y="432"/>
            <a:ext cx="161" cy="200"/>
          </p:xfrm>
          <a:graphic>
            <a:graphicData uri="http://schemas.openxmlformats.org/presentationml/2006/ole">
              <mc:AlternateContent xmlns:mc="http://schemas.openxmlformats.org/markup-compatibility/2006">
                <mc:Choice xmlns:v="urn:schemas-microsoft-com:vml" Requires="v">
                  <p:oleObj spid="_x0000_s21510" name="公式" r:id="rId11" imgW="209694" imgH="266815" progId="Equation.3">
                    <p:embed/>
                  </p:oleObj>
                </mc:Choice>
                <mc:Fallback>
                  <p:oleObj name="公式" r:id="rId11" imgW="209694" imgH="266815" progId="Equation.3">
                    <p:embed/>
                    <p:pic>
                      <p:nvPicPr>
                        <p:cNvPr id="36" name="Object 38">
                          <a:extLst>
                            <a:ext uri="{FF2B5EF4-FFF2-40B4-BE49-F238E27FC236}">
                              <a16:creationId xmlns:a16="http://schemas.microsoft.com/office/drawing/2014/main" id="{5A001E33-DA5A-40BE-BF13-9AE41283B9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3" y="432"/>
                          <a:ext cx="161"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Group 39">
            <a:extLst>
              <a:ext uri="{FF2B5EF4-FFF2-40B4-BE49-F238E27FC236}">
                <a16:creationId xmlns:a16="http://schemas.microsoft.com/office/drawing/2014/main" id="{2B551E6D-3B10-4BED-9C80-F5A6D20D00DD}"/>
              </a:ext>
            </a:extLst>
          </p:cNvPr>
          <p:cNvGrpSpPr>
            <a:grpSpLocks/>
          </p:cNvGrpSpPr>
          <p:nvPr/>
        </p:nvGrpSpPr>
        <p:grpSpPr bwMode="auto">
          <a:xfrm>
            <a:off x="5146675" y="4289425"/>
            <a:ext cx="1373188" cy="1371600"/>
            <a:chOff x="282" y="2657"/>
            <a:chExt cx="1104" cy="864"/>
          </a:xfrm>
        </p:grpSpPr>
        <p:sp>
          <p:nvSpPr>
            <p:cNvPr id="38" name="Line 40">
              <a:extLst>
                <a:ext uri="{FF2B5EF4-FFF2-40B4-BE49-F238E27FC236}">
                  <a16:creationId xmlns:a16="http://schemas.microsoft.com/office/drawing/2014/main" id="{2728EA42-3AD4-454E-A727-A9619C4AC9D7}"/>
                </a:ext>
              </a:extLst>
            </p:cNvPr>
            <p:cNvSpPr>
              <a:spLocks noChangeShapeType="1"/>
            </p:cNvSpPr>
            <p:nvPr/>
          </p:nvSpPr>
          <p:spPr bwMode="auto">
            <a:xfrm>
              <a:off x="282" y="3089"/>
              <a:ext cx="1104" cy="0"/>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9" name="Line 41">
              <a:extLst>
                <a:ext uri="{FF2B5EF4-FFF2-40B4-BE49-F238E27FC236}">
                  <a16:creationId xmlns:a16="http://schemas.microsoft.com/office/drawing/2014/main" id="{EF695715-BB88-4B5A-B75E-2527CFF1580D}"/>
                </a:ext>
              </a:extLst>
            </p:cNvPr>
            <p:cNvSpPr>
              <a:spLocks noChangeShapeType="1"/>
            </p:cNvSpPr>
            <p:nvPr/>
          </p:nvSpPr>
          <p:spPr bwMode="auto">
            <a:xfrm>
              <a:off x="282" y="3233"/>
              <a:ext cx="1104" cy="0"/>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0" name="Line 42">
              <a:extLst>
                <a:ext uri="{FF2B5EF4-FFF2-40B4-BE49-F238E27FC236}">
                  <a16:creationId xmlns:a16="http://schemas.microsoft.com/office/drawing/2014/main" id="{C9443CB5-A0F3-4DDA-BD27-20178AE049DA}"/>
                </a:ext>
              </a:extLst>
            </p:cNvPr>
            <p:cNvSpPr>
              <a:spLocks noChangeShapeType="1"/>
            </p:cNvSpPr>
            <p:nvPr/>
          </p:nvSpPr>
          <p:spPr bwMode="auto">
            <a:xfrm>
              <a:off x="282" y="3377"/>
              <a:ext cx="1104" cy="0"/>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1" name="Line 43">
              <a:extLst>
                <a:ext uri="{FF2B5EF4-FFF2-40B4-BE49-F238E27FC236}">
                  <a16:creationId xmlns:a16="http://schemas.microsoft.com/office/drawing/2014/main" id="{88960935-080D-4EB3-9934-FD9EF2C4F3F6}"/>
                </a:ext>
              </a:extLst>
            </p:cNvPr>
            <p:cNvSpPr>
              <a:spLocks noChangeShapeType="1"/>
            </p:cNvSpPr>
            <p:nvPr/>
          </p:nvSpPr>
          <p:spPr bwMode="auto">
            <a:xfrm>
              <a:off x="282" y="2945"/>
              <a:ext cx="1104" cy="0"/>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2" name="Line 44">
              <a:extLst>
                <a:ext uri="{FF2B5EF4-FFF2-40B4-BE49-F238E27FC236}">
                  <a16:creationId xmlns:a16="http://schemas.microsoft.com/office/drawing/2014/main" id="{6841E597-83AD-4671-89AE-8CBFBFF8AA23}"/>
                </a:ext>
              </a:extLst>
            </p:cNvPr>
            <p:cNvSpPr>
              <a:spLocks noChangeShapeType="1"/>
            </p:cNvSpPr>
            <p:nvPr/>
          </p:nvSpPr>
          <p:spPr bwMode="auto">
            <a:xfrm>
              <a:off x="282" y="3521"/>
              <a:ext cx="1104" cy="0"/>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3" name="Line 45">
              <a:extLst>
                <a:ext uri="{FF2B5EF4-FFF2-40B4-BE49-F238E27FC236}">
                  <a16:creationId xmlns:a16="http://schemas.microsoft.com/office/drawing/2014/main" id="{5C52453C-8A15-4049-A611-ECF36F2A9559}"/>
                </a:ext>
              </a:extLst>
            </p:cNvPr>
            <p:cNvSpPr>
              <a:spLocks noChangeShapeType="1"/>
            </p:cNvSpPr>
            <p:nvPr/>
          </p:nvSpPr>
          <p:spPr bwMode="auto">
            <a:xfrm>
              <a:off x="282" y="2801"/>
              <a:ext cx="1104" cy="0"/>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4" name="Line 46">
              <a:extLst>
                <a:ext uri="{FF2B5EF4-FFF2-40B4-BE49-F238E27FC236}">
                  <a16:creationId xmlns:a16="http://schemas.microsoft.com/office/drawing/2014/main" id="{4EE74A40-A3C0-4747-8272-1633C9C4A89D}"/>
                </a:ext>
              </a:extLst>
            </p:cNvPr>
            <p:cNvSpPr>
              <a:spLocks noChangeShapeType="1"/>
            </p:cNvSpPr>
            <p:nvPr/>
          </p:nvSpPr>
          <p:spPr bwMode="auto">
            <a:xfrm>
              <a:off x="282" y="2657"/>
              <a:ext cx="1104" cy="0"/>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pSp>
        <p:nvGrpSpPr>
          <p:cNvPr id="45" name="Group 47">
            <a:extLst>
              <a:ext uri="{FF2B5EF4-FFF2-40B4-BE49-F238E27FC236}">
                <a16:creationId xmlns:a16="http://schemas.microsoft.com/office/drawing/2014/main" id="{D195FBB4-0D6C-422F-A02D-8286E5BA33A0}"/>
              </a:ext>
            </a:extLst>
          </p:cNvPr>
          <p:cNvGrpSpPr>
            <a:grpSpLocks/>
          </p:cNvGrpSpPr>
          <p:nvPr/>
        </p:nvGrpSpPr>
        <p:grpSpPr bwMode="auto">
          <a:xfrm>
            <a:off x="6519863" y="4060825"/>
            <a:ext cx="1914525" cy="1371600"/>
            <a:chOff x="1386" y="2513"/>
            <a:chExt cx="1206" cy="864"/>
          </a:xfrm>
        </p:grpSpPr>
        <p:sp>
          <p:nvSpPr>
            <p:cNvPr id="46" name="Line 48">
              <a:extLst>
                <a:ext uri="{FF2B5EF4-FFF2-40B4-BE49-F238E27FC236}">
                  <a16:creationId xmlns:a16="http://schemas.microsoft.com/office/drawing/2014/main" id="{E209A133-F8BD-4677-B154-B46D9DCD182C}"/>
                </a:ext>
              </a:extLst>
            </p:cNvPr>
            <p:cNvSpPr>
              <a:spLocks noChangeShapeType="1"/>
            </p:cNvSpPr>
            <p:nvPr/>
          </p:nvSpPr>
          <p:spPr bwMode="auto">
            <a:xfrm flipV="1">
              <a:off x="1386" y="2513"/>
              <a:ext cx="1200" cy="288"/>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7" name="Line 49">
              <a:extLst>
                <a:ext uri="{FF2B5EF4-FFF2-40B4-BE49-F238E27FC236}">
                  <a16:creationId xmlns:a16="http://schemas.microsoft.com/office/drawing/2014/main" id="{7C2F838D-8BF2-4F0A-9850-D8F9DEEB455A}"/>
                </a:ext>
              </a:extLst>
            </p:cNvPr>
            <p:cNvSpPr>
              <a:spLocks noChangeShapeType="1"/>
            </p:cNvSpPr>
            <p:nvPr/>
          </p:nvSpPr>
          <p:spPr bwMode="auto">
            <a:xfrm flipV="1">
              <a:off x="1386" y="2657"/>
              <a:ext cx="1200" cy="288"/>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8" name="Line 50">
              <a:extLst>
                <a:ext uri="{FF2B5EF4-FFF2-40B4-BE49-F238E27FC236}">
                  <a16:creationId xmlns:a16="http://schemas.microsoft.com/office/drawing/2014/main" id="{299324CB-BBDB-4201-A2E8-068FD7C5EE1D}"/>
                </a:ext>
              </a:extLst>
            </p:cNvPr>
            <p:cNvSpPr>
              <a:spLocks noChangeShapeType="1"/>
            </p:cNvSpPr>
            <p:nvPr/>
          </p:nvSpPr>
          <p:spPr bwMode="auto">
            <a:xfrm flipV="1">
              <a:off x="1386" y="2795"/>
              <a:ext cx="1200" cy="288"/>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9" name="Line 51">
              <a:extLst>
                <a:ext uri="{FF2B5EF4-FFF2-40B4-BE49-F238E27FC236}">
                  <a16:creationId xmlns:a16="http://schemas.microsoft.com/office/drawing/2014/main" id="{44BC547C-4124-436D-A4E0-5008D1EFB897}"/>
                </a:ext>
              </a:extLst>
            </p:cNvPr>
            <p:cNvSpPr>
              <a:spLocks noChangeShapeType="1"/>
            </p:cNvSpPr>
            <p:nvPr/>
          </p:nvSpPr>
          <p:spPr bwMode="auto">
            <a:xfrm flipV="1">
              <a:off x="1392" y="2945"/>
              <a:ext cx="1200" cy="288"/>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50" name="Line 52">
              <a:extLst>
                <a:ext uri="{FF2B5EF4-FFF2-40B4-BE49-F238E27FC236}">
                  <a16:creationId xmlns:a16="http://schemas.microsoft.com/office/drawing/2014/main" id="{EC4EA2CE-5F85-4E87-9388-527C352442E1}"/>
                </a:ext>
              </a:extLst>
            </p:cNvPr>
            <p:cNvSpPr>
              <a:spLocks noChangeShapeType="1"/>
            </p:cNvSpPr>
            <p:nvPr/>
          </p:nvSpPr>
          <p:spPr bwMode="auto">
            <a:xfrm flipV="1">
              <a:off x="1392" y="3089"/>
              <a:ext cx="1200" cy="288"/>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pSp>
        <p:nvGrpSpPr>
          <p:cNvPr id="51" name="Group 55">
            <a:extLst>
              <a:ext uri="{FF2B5EF4-FFF2-40B4-BE49-F238E27FC236}">
                <a16:creationId xmlns:a16="http://schemas.microsoft.com/office/drawing/2014/main" id="{9C9F782B-C982-4806-B80D-D16668EEAEFD}"/>
              </a:ext>
            </a:extLst>
          </p:cNvPr>
          <p:cNvGrpSpPr>
            <a:grpSpLocks/>
          </p:cNvGrpSpPr>
          <p:nvPr/>
        </p:nvGrpSpPr>
        <p:grpSpPr bwMode="auto">
          <a:xfrm>
            <a:off x="6519863" y="3908425"/>
            <a:ext cx="336550" cy="2133600"/>
            <a:chOff x="1386" y="2417"/>
            <a:chExt cx="212" cy="1344"/>
          </a:xfrm>
        </p:grpSpPr>
        <p:sp>
          <p:nvSpPr>
            <p:cNvPr id="52" name="Line 56">
              <a:extLst>
                <a:ext uri="{FF2B5EF4-FFF2-40B4-BE49-F238E27FC236}">
                  <a16:creationId xmlns:a16="http://schemas.microsoft.com/office/drawing/2014/main" id="{379E87E3-6938-4C37-B79C-5B382083A313}"/>
                </a:ext>
              </a:extLst>
            </p:cNvPr>
            <p:cNvSpPr>
              <a:spLocks noChangeShapeType="1"/>
            </p:cNvSpPr>
            <p:nvPr/>
          </p:nvSpPr>
          <p:spPr bwMode="auto">
            <a:xfrm>
              <a:off x="1386" y="2417"/>
              <a:ext cx="0" cy="38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53" name="Line 57">
              <a:extLst>
                <a:ext uri="{FF2B5EF4-FFF2-40B4-BE49-F238E27FC236}">
                  <a16:creationId xmlns:a16="http://schemas.microsoft.com/office/drawing/2014/main" id="{7B291F68-B67F-4A40-B2CE-C4A56E8FEB02}"/>
                </a:ext>
              </a:extLst>
            </p:cNvPr>
            <p:cNvSpPr>
              <a:spLocks noChangeShapeType="1"/>
            </p:cNvSpPr>
            <p:nvPr/>
          </p:nvSpPr>
          <p:spPr bwMode="auto">
            <a:xfrm>
              <a:off x="1386" y="3377"/>
              <a:ext cx="0" cy="38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aphicFrame>
          <p:nvGraphicFramePr>
            <p:cNvPr id="54" name="Object 58">
              <a:extLst>
                <a:ext uri="{FF2B5EF4-FFF2-40B4-BE49-F238E27FC236}">
                  <a16:creationId xmlns:a16="http://schemas.microsoft.com/office/drawing/2014/main" id="{5A155E16-B7EC-47BD-BFDE-4D73A92B2DFA}"/>
                </a:ext>
              </a:extLst>
            </p:cNvPr>
            <p:cNvGraphicFramePr>
              <a:graphicFrameLocks noChangeAspect="1"/>
            </p:cNvGraphicFramePr>
            <p:nvPr/>
          </p:nvGraphicFramePr>
          <p:xfrm>
            <a:off x="1457" y="3387"/>
            <a:ext cx="120" cy="265"/>
          </p:xfrm>
          <a:graphic>
            <a:graphicData uri="http://schemas.openxmlformats.org/presentationml/2006/ole">
              <mc:AlternateContent xmlns:mc="http://schemas.openxmlformats.org/markup-compatibility/2006">
                <mc:Choice xmlns:v="urn:schemas-microsoft-com:vml" Requires="v">
                  <p:oleObj spid="_x0000_s21511" name="公式" r:id="rId13" imgW="142744" imgH="371680" progId="Equation.3">
                    <p:embed/>
                  </p:oleObj>
                </mc:Choice>
                <mc:Fallback>
                  <p:oleObj name="公式" r:id="rId13" imgW="142744" imgH="371680" progId="Equation.3">
                    <p:embed/>
                    <p:pic>
                      <p:nvPicPr>
                        <p:cNvPr id="54" name="Object 58">
                          <a:extLst>
                            <a:ext uri="{FF2B5EF4-FFF2-40B4-BE49-F238E27FC236}">
                              <a16:creationId xmlns:a16="http://schemas.microsoft.com/office/drawing/2014/main" id="{5A155E16-B7EC-47BD-BFDE-4D73A92B2DF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7" y="3387"/>
                          <a:ext cx="120"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59">
              <a:extLst>
                <a:ext uri="{FF2B5EF4-FFF2-40B4-BE49-F238E27FC236}">
                  <a16:creationId xmlns:a16="http://schemas.microsoft.com/office/drawing/2014/main" id="{3E3A5A77-2571-4E22-B352-5DEDB76E9603}"/>
                </a:ext>
              </a:extLst>
            </p:cNvPr>
            <p:cNvGraphicFramePr>
              <a:graphicFrameLocks noChangeAspect="1"/>
            </p:cNvGraphicFramePr>
            <p:nvPr/>
          </p:nvGraphicFramePr>
          <p:xfrm>
            <a:off x="1437" y="2507"/>
            <a:ext cx="161" cy="201"/>
          </p:xfrm>
          <a:graphic>
            <a:graphicData uri="http://schemas.openxmlformats.org/presentationml/2006/ole">
              <mc:AlternateContent xmlns:mc="http://schemas.openxmlformats.org/markup-compatibility/2006">
                <mc:Choice xmlns:v="urn:schemas-microsoft-com:vml" Requires="v">
                  <p:oleObj spid="_x0000_s21512" name="公式" r:id="rId15" imgW="209694" imgH="266815" progId="Equation.3">
                    <p:embed/>
                  </p:oleObj>
                </mc:Choice>
                <mc:Fallback>
                  <p:oleObj name="公式" r:id="rId15" imgW="209694" imgH="266815" progId="Equation.3">
                    <p:embed/>
                    <p:pic>
                      <p:nvPicPr>
                        <p:cNvPr id="55" name="Object 59">
                          <a:extLst>
                            <a:ext uri="{FF2B5EF4-FFF2-40B4-BE49-F238E27FC236}">
                              <a16:creationId xmlns:a16="http://schemas.microsoft.com/office/drawing/2014/main" id="{3E3A5A77-2571-4E22-B352-5DEDB76E960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37" y="2507"/>
                          <a:ext cx="161"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 name="Object 62">
            <a:extLst>
              <a:ext uri="{FF2B5EF4-FFF2-40B4-BE49-F238E27FC236}">
                <a16:creationId xmlns:a16="http://schemas.microsoft.com/office/drawing/2014/main" id="{C9FBA89D-EBE7-45A5-9411-441315FA0A55}"/>
              </a:ext>
            </a:extLst>
          </p:cNvPr>
          <p:cNvGraphicFramePr>
            <a:graphicFrameLocks noChangeAspect="1"/>
          </p:cNvGraphicFramePr>
          <p:nvPr/>
        </p:nvGraphicFramePr>
        <p:xfrm>
          <a:off x="7956550" y="2671763"/>
          <a:ext cx="279400" cy="292100"/>
        </p:xfrm>
        <a:graphic>
          <a:graphicData uri="http://schemas.openxmlformats.org/presentationml/2006/ole">
            <mc:AlternateContent xmlns:mc="http://schemas.openxmlformats.org/markup-compatibility/2006">
              <mc:Choice xmlns:v="urn:schemas-microsoft-com:vml" Requires="v">
                <p:oleObj spid="_x0000_s21513" name="公式" r:id="rId17" imgW="228643" imgH="247787" progId="Equation.3">
                  <p:embed/>
                </p:oleObj>
              </mc:Choice>
              <mc:Fallback>
                <p:oleObj name="公式" r:id="rId17" imgW="228643" imgH="247787" progId="Equation.3">
                  <p:embed/>
                  <p:pic>
                    <p:nvPicPr>
                      <p:cNvPr id="56" name="Object 62">
                        <a:extLst>
                          <a:ext uri="{FF2B5EF4-FFF2-40B4-BE49-F238E27FC236}">
                            <a16:creationId xmlns:a16="http://schemas.microsoft.com/office/drawing/2014/main" id="{C9FBA89D-EBE7-45A5-9411-441315FA0A5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56550" y="2671763"/>
                        <a:ext cx="279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Rectangle 63">
            <a:extLst>
              <a:ext uri="{FF2B5EF4-FFF2-40B4-BE49-F238E27FC236}">
                <a16:creationId xmlns:a16="http://schemas.microsoft.com/office/drawing/2014/main" id="{2FC2BF77-A11F-4D2A-B211-E98AC0BA719E}"/>
              </a:ext>
            </a:extLst>
          </p:cNvPr>
          <p:cNvSpPr>
            <a:spLocks noChangeArrowheads="1"/>
          </p:cNvSpPr>
          <p:nvPr/>
        </p:nvSpPr>
        <p:spPr bwMode="auto">
          <a:xfrm>
            <a:off x="5940425" y="3121025"/>
            <a:ext cx="17573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sz="2000">
                <a:latin typeface="Times New Roman" panose="02020603050405020304" pitchFamily="18" charset="0"/>
                <a:ea typeface="楷体_GB2312" pitchFamily="49" charset="-122"/>
              </a:rPr>
              <a:t>( </a:t>
            </a:r>
            <a:r>
              <a:rPr kumimoji="1" lang="zh-CN" altLang="en-US" sz="2000">
                <a:ea typeface="楷体_GB2312" pitchFamily="49" charset="-122"/>
              </a:rPr>
              <a:t>菲涅耳衍射</a:t>
            </a:r>
            <a:r>
              <a:rPr kumimoji="1" lang="zh-CN" altLang="en-US" sz="2000">
                <a:latin typeface="Times New Roman" panose="02020603050405020304" pitchFamily="18" charset="0"/>
                <a:ea typeface="楷体_GB2312" pitchFamily="49" charset="-122"/>
              </a:rPr>
              <a:t> </a:t>
            </a:r>
            <a:r>
              <a:rPr kumimoji="1" lang="en-US" altLang="zh-CN" sz="2000">
                <a:latin typeface="Times New Roman" panose="02020603050405020304" pitchFamily="18" charset="0"/>
                <a:ea typeface="楷体_GB2312" pitchFamily="49" charset="-122"/>
              </a:rPr>
              <a:t>)</a:t>
            </a:r>
            <a:endParaRPr kumimoji="1" lang="en-US" altLang="zh-CN" sz="2000">
              <a:ea typeface="楷体_GB2312" pitchFamily="49" charset="-122"/>
            </a:endParaRPr>
          </a:p>
        </p:txBody>
      </p:sp>
      <p:sp>
        <p:nvSpPr>
          <p:cNvPr id="58" name="TextBox 57">
            <a:extLst>
              <a:ext uri="{FF2B5EF4-FFF2-40B4-BE49-F238E27FC236}">
                <a16:creationId xmlns:a16="http://schemas.microsoft.com/office/drawing/2014/main" id="{EC61D893-1775-4517-B235-9B411E134004}"/>
              </a:ext>
            </a:extLst>
          </p:cNvPr>
          <p:cNvSpPr txBox="1"/>
          <p:nvPr/>
        </p:nvSpPr>
        <p:spPr>
          <a:xfrm>
            <a:off x="272390" y="1626287"/>
            <a:ext cx="4336123" cy="369332"/>
          </a:xfrm>
          <a:prstGeom prst="rect">
            <a:avLst/>
          </a:prstGeom>
          <a:noFill/>
        </p:spPr>
        <p:txBody>
          <a:bodyPr wrap="none" rtlCol="0">
            <a:spAutoFit/>
          </a:bodyPr>
          <a:lstStyle/>
          <a:p>
            <a:r>
              <a:rPr lang="en-US" b="1" dirty="0"/>
              <a:t>Fresnel diffraction </a:t>
            </a:r>
            <a:r>
              <a:rPr lang="en-US" dirty="0"/>
              <a:t>(“near field” diffraction)</a:t>
            </a:r>
          </a:p>
        </p:txBody>
      </p:sp>
      <p:sp>
        <p:nvSpPr>
          <p:cNvPr id="59" name="TextBox 58">
            <a:extLst>
              <a:ext uri="{FF2B5EF4-FFF2-40B4-BE49-F238E27FC236}">
                <a16:creationId xmlns:a16="http://schemas.microsoft.com/office/drawing/2014/main" id="{F46BD210-957E-4970-8736-F824BC0BA8AB}"/>
              </a:ext>
            </a:extLst>
          </p:cNvPr>
          <p:cNvSpPr txBox="1"/>
          <p:nvPr/>
        </p:nvSpPr>
        <p:spPr>
          <a:xfrm>
            <a:off x="390343" y="3842292"/>
            <a:ext cx="4243213" cy="369332"/>
          </a:xfrm>
          <a:prstGeom prst="rect">
            <a:avLst/>
          </a:prstGeom>
          <a:noFill/>
        </p:spPr>
        <p:txBody>
          <a:bodyPr wrap="none" rtlCol="0">
            <a:spAutoFit/>
          </a:bodyPr>
          <a:lstStyle/>
          <a:p>
            <a:r>
              <a:rPr lang="en-US" b="1" dirty="0"/>
              <a:t>Fraunhofer diffraction</a:t>
            </a:r>
            <a:r>
              <a:rPr lang="en-US" dirty="0"/>
              <a:t>(far field diffraction) </a:t>
            </a:r>
          </a:p>
        </p:txBody>
      </p:sp>
      <p:sp>
        <p:nvSpPr>
          <p:cNvPr id="60" name="TextBox 59">
            <a:extLst>
              <a:ext uri="{FF2B5EF4-FFF2-40B4-BE49-F238E27FC236}">
                <a16:creationId xmlns:a16="http://schemas.microsoft.com/office/drawing/2014/main" id="{1F142F15-C7DE-4B32-A898-370E87510567}"/>
              </a:ext>
            </a:extLst>
          </p:cNvPr>
          <p:cNvSpPr txBox="1"/>
          <p:nvPr/>
        </p:nvSpPr>
        <p:spPr>
          <a:xfrm>
            <a:off x="426034" y="4595147"/>
            <a:ext cx="4418563" cy="1477328"/>
          </a:xfrm>
          <a:prstGeom prst="rect">
            <a:avLst/>
          </a:prstGeom>
          <a:noFill/>
        </p:spPr>
        <p:txBody>
          <a:bodyPr wrap="square" rtlCol="0">
            <a:spAutoFit/>
          </a:bodyPr>
          <a:lstStyle/>
          <a:p>
            <a:r>
              <a:rPr lang="en-US" dirty="0"/>
              <a:t>The light rays interfere at infinite distance from the aperture. At infinite distance from the aperture, the wave fronts of the wavelets are plane. </a:t>
            </a:r>
          </a:p>
          <a:p>
            <a:endParaRPr lang="en-US" dirty="0"/>
          </a:p>
        </p:txBody>
      </p:sp>
      <p:sp>
        <p:nvSpPr>
          <p:cNvPr id="61" name="TextBox 60">
            <a:extLst>
              <a:ext uri="{FF2B5EF4-FFF2-40B4-BE49-F238E27FC236}">
                <a16:creationId xmlns:a16="http://schemas.microsoft.com/office/drawing/2014/main" id="{2AB061B4-74FC-40FE-B491-780F01BAD961}"/>
              </a:ext>
            </a:extLst>
          </p:cNvPr>
          <p:cNvSpPr txBox="1"/>
          <p:nvPr/>
        </p:nvSpPr>
        <p:spPr>
          <a:xfrm>
            <a:off x="400390" y="2391912"/>
            <a:ext cx="4444207" cy="646331"/>
          </a:xfrm>
          <a:prstGeom prst="rect">
            <a:avLst/>
          </a:prstGeom>
          <a:noFill/>
        </p:spPr>
        <p:txBody>
          <a:bodyPr wrap="square" rtlCol="0">
            <a:spAutoFit/>
          </a:bodyPr>
          <a:lstStyle/>
          <a:p>
            <a:r>
              <a:rPr lang="en-US" dirty="0"/>
              <a:t>The light rays interfere at finite distance from the aperture</a:t>
            </a:r>
          </a:p>
        </p:txBody>
      </p:sp>
      <p:sp>
        <p:nvSpPr>
          <p:cNvPr id="62" name="TextBox 61">
            <a:extLst>
              <a:ext uri="{FF2B5EF4-FFF2-40B4-BE49-F238E27FC236}">
                <a16:creationId xmlns:a16="http://schemas.microsoft.com/office/drawing/2014/main" id="{BE57B95D-20AD-49D6-8D68-A335F7D7F866}"/>
              </a:ext>
            </a:extLst>
          </p:cNvPr>
          <p:cNvSpPr txBox="1"/>
          <p:nvPr/>
        </p:nvSpPr>
        <p:spPr>
          <a:xfrm>
            <a:off x="741618" y="5924678"/>
            <a:ext cx="5678232" cy="923330"/>
          </a:xfrm>
          <a:prstGeom prst="rect">
            <a:avLst/>
          </a:prstGeom>
          <a:noFill/>
        </p:spPr>
        <p:txBody>
          <a:bodyPr wrap="square" rtlCol="0">
            <a:spAutoFit/>
          </a:bodyPr>
          <a:lstStyle/>
          <a:p>
            <a:r>
              <a:rPr lang="en-US" dirty="0"/>
              <a:t>Fraunhofer approximation: the screen is so far from the aperture than the diffraction can be described by the Fraunhofer diffraction</a:t>
            </a:r>
          </a:p>
        </p:txBody>
      </p:sp>
    </p:spTree>
    <p:extLst>
      <p:ext uri="{BB962C8B-B14F-4D97-AF65-F5344CB8AC3E}">
        <p14:creationId xmlns:p14="http://schemas.microsoft.com/office/powerpoint/2010/main" val="2672280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44</a:t>
            </a:fld>
            <a:endParaRPr lang="en-US" altLang="zh-CN"/>
          </a:p>
        </p:txBody>
      </p:sp>
      <p:sp>
        <p:nvSpPr>
          <p:cNvPr id="3" name="Title 1">
            <a:extLst>
              <a:ext uri="{FF2B5EF4-FFF2-40B4-BE49-F238E27FC236}">
                <a16:creationId xmlns:a16="http://schemas.microsoft.com/office/drawing/2014/main" id="{8AD28B1C-A3A2-4E0A-825D-A2BBD03C11AA}"/>
              </a:ext>
            </a:extLst>
          </p:cNvPr>
          <p:cNvSpPr>
            <a:spLocks noGrp="1"/>
          </p:cNvSpPr>
          <p:nvPr>
            <p:ph type="title"/>
          </p:nvPr>
        </p:nvSpPr>
        <p:spPr>
          <a:xfrm>
            <a:off x="695752" y="124158"/>
            <a:ext cx="8229600" cy="1143000"/>
          </a:xfrm>
        </p:spPr>
        <p:txBody>
          <a:bodyPr/>
          <a:lstStyle/>
          <a:p>
            <a:r>
              <a:rPr lang="en-US" sz="2800" dirty="0"/>
              <a:t>Mathematical description of the Huygens’s principle (far field)</a:t>
            </a:r>
          </a:p>
        </p:txBody>
      </p:sp>
      <p:sp>
        <p:nvSpPr>
          <p:cNvPr id="6" name="Freeform 2">
            <a:extLst>
              <a:ext uri="{FF2B5EF4-FFF2-40B4-BE49-F238E27FC236}">
                <a16:creationId xmlns:a16="http://schemas.microsoft.com/office/drawing/2014/main" id="{6F3719A0-01E3-49DB-B183-D93E0579B3A5}"/>
              </a:ext>
            </a:extLst>
          </p:cNvPr>
          <p:cNvSpPr>
            <a:spLocks/>
          </p:cNvSpPr>
          <p:nvPr/>
        </p:nvSpPr>
        <p:spPr bwMode="auto">
          <a:xfrm>
            <a:off x="2267744" y="2167239"/>
            <a:ext cx="1306513" cy="1657350"/>
          </a:xfrm>
          <a:custGeom>
            <a:avLst/>
            <a:gdLst>
              <a:gd name="T0" fmla="*/ 0 w 1312"/>
              <a:gd name="T1" fmla="*/ 2147483646 h 1393"/>
              <a:gd name="T2" fmla="*/ 2147483646 w 1312"/>
              <a:gd name="T3" fmla="*/ 2147483646 h 1393"/>
              <a:gd name="T4" fmla="*/ 2147483646 w 1312"/>
              <a:gd name="T5" fmla="*/ 2147483646 h 1393"/>
              <a:gd name="T6" fmla="*/ 2147483646 w 1312"/>
              <a:gd name="T7" fmla="*/ 2147483646 h 1393"/>
              <a:gd name="T8" fmla="*/ 2147483646 w 1312"/>
              <a:gd name="T9" fmla="*/ 2147483646 h 1393"/>
              <a:gd name="T10" fmla="*/ 2147483646 w 1312"/>
              <a:gd name="T11" fmla="*/ 2147483646 h 1393"/>
              <a:gd name="T12" fmla="*/ 2147483646 w 1312"/>
              <a:gd name="T13" fmla="*/ 2147483646 h 1393"/>
              <a:gd name="T14" fmla="*/ 2147483646 w 1312"/>
              <a:gd name="T15" fmla="*/ 2147483646 h 1393"/>
              <a:gd name="T16" fmla="*/ 2147483646 w 1312"/>
              <a:gd name="T17" fmla="*/ 2147483646 h 1393"/>
              <a:gd name="T18" fmla="*/ 2147483646 w 1312"/>
              <a:gd name="T19" fmla="*/ 2147483646 h 1393"/>
              <a:gd name="T20" fmla="*/ 2147483646 w 1312"/>
              <a:gd name="T21" fmla="*/ 2147483646 h 1393"/>
              <a:gd name="T22" fmla="*/ 2147483646 w 1312"/>
              <a:gd name="T23" fmla="*/ 2147483646 h 1393"/>
              <a:gd name="T24" fmla="*/ 2147483646 w 1312"/>
              <a:gd name="T25" fmla="*/ 2147483646 h 1393"/>
              <a:gd name="T26" fmla="*/ 2147483646 w 1312"/>
              <a:gd name="T27" fmla="*/ 2147483646 h 1393"/>
              <a:gd name="T28" fmla="*/ 2147483646 w 1312"/>
              <a:gd name="T29" fmla="*/ 2147483646 h 1393"/>
              <a:gd name="T30" fmla="*/ 2147483646 w 1312"/>
              <a:gd name="T31" fmla="*/ 2147483646 h 1393"/>
              <a:gd name="T32" fmla="*/ 2147483646 w 1312"/>
              <a:gd name="T33" fmla="*/ 2147483646 h 1393"/>
              <a:gd name="T34" fmla="*/ 2147483646 w 1312"/>
              <a:gd name="T35" fmla="*/ 2147483646 h 1393"/>
              <a:gd name="T36" fmla="*/ 2147483646 w 1312"/>
              <a:gd name="T37" fmla="*/ 2147483646 h 1393"/>
              <a:gd name="T38" fmla="*/ 2147483646 w 1312"/>
              <a:gd name="T39" fmla="*/ 2147483646 h 1393"/>
              <a:gd name="T40" fmla="*/ 2147483646 w 1312"/>
              <a:gd name="T41" fmla="*/ 2147483646 h 1393"/>
              <a:gd name="T42" fmla="*/ 2147483646 w 1312"/>
              <a:gd name="T43" fmla="*/ 2147483646 h 1393"/>
              <a:gd name="T44" fmla="*/ 2147483646 w 1312"/>
              <a:gd name="T45" fmla="*/ 2147483646 h 1393"/>
              <a:gd name="T46" fmla="*/ 2147483646 w 1312"/>
              <a:gd name="T47" fmla="*/ 2147483646 h 1393"/>
              <a:gd name="T48" fmla="*/ 2147483646 w 1312"/>
              <a:gd name="T49" fmla="*/ 2147483646 h 1393"/>
              <a:gd name="T50" fmla="*/ 2147483646 w 1312"/>
              <a:gd name="T51" fmla="*/ 2147483646 h 1393"/>
              <a:gd name="T52" fmla="*/ 2147483646 w 1312"/>
              <a:gd name="T53" fmla="*/ 2147483646 h 1393"/>
              <a:gd name="T54" fmla="*/ 2147483646 w 1312"/>
              <a:gd name="T55" fmla="*/ 2147483646 h 1393"/>
              <a:gd name="T56" fmla="*/ 2147483646 w 1312"/>
              <a:gd name="T57" fmla="*/ 2147483646 h 1393"/>
              <a:gd name="T58" fmla="*/ 2147483646 w 1312"/>
              <a:gd name="T59" fmla="*/ 2147483646 h 1393"/>
              <a:gd name="T60" fmla="*/ 2147483646 w 1312"/>
              <a:gd name="T61" fmla="*/ 2147483646 h 1393"/>
              <a:gd name="T62" fmla="*/ 2147483646 w 1312"/>
              <a:gd name="T63" fmla="*/ 2147483646 h 1393"/>
              <a:gd name="T64" fmla="*/ 2147483646 w 1312"/>
              <a:gd name="T65" fmla="*/ 2147483646 h 1393"/>
              <a:gd name="T66" fmla="*/ 2147483646 w 1312"/>
              <a:gd name="T67" fmla="*/ 2147483646 h 1393"/>
              <a:gd name="T68" fmla="*/ 2147483646 w 1312"/>
              <a:gd name="T69" fmla="*/ 2147483646 h 1393"/>
              <a:gd name="T70" fmla="*/ 2147483646 w 1312"/>
              <a:gd name="T71" fmla="*/ 2147483646 h 1393"/>
              <a:gd name="T72" fmla="*/ 2147483646 w 1312"/>
              <a:gd name="T73" fmla="*/ 2147483646 h 1393"/>
              <a:gd name="T74" fmla="*/ 2147483646 w 1312"/>
              <a:gd name="T75" fmla="*/ 2147483646 h 1393"/>
              <a:gd name="T76" fmla="*/ 2147483646 w 1312"/>
              <a:gd name="T77" fmla="*/ 2147483646 h 1393"/>
              <a:gd name="T78" fmla="*/ 0 w 1312"/>
              <a:gd name="T79" fmla="*/ 2147483646 h 13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12" h="1393">
                <a:moveTo>
                  <a:pt x="0" y="100"/>
                </a:moveTo>
                <a:cubicBezTo>
                  <a:pt x="2" y="100"/>
                  <a:pt x="64" y="77"/>
                  <a:pt x="72" y="73"/>
                </a:cubicBezTo>
                <a:cubicBezTo>
                  <a:pt x="85" y="67"/>
                  <a:pt x="127" y="57"/>
                  <a:pt x="141" y="52"/>
                </a:cubicBezTo>
                <a:cubicBezTo>
                  <a:pt x="219" y="28"/>
                  <a:pt x="143" y="47"/>
                  <a:pt x="216" y="40"/>
                </a:cubicBezTo>
                <a:cubicBezTo>
                  <a:pt x="255" y="30"/>
                  <a:pt x="287" y="26"/>
                  <a:pt x="327" y="19"/>
                </a:cubicBezTo>
                <a:cubicBezTo>
                  <a:pt x="347" y="16"/>
                  <a:pt x="465" y="1"/>
                  <a:pt x="465" y="1"/>
                </a:cubicBezTo>
                <a:cubicBezTo>
                  <a:pt x="515" y="0"/>
                  <a:pt x="594" y="10"/>
                  <a:pt x="630" y="13"/>
                </a:cubicBezTo>
                <a:cubicBezTo>
                  <a:pt x="666" y="16"/>
                  <a:pt x="653" y="15"/>
                  <a:pt x="681" y="19"/>
                </a:cubicBezTo>
                <a:cubicBezTo>
                  <a:pt x="719" y="21"/>
                  <a:pt x="761" y="34"/>
                  <a:pt x="798" y="40"/>
                </a:cubicBezTo>
                <a:cubicBezTo>
                  <a:pt x="850" y="48"/>
                  <a:pt x="889" y="62"/>
                  <a:pt x="939" y="79"/>
                </a:cubicBezTo>
                <a:cubicBezTo>
                  <a:pt x="957" y="85"/>
                  <a:pt x="1005" y="106"/>
                  <a:pt x="1005" y="106"/>
                </a:cubicBezTo>
                <a:cubicBezTo>
                  <a:pt x="1025" y="136"/>
                  <a:pt x="1044" y="154"/>
                  <a:pt x="1059" y="181"/>
                </a:cubicBezTo>
                <a:cubicBezTo>
                  <a:pt x="1087" y="223"/>
                  <a:pt x="1080" y="215"/>
                  <a:pt x="1110" y="235"/>
                </a:cubicBezTo>
                <a:cubicBezTo>
                  <a:pt x="1125" y="279"/>
                  <a:pt x="1119" y="277"/>
                  <a:pt x="1146" y="304"/>
                </a:cubicBezTo>
                <a:cubicBezTo>
                  <a:pt x="1194" y="412"/>
                  <a:pt x="1190" y="405"/>
                  <a:pt x="1215" y="481"/>
                </a:cubicBezTo>
                <a:cubicBezTo>
                  <a:pt x="1225" y="511"/>
                  <a:pt x="1250" y="564"/>
                  <a:pt x="1257" y="595"/>
                </a:cubicBezTo>
                <a:cubicBezTo>
                  <a:pt x="1287" y="724"/>
                  <a:pt x="1305" y="858"/>
                  <a:pt x="1305" y="991"/>
                </a:cubicBezTo>
                <a:cubicBezTo>
                  <a:pt x="1305" y="983"/>
                  <a:pt x="1293" y="826"/>
                  <a:pt x="1299" y="820"/>
                </a:cubicBezTo>
                <a:cubicBezTo>
                  <a:pt x="1303" y="816"/>
                  <a:pt x="1302" y="970"/>
                  <a:pt x="1311" y="970"/>
                </a:cubicBezTo>
                <a:cubicBezTo>
                  <a:pt x="1311" y="977"/>
                  <a:pt x="1309" y="991"/>
                  <a:pt x="1305" y="997"/>
                </a:cubicBezTo>
                <a:cubicBezTo>
                  <a:pt x="1312" y="1134"/>
                  <a:pt x="1311" y="1253"/>
                  <a:pt x="1311" y="1393"/>
                </a:cubicBezTo>
                <a:cubicBezTo>
                  <a:pt x="1261" y="1376"/>
                  <a:pt x="1216" y="1367"/>
                  <a:pt x="1164" y="1357"/>
                </a:cubicBezTo>
                <a:cubicBezTo>
                  <a:pt x="1122" y="1351"/>
                  <a:pt x="1101" y="1351"/>
                  <a:pt x="1047" y="1342"/>
                </a:cubicBezTo>
                <a:cubicBezTo>
                  <a:pt x="1034" y="1339"/>
                  <a:pt x="958" y="1331"/>
                  <a:pt x="945" y="1327"/>
                </a:cubicBezTo>
                <a:cubicBezTo>
                  <a:pt x="900" y="1324"/>
                  <a:pt x="906" y="1326"/>
                  <a:pt x="843" y="1321"/>
                </a:cubicBezTo>
                <a:cubicBezTo>
                  <a:pt x="792" y="1325"/>
                  <a:pt x="745" y="1321"/>
                  <a:pt x="696" y="1333"/>
                </a:cubicBezTo>
                <a:cubicBezTo>
                  <a:pt x="627" y="1336"/>
                  <a:pt x="633" y="1342"/>
                  <a:pt x="543" y="1345"/>
                </a:cubicBezTo>
                <a:cubicBezTo>
                  <a:pt x="507" y="1354"/>
                  <a:pt x="479" y="1360"/>
                  <a:pt x="435" y="1375"/>
                </a:cubicBezTo>
                <a:cubicBezTo>
                  <a:pt x="433" y="1376"/>
                  <a:pt x="359" y="1387"/>
                  <a:pt x="381" y="1387"/>
                </a:cubicBezTo>
                <a:cubicBezTo>
                  <a:pt x="396" y="1328"/>
                  <a:pt x="393" y="1360"/>
                  <a:pt x="390" y="1312"/>
                </a:cubicBezTo>
                <a:cubicBezTo>
                  <a:pt x="381" y="1167"/>
                  <a:pt x="393" y="1239"/>
                  <a:pt x="378" y="1150"/>
                </a:cubicBezTo>
                <a:cubicBezTo>
                  <a:pt x="373" y="1122"/>
                  <a:pt x="382" y="1073"/>
                  <a:pt x="375" y="1045"/>
                </a:cubicBezTo>
                <a:cubicBezTo>
                  <a:pt x="373" y="1037"/>
                  <a:pt x="354" y="934"/>
                  <a:pt x="354" y="934"/>
                </a:cubicBezTo>
                <a:cubicBezTo>
                  <a:pt x="336" y="847"/>
                  <a:pt x="346" y="847"/>
                  <a:pt x="327" y="760"/>
                </a:cubicBezTo>
                <a:cubicBezTo>
                  <a:pt x="321" y="733"/>
                  <a:pt x="311" y="715"/>
                  <a:pt x="306" y="685"/>
                </a:cubicBezTo>
                <a:cubicBezTo>
                  <a:pt x="298" y="638"/>
                  <a:pt x="267" y="536"/>
                  <a:pt x="240" y="496"/>
                </a:cubicBezTo>
                <a:cubicBezTo>
                  <a:pt x="228" y="478"/>
                  <a:pt x="201" y="400"/>
                  <a:pt x="189" y="382"/>
                </a:cubicBezTo>
                <a:cubicBezTo>
                  <a:pt x="169" y="323"/>
                  <a:pt x="164" y="323"/>
                  <a:pt x="129" y="271"/>
                </a:cubicBezTo>
                <a:cubicBezTo>
                  <a:pt x="105" y="235"/>
                  <a:pt x="81" y="199"/>
                  <a:pt x="57" y="163"/>
                </a:cubicBezTo>
                <a:cubicBezTo>
                  <a:pt x="43" y="142"/>
                  <a:pt x="23" y="112"/>
                  <a:pt x="0" y="100"/>
                </a:cubicBezTo>
                <a:close/>
              </a:path>
            </a:pathLst>
          </a:custGeom>
          <a:solidFill>
            <a:schemeClr val="accent1"/>
          </a:solidFill>
          <a:ln w="9525"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aphicFrame>
        <p:nvGraphicFramePr>
          <p:cNvPr id="7" name="Object 10">
            <a:extLst>
              <a:ext uri="{FF2B5EF4-FFF2-40B4-BE49-F238E27FC236}">
                <a16:creationId xmlns:a16="http://schemas.microsoft.com/office/drawing/2014/main" id="{70E51244-7A01-4367-B84C-04B8ABAB3B48}"/>
              </a:ext>
            </a:extLst>
          </p:cNvPr>
          <p:cNvGraphicFramePr>
            <a:graphicFrameLocks noChangeAspect="1"/>
          </p:cNvGraphicFramePr>
          <p:nvPr/>
        </p:nvGraphicFramePr>
        <p:xfrm>
          <a:off x="3037682" y="2637139"/>
          <a:ext cx="287337" cy="257175"/>
        </p:xfrm>
        <a:graphic>
          <a:graphicData uri="http://schemas.openxmlformats.org/presentationml/2006/ole">
            <mc:AlternateContent xmlns:mc="http://schemas.openxmlformats.org/markup-compatibility/2006">
              <mc:Choice xmlns:v="urn:schemas-microsoft-com:vml" Requires="v">
                <p:oleObj spid="_x0000_s22530" name="公式" r:id="rId3" imgW="304857" imgH="266815" progId="Equation.3">
                  <p:embed/>
                </p:oleObj>
              </mc:Choice>
              <mc:Fallback>
                <p:oleObj name="公式" r:id="rId3" imgW="304857" imgH="266815" progId="Equation.3">
                  <p:embed/>
                  <p:pic>
                    <p:nvPicPr>
                      <p:cNvPr id="7" name="Object 10">
                        <a:extLst>
                          <a:ext uri="{FF2B5EF4-FFF2-40B4-BE49-F238E27FC236}">
                            <a16:creationId xmlns:a16="http://schemas.microsoft.com/office/drawing/2014/main" id="{70E51244-7A01-4367-B84C-04B8ABAB3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682" y="2637139"/>
                        <a:ext cx="2873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8" name="Object 11">
                <a:extLst>
                  <a:ext uri="{FF2B5EF4-FFF2-40B4-BE49-F238E27FC236}">
                    <a16:creationId xmlns:a16="http://schemas.microsoft.com/office/drawing/2014/main" id="{DC7D3646-CD91-4042-8E8D-C3D20A932E9F}"/>
                  </a:ext>
                </a:extLst>
              </p:cNvPr>
              <p:cNvSpPr txBox="1"/>
              <p:nvPr/>
            </p:nvSpPr>
            <p:spPr bwMode="auto">
              <a:xfrm>
                <a:off x="3798068" y="2895878"/>
                <a:ext cx="203200" cy="242887"/>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1600" i="1">
                          <a:solidFill>
                            <a:schemeClr val="tx1"/>
                          </a:solidFill>
                          <a:latin typeface="Cambria Math" panose="02040503050406030204" pitchFamily="18" charset="0"/>
                        </a:rPr>
                        <m:t>𝜙</m:t>
                      </m:r>
                    </m:oMath>
                  </m:oMathPara>
                </a14:m>
                <a:endParaRPr lang="en-US" sz="1600" dirty="0">
                  <a:solidFill>
                    <a:schemeClr val="tx1"/>
                  </a:solidFill>
                </a:endParaRPr>
              </a:p>
            </p:txBody>
          </p:sp>
        </mc:Choice>
        <mc:Fallback xmlns="">
          <p:sp>
            <p:nvSpPr>
              <p:cNvPr id="8" name="Object 11">
                <a:extLst>
                  <a:ext uri="{FF2B5EF4-FFF2-40B4-BE49-F238E27FC236}">
                    <a16:creationId xmlns:a16="http://schemas.microsoft.com/office/drawing/2014/main" id="{DC7D3646-CD91-4042-8E8D-C3D20A932E9F}"/>
                  </a:ext>
                </a:extLst>
              </p:cNvPr>
              <p:cNvSpPr txBox="1">
                <a:spLocks noRot="1" noChangeAspect="1" noMove="1" noResize="1" noEditPoints="1" noAdjustHandles="1" noChangeArrowheads="1" noChangeShapeType="1" noTextEdit="1"/>
              </p:cNvSpPr>
              <p:nvPr/>
            </p:nvSpPr>
            <p:spPr bwMode="auto">
              <a:xfrm>
                <a:off x="3798068" y="2895878"/>
                <a:ext cx="203200" cy="242887"/>
              </a:xfrm>
              <a:prstGeom prst="rect">
                <a:avLst/>
              </a:prstGeom>
              <a:blipFill>
                <a:blip r:embed="rId5"/>
                <a:stretch>
                  <a:fillRect r="-63636" b="-55000"/>
                </a:stretch>
              </a:blipFill>
              <a:ln>
                <a:noFill/>
              </a:ln>
              <a:effectLst/>
            </p:spPr>
            <p:txBody>
              <a:bodyPr/>
              <a:lstStyle/>
              <a:p>
                <a:r>
                  <a:rPr lang="en-US">
                    <a:noFill/>
                  </a:rPr>
                  <a:t> </a:t>
                </a:r>
              </a:p>
            </p:txBody>
          </p:sp>
        </mc:Fallback>
      </mc:AlternateContent>
      <p:graphicFrame>
        <p:nvGraphicFramePr>
          <p:cNvPr id="9" name="Object 12">
            <a:extLst>
              <a:ext uri="{FF2B5EF4-FFF2-40B4-BE49-F238E27FC236}">
                <a16:creationId xmlns:a16="http://schemas.microsoft.com/office/drawing/2014/main" id="{C749517E-43CB-4930-BC9B-DF6B7AE4F4C3}"/>
              </a:ext>
            </a:extLst>
          </p:cNvPr>
          <p:cNvGraphicFramePr>
            <a:graphicFrameLocks noChangeAspect="1"/>
          </p:cNvGraphicFramePr>
          <p:nvPr/>
        </p:nvGraphicFramePr>
        <p:xfrm>
          <a:off x="4307682" y="2289477"/>
          <a:ext cx="179387" cy="239712"/>
        </p:xfrm>
        <a:graphic>
          <a:graphicData uri="http://schemas.openxmlformats.org/presentationml/2006/ole">
            <mc:AlternateContent xmlns:mc="http://schemas.openxmlformats.org/markup-compatibility/2006">
              <mc:Choice xmlns:v="urn:schemas-microsoft-com:vml" Requires="v">
                <p:oleObj spid="_x0000_s22531" name="公式" r:id="rId6" imgW="181061" imgH="257089" progId="Equation.3">
                  <p:embed/>
                </p:oleObj>
              </mc:Choice>
              <mc:Fallback>
                <p:oleObj name="公式" r:id="rId6" imgW="181061" imgH="257089" progId="Equation.3">
                  <p:embed/>
                  <p:pic>
                    <p:nvPicPr>
                      <p:cNvPr id="9" name="Object 12">
                        <a:extLst>
                          <a:ext uri="{FF2B5EF4-FFF2-40B4-BE49-F238E27FC236}">
                            <a16:creationId xmlns:a16="http://schemas.microsoft.com/office/drawing/2014/main" id="{C749517E-43CB-4930-BC9B-DF6B7AE4F4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7682" y="2289477"/>
                        <a:ext cx="179387"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3">
            <a:extLst>
              <a:ext uri="{FF2B5EF4-FFF2-40B4-BE49-F238E27FC236}">
                <a16:creationId xmlns:a16="http://schemas.microsoft.com/office/drawing/2014/main" id="{9E5DE2E0-88D8-419C-8D65-229C84EC15D4}"/>
              </a:ext>
            </a:extLst>
          </p:cNvPr>
          <p:cNvGraphicFramePr>
            <a:graphicFrameLocks noChangeAspect="1"/>
          </p:cNvGraphicFramePr>
          <p:nvPr/>
        </p:nvGraphicFramePr>
        <p:xfrm>
          <a:off x="4586715" y="3640111"/>
          <a:ext cx="223837" cy="233363"/>
        </p:xfrm>
        <a:graphic>
          <a:graphicData uri="http://schemas.openxmlformats.org/presentationml/2006/ole">
            <mc:AlternateContent xmlns:mc="http://schemas.openxmlformats.org/markup-compatibility/2006">
              <mc:Choice xmlns:v="urn:schemas-microsoft-com:vml" Requires="v">
                <p:oleObj spid="_x0000_s22532" name="公式" r:id="rId8" imgW="228643" imgH="247787" progId="Equation.3">
                  <p:embed/>
                </p:oleObj>
              </mc:Choice>
              <mc:Fallback>
                <p:oleObj name="公式" r:id="rId8" imgW="228643" imgH="247787" progId="Equation.3">
                  <p:embed/>
                  <p:pic>
                    <p:nvPicPr>
                      <p:cNvPr id="10" name="Object 13">
                        <a:extLst>
                          <a:ext uri="{FF2B5EF4-FFF2-40B4-BE49-F238E27FC236}">
                            <a16:creationId xmlns:a16="http://schemas.microsoft.com/office/drawing/2014/main" id="{9E5DE2E0-88D8-419C-8D65-229C84EC15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6715" y="3640111"/>
                        <a:ext cx="223837"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4">
            <a:extLst>
              <a:ext uri="{FF2B5EF4-FFF2-40B4-BE49-F238E27FC236}">
                <a16:creationId xmlns:a16="http://schemas.microsoft.com/office/drawing/2014/main" id="{92CFBC70-AA54-4C0C-BB94-F18E78E61764}"/>
              </a:ext>
            </a:extLst>
          </p:cNvPr>
          <p:cNvGraphicFramePr>
            <a:graphicFrameLocks noChangeAspect="1"/>
          </p:cNvGraphicFramePr>
          <p:nvPr/>
        </p:nvGraphicFramePr>
        <p:xfrm>
          <a:off x="4639469" y="3461052"/>
          <a:ext cx="115888" cy="128587"/>
        </p:xfrm>
        <a:graphic>
          <a:graphicData uri="http://schemas.openxmlformats.org/presentationml/2006/ole">
            <mc:AlternateContent xmlns:mc="http://schemas.openxmlformats.org/markup-compatibility/2006">
              <mc:Choice xmlns:v="urn:schemas-microsoft-com:vml" Requires="v">
                <p:oleObj spid="_x0000_s22533" name="Equation" r:id="rId10" imgW="66530" imgH="76112" progId="Equation.3">
                  <p:embed/>
                </p:oleObj>
              </mc:Choice>
              <mc:Fallback>
                <p:oleObj name="Equation" r:id="rId10" imgW="66530" imgH="76112" progId="Equation.3">
                  <p:embed/>
                  <p:pic>
                    <p:nvPicPr>
                      <p:cNvPr id="11" name="Object 14">
                        <a:extLst>
                          <a:ext uri="{FF2B5EF4-FFF2-40B4-BE49-F238E27FC236}">
                            <a16:creationId xmlns:a16="http://schemas.microsoft.com/office/drawing/2014/main" id="{92CFBC70-AA54-4C0C-BB94-F18E78E617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9469" y="3461052"/>
                        <a:ext cx="115888" cy="128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Arc 15">
            <a:extLst>
              <a:ext uri="{FF2B5EF4-FFF2-40B4-BE49-F238E27FC236}">
                <a16:creationId xmlns:a16="http://schemas.microsoft.com/office/drawing/2014/main" id="{A8D856F3-6D3A-4F71-9F37-C02426936CB1}"/>
              </a:ext>
            </a:extLst>
          </p:cNvPr>
          <p:cNvSpPr>
            <a:spLocks/>
          </p:cNvSpPr>
          <p:nvPr/>
        </p:nvSpPr>
        <p:spPr bwMode="auto">
          <a:xfrm>
            <a:off x="3271044" y="2937177"/>
            <a:ext cx="474663" cy="300037"/>
          </a:xfrm>
          <a:custGeom>
            <a:avLst/>
            <a:gdLst>
              <a:gd name="T0" fmla="*/ 2147483646 w 21600"/>
              <a:gd name="T1" fmla="*/ 0 h 11194"/>
              <a:gd name="T2" fmla="*/ 2147483646 w 21600"/>
              <a:gd name="T3" fmla="*/ 2147483646 h 11194"/>
              <a:gd name="T4" fmla="*/ 0 w 21600"/>
              <a:gd name="T5" fmla="*/ 2147483646 h 11194"/>
              <a:gd name="T6" fmla="*/ 0 60000 65536"/>
              <a:gd name="T7" fmla="*/ 0 60000 65536"/>
              <a:gd name="T8" fmla="*/ 0 60000 65536"/>
            </a:gdLst>
            <a:ahLst/>
            <a:cxnLst>
              <a:cxn ang="T6">
                <a:pos x="T0" y="T1"/>
              </a:cxn>
              <a:cxn ang="T7">
                <a:pos x="T2" y="T3"/>
              </a:cxn>
              <a:cxn ang="T8">
                <a:pos x="T4" y="T5"/>
              </a:cxn>
            </a:cxnLst>
            <a:rect l="0" t="0" r="r" b="b"/>
            <a:pathLst>
              <a:path w="21600" h="11194" fill="none" extrusionOk="0">
                <a:moveTo>
                  <a:pt x="20725" y="-1"/>
                </a:moveTo>
                <a:cubicBezTo>
                  <a:pt x="21305" y="1976"/>
                  <a:pt x="21600" y="4025"/>
                  <a:pt x="21600" y="6085"/>
                </a:cubicBezTo>
                <a:cubicBezTo>
                  <a:pt x="21600" y="7806"/>
                  <a:pt x="21394" y="9521"/>
                  <a:pt x="20987" y="11194"/>
                </a:cubicBezTo>
              </a:path>
              <a:path w="21600" h="11194" stroke="0" extrusionOk="0">
                <a:moveTo>
                  <a:pt x="20725" y="-1"/>
                </a:moveTo>
                <a:cubicBezTo>
                  <a:pt x="21305" y="1976"/>
                  <a:pt x="21600" y="4025"/>
                  <a:pt x="21600" y="6085"/>
                </a:cubicBezTo>
                <a:cubicBezTo>
                  <a:pt x="21600" y="7806"/>
                  <a:pt x="21394" y="9521"/>
                  <a:pt x="20987" y="11194"/>
                </a:cubicBezTo>
                <a:lnTo>
                  <a:pt x="0" y="6085"/>
                </a:lnTo>
                <a:lnTo>
                  <a:pt x="20725" y="-1"/>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nvGrpSpPr>
          <p:cNvPr id="13" name="Group 21">
            <a:extLst>
              <a:ext uri="{FF2B5EF4-FFF2-40B4-BE49-F238E27FC236}">
                <a16:creationId xmlns:a16="http://schemas.microsoft.com/office/drawing/2014/main" id="{C65C0629-3DA4-4CCA-AA4A-6403C251E6AA}"/>
              </a:ext>
            </a:extLst>
          </p:cNvPr>
          <p:cNvGrpSpPr>
            <a:grpSpLocks/>
          </p:cNvGrpSpPr>
          <p:nvPr/>
        </p:nvGrpSpPr>
        <p:grpSpPr bwMode="auto">
          <a:xfrm>
            <a:off x="2453482" y="2233914"/>
            <a:ext cx="1001712" cy="1512888"/>
            <a:chOff x="2485" y="90"/>
            <a:chExt cx="1392" cy="1758"/>
          </a:xfrm>
        </p:grpSpPr>
        <p:sp>
          <p:nvSpPr>
            <p:cNvPr id="14" name="Freeform 22">
              <a:extLst>
                <a:ext uri="{FF2B5EF4-FFF2-40B4-BE49-F238E27FC236}">
                  <a16:creationId xmlns:a16="http://schemas.microsoft.com/office/drawing/2014/main" id="{57C7EC32-0A9A-4F37-B0E5-144FE5525303}"/>
                </a:ext>
              </a:extLst>
            </p:cNvPr>
            <p:cNvSpPr>
              <a:spLocks noChangeAspect="1"/>
            </p:cNvSpPr>
            <p:nvPr/>
          </p:nvSpPr>
          <p:spPr bwMode="auto">
            <a:xfrm>
              <a:off x="2485" y="124"/>
              <a:ext cx="588" cy="1667"/>
            </a:xfrm>
            <a:custGeom>
              <a:avLst/>
              <a:gdLst>
                <a:gd name="T0" fmla="*/ 0 w 822"/>
                <a:gd name="T1" fmla="*/ 0 h 2835"/>
                <a:gd name="T2" fmla="*/ 117 w 822"/>
                <a:gd name="T3" fmla="*/ 86 h 2835"/>
                <a:gd name="T4" fmla="*/ 154 w 822"/>
                <a:gd name="T5" fmla="*/ 199 h 2835"/>
                <a:gd name="T6" fmla="*/ 0 60000 65536"/>
                <a:gd name="T7" fmla="*/ 0 60000 65536"/>
                <a:gd name="T8" fmla="*/ 0 60000 65536"/>
              </a:gdLst>
              <a:ahLst/>
              <a:cxnLst>
                <a:cxn ang="T6">
                  <a:pos x="T0" y="T1"/>
                </a:cxn>
                <a:cxn ang="T7">
                  <a:pos x="T2" y="T3"/>
                </a:cxn>
                <a:cxn ang="T8">
                  <a:pos x="T4" y="T5"/>
                </a:cxn>
              </a:cxnLst>
              <a:rect l="0" t="0" r="r" b="b"/>
              <a:pathLst>
                <a:path w="822" h="2835">
                  <a:moveTo>
                    <a:pt x="0" y="0"/>
                  </a:moveTo>
                  <a:cubicBezTo>
                    <a:pt x="243" y="373"/>
                    <a:pt x="487" y="747"/>
                    <a:pt x="624" y="1219"/>
                  </a:cubicBezTo>
                  <a:cubicBezTo>
                    <a:pt x="761" y="1691"/>
                    <a:pt x="789" y="2566"/>
                    <a:pt x="822" y="283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Freeform 23">
              <a:extLst>
                <a:ext uri="{FF2B5EF4-FFF2-40B4-BE49-F238E27FC236}">
                  <a16:creationId xmlns:a16="http://schemas.microsoft.com/office/drawing/2014/main" id="{DEAB5A33-8139-43D9-9146-C1F9C2CF844D}"/>
                </a:ext>
              </a:extLst>
            </p:cNvPr>
            <p:cNvSpPr>
              <a:spLocks noChangeAspect="1"/>
            </p:cNvSpPr>
            <p:nvPr/>
          </p:nvSpPr>
          <p:spPr bwMode="auto">
            <a:xfrm>
              <a:off x="2895" y="90"/>
              <a:ext cx="549" cy="1701"/>
            </a:xfrm>
            <a:custGeom>
              <a:avLst/>
              <a:gdLst>
                <a:gd name="T0" fmla="*/ 0 w 793"/>
                <a:gd name="T1" fmla="*/ 0 h 2806"/>
                <a:gd name="T2" fmla="*/ 77 w 793"/>
                <a:gd name="T3" fmla="*/ 67 h 2806"/>
                <a:gd name="T4" fmla="*/ 113 w 793"/>
                <a:gd name="T5" fmla="*/ 144 h 2806"/>
                <a:gd name="T6" fmla="*/ 126 w 793"/>
                <a:gd name="T7" fmla="*/ 230 h 2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3" h="2806">
                  <a:moveTo>
                    <a:pt x="0" y="0"/>
                  </a:moveTo>
                  <a:cubicBezTo>
                    <a:pt x="182" y="264"/>
                    <a:pt x="364" y="529"/>
                    <a:pt x="482" y="822"/>
                  </a:cubicBezTo>
                  <a:cubicBezTo>
                    <a:pt x="600" y="1115"/>
                    <a:pt x="656" y="1426"/>
                    <a:pt x="708" y="1757"/>
                  </a:cubicBezTo>
                  <a:cubicBezTo>
                    <a:pt x="760" y="2088"/>
                    <a:pt x="779" y="2631"/>
                    <a:pt x="793" y="280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Freeform 24">
              <a:extLst>
                <a:ext uri="{FF2B5EF4-FFF2-40B4-BE49-F238E27FC236}">
                  <a16:creationId xmlns:a16="http://schemas.microsoft.com/office/drawing/2014/main" id="{1FD5416B-2E0C-4D62-BA42-EAD29C297E71}"/>
                </a:ext>
              </a:extLst>
            </p:cNvPr>
            <p:cNvSpPr>
              <a:spLocks noChangeAspect="1"/>
            </p:cNvSpPr>
            <p:nvPr/>
          </p:nvSpPr>
          <p:spPr bwMode="auto">
            <a:xfrm>
              <a:off x="3325" y="140"/>
              <a:ext cx="552" cy="1708"/>
            </a:xfrm>
            <a:custGeom>
              <a:avLst/>
              <a:gdLst>
                <a:gd name="T0" fmla="*/ 0 w 793"/>
                <a:gd name="T1" fmla="*/ 0 h 2806"/>
                <a:gd name="T2" fmla="*/ 79 w 793"/>
                <a:gd name="T3" fmla="*/ 69 h 2806"/>
                <a:gd name="T4" fmla="*/ 116 w 793"/>
                <a:gd name="T5" fmla="*/ 147 h 2806"/>
                <a:gd name="T6" fmla="*/ 129 w 793"/>
                <a:gd name="T7" fmla="*/ 234 h 2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3" h="2806">
                  <a:moveTo>
                    <a:pt x="0" y="0"/>
                  </a:moveTo>
                  <a:cubicBezTo>
                    <a:pt x="182" y="264"/>
                    <a:pt x="364" y="529"/>
                    <a:pt x="482" y="822"/>
                  </a:cubicBezTo>
                  <a:cubicBezTo>
                    <a:pt x="600" y="1115"/>
                    <a:pt x="656" y="1426"/>
                    <a:pt x="708" y="1757"/>
                  </a:cubicBezTo>
                  <a:cubicBezTo>
                    <a:pt x="760" y="2088"/>
                    <a:pt x="779" y="2631"/>
                    <a:pt x="793" y="280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 name="Freeform 25">
            <a:extLst>
              <a:ext uri="{FF2B5EF4-FFF2-40B4-BE49-F238E27FC236}">
                <a16:creationId xmlns:a16="http://schemas.microsoft.com/office/drawing/2014/main" id="{54B06979-0670-46C9-99C3-627D90A9A765}"/>
              </a:ext>
            </a:extLst>
          </p:cNvPr>
          <p:cNvSpPr>
            <a:spLocks/>
          </p:cNvSpPr>
          <p:nvPr/>
        </p:nvSpPr>
        <p:spPr bwMode="auto">
          <a:xfrm>
            <a:off x="3053557" y="2905427"/>
            <a:ext cx="379412" cy="406400"/>
          </a:xfrm>
          <a:custGeom>
            <a:avLst/>
            <a:gdLst>
              <a:gd name="T0" fmla="*/ 2147483646 w 239"/>
              <a:gd name="T1" fmla="*/ 2147483646 h 256"/>
              <a:gd name="T2" fmla="*/ 2147483646 w 239"/>
              <a:gd name="T3" fmla="*/ 0 h 256"/>
              <a:gd name="T4" fmla="*/ 2147483646 w 239"/>
              <a:gd name="T5" fmla="*/ 2147483646 h 256"/>
              <a:gd name="T6" fmla="*/ 2147483646 w 239"/>
              <a:gd name="T7" fmla="*/ 2147483646 h 256"/>
              <a:gd name="T8" fmla="*/ 2147483646 w 239"/>
              <a:gd name="T9" fmla="*/ 2147483646 h 256"/>
              <a:gd name="T10" fmla="*/ 2147483646 w 239"/>
              <a:gd name="T11" fmla="*/ 2147483646 h 256"/>
              <a:gd name="T12" fmla="*/ 2147483646 w 239"/>
              <a:gd name="T13" fmla="*/ 2147483646 h 256"/>
              <a:gd name="T14" fmla="*/ 2147483646 w 239"/>
              <a:gd name="T15" fmla="*/ 2147483646 h 256"/>
              <a:gd name="T16" fmla="*/ 2147483646 w 239"/>
              <a:gd name="T17" fmla="*/ 2147483646 h 256"/>
              <a:gd name="T18" fmla="*/ 2147483646 w 239"/>
              <a:gd name="T19" fmla="*/ 2147483646 h 256"/>
              <a:gd name="T20" fmla="*/ 2147483646 w 239"/>
              <a:gd name="T21" fmla="*/ 2147483646 h 256"/>
              <a:gd name="T22" fmla="*/ 2147483646 w 239"/>
              <a:gd name="T23" fmla="*/ 2147483646 h 256"/>
              <a:gd name="T24" fmla="*/ 2147483646 w 239"/>
              <a:gd name="T25" fmla="*/ 2147483646 h 256"/>
              <a:gd name="T26" fmla="*/ 2147483646 w 239"/>
              <a:gd name="T27" fmla="*/ 2147483646 h 256"/>
              <a:gd name="T28" fmla="*/ 2147483646 w 239"/>
              <a:gd name="T29" fmla="*/ 2147483646 h 256"/>
              <a:gd name="T30" fmla="*/ 2147483646 w 239"/>
              <a:gd name="T31" fmla="*/ 2147483646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9" h="256">
                <a:moveTo>
                  <a:pt x="3" y="2"/>
                </a:moveTo>
                <a:cubicBezTo>
                  <a:pt x="11" y="2"/>
                  <a:pt x="24" y="1"/>
                  <a:pt x="33" y="0"/>
                </a:cubicBezTo>
                <a:cubicBezTo>
                  <a:pt x="40" y="0"/>
                  <a:pt x="52" y="4"/>
                  <a:pt x="59" y="4"/>
                </a:cubicBezTo>
                <a:cubicBezTo>
                  <a:pt x="96" y="5"/>
                  <a:pt x="73" y="7"/>
                  <a:pt x="114" y="9"/>
                </a:cubicBezTo>
                <a:cubicBezTo>
                  <a:pt x="143" y="16"/>
                  <a:pt x="167" y="21"/>
                  <a:pt x="194" y="35"/>
                </a:cubicBezTo>
                <a:cubicBezTo>
                  <a:pt x="199" y="37"/>
                  <a:pt x="205" y="37"/>
                  <a:pt x="206" y="45"/>
                </a:cubicBezTo>
                <a:cubicBezTo>
                  <a:pt x="207" y="63"/>
                  <a:pt x="216" y="79"/>
                  <a:pt x="217" y="98"/>
                </a:cubicBezTo>
                <a:cubicBezTo>
                  <a:pt x="217" y="114"/>
                  <a:pt x="225" y="126"/>
                  <a:pt x="225" y="142"/>
                </a:cubicBezTo>
                <a:cubicBezTo>
                  <a:pt x="226" y="150"/>
                  <a:pt x="231" y="184"/>
                  <a:pt x="231" y="184"/>
                </a:cubicBezTo>
                <a:cubicBezTo>
                  <a:pt x="230" y="191"/>
                  <a:pt x="239" y="254"/>
                  <a:pt x="237" y="250"/>
                </a:cubicBezTo>
                <a:cubicBezTo>
                  <a:pt x="216" y="256"/>
                  <a:pt x="175" y="232"/>
                  <a:pt x="149" y="226"/>
                </a:cubicBezTo>
                <a:cubicBezTo>
                  <a:pt x="118" y="221"/>
                  <a:pt x="71" y="219"/>
                  <a:pt x="39" y="214"/>
                </a:cubicBezTo>
                <a:cubicBezTo>
                  <a:pt x="36" y="215"/>
                  <a:pt x="44" y="214"/>
                  <a:pt x="41" y="212"/>
                </a:cubicBezTo>
                <a:cubicBezTo>
                  <a:pt x="40" y="205"/>
                  <a:pt x="37" y="196"/>
                  <a:pt x="33" y="172"/>
                </a:cubicBezTo>
                <a:cubicBezTo>
                  <a:pt x="29" y="148"/>
                  <a:pt x="22" y="95"/>
                  <a:pt x="19" y="70"/>
                </a:cubicBezTo>
                <a:cubicBezTo>
                  <a:pt x="14" y="42"/>
                  <a:pt x="0" y="13"/>
                  <a:pt x="3" y="2"/>
                </a:cubicBezTo>
                <a:close/>
              </a:path>
            </a:pathLst>
          </a:custGeom>
          <a:gradFill rotWithShape="1">
            <a:gsLst>
              <a:gs pos="0">
                <a:srgbClr val="0099FF"/>
              </a:gs>
              <a:gs pos="100000">
                <a:srgbClr val="004776">
                  <a:alpha val="70000"/>
                </a:srgbClr>
              </a:gs>
            </a:gsLst>
            <a:lin ang="18900000" scaled="1"/>
          </a:gra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 name="Group 26">
            <a:extLst>
              <a:ext uri="{FF2B5EF4-FFF2-40B4-BE49-F238E27FC236}">
                <a16:creationId xmlns:a16="http://schemas.microsoft.com/office/drawing/2014/main" id="{2A8445D7-12FD-4216-9436-6B448F99D045}"/>
              </a:ext>
            </a:extLst>
          </p:cNvPr>
          <p:cNvGrpSpPr>
            <a:grpSpLocks/>
          </p:cNvGrpSpPr>
          <p:nvPr/>
        </p:nvGrpSpPr>
        <p:grpSpPr bwMode="auto">
          <a:xfrm>
            <a:off x="2393157" y="2311702"/>
            <a:ext cx="1160462" cy="1360487"/>
            <a:chOff x="2313" y="321"/>
            <a:chExt cx="1818" cy="1299"/>
          </a:xfrm>
        </p:grpSpPr>
        <p:sp>
          <p:nvSpPr>
            <p:cNvPr id="19" name="Freeform 27">
              <a:extLst>
                <a:ext uri="{FF2B5EF4-FFF2-40B4-BE49-F238E27FC236}">
                  <a16:creationId xmlns:a16="http://schemas.microsoft.com/office/drawing/2014/main" id="{1D695CEC-10CD-4D08-A0BC-8860BAEDB081}"/>
                </a:ext>
              </a:extLst>
            </p:cNvPr>
            <p:cNvSpPr>
              <a:spLocks noChangeAspect="1"/>
            </p:cNvSpPr>
            <p:nvPr/>
          </p:nvSpPr>
          <p:spPr bwMode="auto">
            <a:xfrm>
              <a:off x="2313" y="321"/>
              <a:ext cx="1529" cy="116"/>
            </a:xfrm>
            <a:custGeom>
              <a:avLst/>
              <a:gdLst>
                <a:gd name="T0" fmla="*/ 0 w 2041"/>
                <a:gd name="T1" fmla="*/ 11 h 208"/>
                <a:gd name="T2" fmla="*/ 140 w 2041"/>
                <a:gd name="T3" fmla="*/ 2 h 208"/>
                <a:gd name="T4" fmla="*/ 274 w 2041"/>
                <a:gd name="T5" fmla="*/ 1 h 208"/>
                <a:gd name="T6" fmla="*/ 402 w 2041"/>
                <a:gd name="T7" fmla="*/ 5 h 208"/>
                <a:gd name="T8" fmla="*/ 482 w 2041"/>
                <a:gd name="T9" fmla="*/ 11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28">
              <a:extLst>
                <a:ext uri="{FF2B5EF4-FFF2-40B4-BE49-F238E27FC236}">
                  <a16:creationId xmlns:a16="http://schemas.microsoft.com/office/drawing/2014/main" id="{2DBA6182-3C94-4434-94FD-8220CC077E32}"/>
                </a:ext>
              </a:extLst>
            </p:cNvPr>
            <p:cNvSpPr>
              <a:spLocks noChangeAspect="1"/>
            </p:cNvSpPr>
            <p:nvPr/>
          </p:nvSpPr>
          <p:spPr bwMode="auto">
            <a:xfrm>
              <a:off x="2485" y="568"/>
              <a:ext cx="1486" cy="115"/>
            </a:xfrm>
            <a:custGeom>
              <a:avLst/>
              <a:gdLst>
                <a:gd name="T0" fmla="*/ 0 w 2041"/>
                <a:gd name="T1" fmla="*/ 11 h 208"/>
                <a:gd name="T2" fmla="*/ 122 w 2041"/>
                <a:gd name="T3" fmla="*/ 2 h 208"/>
                <a:gd name="T4" fmla="*/ 237 w 2041"/>
                <a:gd name="T5" fmla="*/ 1 h 208"/>
                <a:gd name="T6" fmla="*/ 348 w 2041"/>
                <a:gd name="T7" fmla="*/ 5 h 208"/>
                <a:gd name="T8" fmla="*/ 418 w 2041"/>
                <a:gd name="T9" fmla="*/ 11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29">
              <a:extLst>
                <a:ext uri="{FF2B5EF4-FFF2-40B4-BE49-F238E27FC236}">
                  <a16:creationId xmlns:a16="http://schemas.microsoft.com/office/drawing/2014/main" id="{7AD87A54-8860-4123-BD0D-0611C894887E}"/>
                </a:ext>
              </a:extLst>
            </p:cNvPr>
            <p:cNvSpPr>
              <a:spLocks noChangeAspect="1"/>
            </p:cNvSpPr>
            <p:nvPr/>
          </p:nvSpPr>
          <p:spPr bwMode="auto">
            <a:xfrm>
              <a:off x="2578" y="881"/>
              <a:ext cx="1493" cy="117"/>
            </a:xfrm>
            <a:custGeom>
              <a:avLst/>
              <a:gdLst>
                <a:gd name="T0" fmla="*/ 0 w 2041"/>
                <a:gd name="T1" fmla="*/ 12 h 208"/>
                <a:gd name="T2" fmla="*/ 124 w 2041"/>
                <a:gd name="T3" fmla="*/ 2 h 208"/>
                <a:gd name="T4" fmla="*/ 244 w 2041"/>
                <a:gd name="T5" fmla="*/ 1 h 208"/>
                <a:gd name="T6" fmla="*/ 356 w 2041"/>
                <a:gd name="T7" fmla="*/ 6 h 208"/>
                <a:gd name="T8" fmla="*/ 427 w 2041"/>
                <a:gd name="T9" fmla="*/ 12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30">
              <a:extLst>
                <a:ext uri="{FF2B5EF4-FFF2-40B4-BE49-F238E27FC236}">
                  <a16:creationId xmlns:a16="http://schemas.microsoft.com/office/drawing/2014/main" id="{A2428456-3AF9-4D71-8F5B-511B97AE9D8D}"/>
                </a:ext>
              </a:extLst>
            </p:cNvPr>
            <p:cNvSpPr>
              <a:spLocks noChangeAspect="1"/>
            </p:cNvSpPr>
            <p:nvPr/>
          </p:nvSpPr>
          <p:spPr bwMode="auto">
            <a:xfrm>
              <a:off x="2657" y="1210"/>
              <a:ext cx="1464" cy="115"/>
            </a:xfrm>
            <a:custGeom>
              <a:avLst/>
              <a:gdLst>
                <a:gd name="T0" fmla="*/ 0 w 2041"/>
                <a:gd name="T1" fmla="*/ 11 h 208"/>
                <a:gd name="T2" fmla="*/ 113 w 2041"/>
                <a:gd name="T3" fmla="*/ 2 h 208"/>
                <a:gd name="T4" fmla="*/ 221 w 2041"/>
                <a:gd name="T5" fmla="*/ 1 h 208"/>
                <a:gd name="T6" fmla="*/ 323 w 2041"/>
                <a:gd name="T7" fmla="*/ 5 h 208"/>
                <a:gd name="T8" fmla="*/ 387 w 2041"/>
                <a:gd name="T9" fmla="*/ 11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Freeform 31">
              <a:extLst>
                <a:ext uri="{FF2B5EF4-FFF2-40B4-BE49-F238E27FC236}">
                  <a16:creationId xmlns:a16="http://schemas.microsoft.com/office/drawing/2014/main" id="{B8E67E9C-CF1A-4CBC-B044-0A583576CA3F}"/>
                </a:ext>
              </a:extLst>
            </p:cNvPr>
            <p:cNvSpPr>
              <a:spLocks noChangeAspect="1"/>
            </p:cNvSpPr>
            <p:nvPr/>
          </p:nvSpPr>
          <p:spPr bwMode="auto">
            <a:xfrm>
              <a:off x="2710" y="1510"/>
              <a:ext cx="1421" cy="110"/>
            </a:xfrm>
            <a:custGeom>
              <a:avLst/>
              <a:gdLst>
                <a:gd name="T0" fmla="*/ 0 w 1871"/>
                <a:gd name="T1" fmla="*/ 53 h 132"/>
                <a:gd name="T2" fmla="*/ 150 w 1871"/>
                <a:gd name="T3" fmla="*/ 8 h 132"/>
                <a:gd name="T4" fmla="*/ 286 w 1871"/>
                <a:gd name="T5" fmla="*/ 8 h 132"/>
                <a:gd name="T6" fmla="*/ 394 w 1871"/>
                <a:gd name="T7" fmla="*/ 31 h 132"/>
                <a:gd name="T8" fmla="*/ 472 w 1871"/>
                <a:gd name="T9" fmla="*/ 53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1" h="132">
                  <a:moveTo>
                    <a:pt x="0" y="132"/>
                  </a:moveTo>
                  <a:cubicBezTo>
                    <a:pt x="203" y="85"/>
                    <a:pt x="407" y="38"/>
                    <a:pt x="596" y="19"/>
                  </a:cubicBezTo>
                  <a:cubicBezTo>
                    <a:pt x="785" y="0"/>
                    <a:pt x="973" y="10"/>
                    <a:pt x="1134" y="19"/>
                  </a:cubicBezTo>
                  <a:cubicBezTo>
                    <a:pt x="1295" y="28"/>
                    <a:pt x="1437" y="57"/>
                    <a:pt x="1560" y="76"/>
                  </a:cubicBezTo>
                  <a:cubicBezTo>
                    <a:pt x="1683" y="95"/>
                    <a:pt x="1819" y="123"/>
                    <a:pt x="1871" y="132"/>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 name="Line 32">
            <a:extLst>
              <a:ext uri="{FF2B5EF4-FFF2-40B4-BE49-F238E27FC236}">
                <a16:creationId xmlns:a16="http://schemas.microsoft.com/office/drawing/2014/main" id="{837E6DD8-A7C6-477C-9197-CA1A46D43616}"/>
              </a:ext>
            </a:extLst>
          </p:cNvPr>
          <p:cNvSpPr>
            <a:spLocks noChangeShapeType="1"/>
          </p:cNvSpPr>
          <p:nvPr/>
        </p:nvSpPr>
        <p:spPr bwMode="auto">
          <a:xfrm flipV="1">
            <a:off x="3277394" y="2659364"/>
            <a:ext cx="114300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5" name="Line 33">
            <a:extLst>
              <a:ext uri="{FF2B5EF4-FFF2-40B4-BE49-F238E27FC236}">
                <a16:creationId xmlns:a16="http://schemas.microsoft.com/office/drawing/2014/main" id="{E6AFB4AB-7E9C-46B5-AB51-E17DD64A4D09}"/>
              </a:ext>
            </a:extLst>
          </p:cNvPr>
          <p:cNvSpPr>
            <a:spLocks noChangeShapeType="1"/>
          </p:cNvSpPr>
          <p:nvPr/>
        </p:nvSpPr>
        <p:spPr bwMode="auto">
          <a:xfrm>
            <a:off x="3277394" y="3107039"/>
            <a:ext cx="1390650" cy="3889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6" name="TextBox 25">
            <a:extLst>
              <a:ext uri="{FF2B5EF4-FFF2-40B4-BE49-F238E27FC236}">
                <a16:creationId xmlns:a16="http://schemas.microsoft.com/office/drawing/2014/main" id="{589A1AC3-6B16-423C-AEDF-177136B60ADE}"/>
              </a:ext>
            </a:extLst>
          </p:cNvPr>
          <p:cNvSpPr txBox="1"/>
          <p:nvPr/>
        </p:nvSpPr>
        <p:spPr>
          <a:xfrm>
            <a:off x="637835" y="1271047"/>
            <a:ext cx="6885668" cy="369332"/>
          </a:xfrm>
          <a:prstGeom prst="rect">
            <a:avLst/>
          </a:prstGeom>
          <a:noFill/>
        </p:spPr>
        <p:txBody>
          <a:bodyPr wrap="none" rtlCol="0">
            <a:spAutoFit/>
          </a:bodyPr>
          <a:lstStyle/>
          <a:p>
            <a:r>
              <a:rPr lang="en-US" dirty="0"/>
              <a:t>Electric field at P scattered by an element of surface ds of the wave front: </a:t>
            </a:r>
          </a:p>
        </p:txBody>
      </p:sp>
      <mc:AlternateContent xmlns:mc="http://schemas.openxmlformats.org/markup-compatibility/2006" xmlns:a14="http://schemas.microsoft.com/office/drawing/2010/main">
        <mc:Choice Requires="a14">
          <p:sp>
            <p:nvSpPr>
              <p:cNvPr id="27" name="Object 6">
                <a:extLst>
                  <a:ext uri="{FF2B5EF4-FFF2-40B4-BE49-F238E27FC236}">
                    <a16:creationId xmlns:a16="http://schemas.microsoft.com/office/drawing/2014/main" id="{1F1227DC-AA2B-4B0E-8366-E20D411CAD8D}"/>
                  </a:ext>
                </a:extLst>
              </p:cNvPr>
              <p:cNvSpPr txBox="1"/>
              <p:nvPr/>
            </p:nvSpPr>
            <p:spPr bwMode="auto">
              <a:xfrm>
                <a:off x="1946275" y="4595774"/>
                <a:ext cx="3805237" cy="74295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sty m:val="p"/>
                        </m:rPr>
                        <a:rPr lang="en-US" i="0" smtClean="0">
                          <a:solidFill>
                            <a:schemeClr val="tx1"/>
                          </a:solidFill>
                          <a:latin typeface="Cambria Math" panose="02040503050406030204" pitchFamily="18" charset="0"/>
                        </a:rPr>
                        <m:t>d</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𝐸</m:t>
                          </m:r>
                        </m:e>
                        <m: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𝑝</m:t>
                          </m:r>
                          <m:r>
                            <a:rPr lang="en-US" i="1">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𝜙</m:t>
                          </m:r>
                        </m:e>
                      </m:d>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𝑟</m:t>
                          </m:r>
                        </m:den>
                      </m:f>
                      <m:r>
                        <m:rPr>
                          <m:nor/>
                        </m:rPr>
                        <a:rPr lang="en-US" i="0">
                          <a:solidFill>
                            <a:schemeClr val="tx1"/>
                          </a:solidFill>
                          <a:latin typeface="Cambria Math" panose="02040503050406030204" pitchFamily="18" charset="0"/>
                        </a:rPr>
                        <m:t>cos</m:t>
                      </m:r>
                      <m:d>
                        <m:dPr>
                          <m:ctrlPr>
                            <a:rPr lang="en-US" i="1">
                              <a:solidFill>
                                <a:schemeClr val="tx1"/>
                              </a:solidFill>
                              <a:latin typeface="Cambria Math" panose="02040503050406030204" pitchFamily="18" charset="0"/>
                            </a:rPr>
                          </m:ctrlPr>
                        </m:dPr>
                        <m:e>
                          <m:r>
                            <m:rPr>
                              <m:sty m:val="p"/>
                            </m:rPr>
                            <a:rPr lang="en-US" i="1">
                              <a:solidFill>
                                <a:schemeClr val="tx1"/>
                              </a:solidFill>
                              <a:latin typeface="Cambria Math" panose="02040503050406030204" pitchFamily="18" charset="0"/>
                            </a:rPr>
                            <m:t>ω</m:t>
                          </m:r>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2</m:t>
                              </m:r>
                              <m:r>
                                <m:rPr>
                                  <m:sty m:val="p"/>
                                </m:rPr>
                                <a:rPr lang="en-US" i="0">
                                  <a:solidFill>
                                    <a:schemeClr val="tx1"/>
                                  </a:solidFill>
                                  <a:latin typeface="Cambria Math" panose="02040503050406030204" pitchFamily="18" charset="0"/>
                                </a:rPr>
                                <m:t>π</m:t>
                              </m:r>
                              <m:r>
                                <a:rPr lang="en-US" i="1">
                                  <a:solidFill>
                                    <a:schemeClr val="tx1"/>
                                  </a:solidFill>
                                  <a:latin typeface="Cambria Math" panose="02040503050406030204" pitchFamily="18" charset="0"/>
                                </a:rPr>
                                <m:t>𝑟</m:t>
                              </m:r>
                            </m:num>
                            <m:den>
                              <m:r>
                                <m:rPr>
                                  <m:sty m:val="p"/>
                                </m:rPr>
                                <a:rPr lang="en-US" i="1">
                                  <a:solidFill>
                                    <a:schemeClr val="tx1"/>
                                  </a:solidFill>
                                  <a:latin typeface="Cambria Math" panose="02040503050406030204" pitchFamily="18" charset="0"/>
                                </a:rPr>
                                <m:t>λ</m:t>
                              </m:r>
                            </m:den>
                          </m:f>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𝑄</m:t>
                              </m:r>
                            </m:sub>
                          </m:sSub>
                        </m:e>
                      </m:d>
                      <m:r>
                        <a:rPr lang="en-US" b="0" i="1" smtClean="0">
                          <a:solidFill>
                            <a:schemeClr val="tx1"/>
                          </a:solidFill>
                          <a:latin typeface="Cambria Math" panose="02040503050406030204" pitchFamily="18" charset="0"/>
                        </a:rPr>
                        <m:t>𝑑𝑠</m:t>
                      </m:r>
                    </m:oMath>
                  </m:oMathPara>
                </a14:m>
                <a:endParaRPr lang="en-US" dirty="0">
                  <a:solidFill>
                    <a:schemeClr val="tx1"/>
                  </a:solidFill>
                </a:endParaRPr>
              </a:p>
            </p:txBody>
          </p:sp>
        </mc:Choice>
        <mc:Fallback xmlns="">
          <p:sp>
            <p:nvSpPr>
              <p:cNvPr id="27" name="Object 6">
                <a:extLst>
                  <a:ext uri="{FF2B5EF4-FFF2-40B4-BE49-F238E27FC236}">
                    <a16:creationId xmlns:a16="http://schemas.microsoft.com/office/drawing/2014/main" id="{1F1227DC-AA2B-4B0E-8366-E20D411CAD8D}"/>
                  </a:ext>
                </a:extLst>
              </p:cNvPr>
              <p:cNvSpPr txBox="1">
                <a:spLocks noRot="1" noChangeAspect="1" noMove="1" noResize="1" noEditPoints="1" noAdjustHandles="1" noChangeArrowheads="1" noChangeShapeType="1" noTextEdit="1"/>
              </p:cNvSpPr>
              <p:nvPr/>
            </p:nvSpPr>
            <p:spPr bwMode="auto">
              <a:xfrm>
                <a:off x="1946275" y="4595774"/>
                <a:ext cx="3805237" cy="742950"/>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0E1C2B8-9628-4078-97DF-D399E90F2C32}"/>
                  </a:ext>
                </a:extLst>
              </p:cNvPr>
              <p:cNvSpPr txBox="1"/>
              <p:nvPr/>
            </p:nvSpPr>
            <p:spPr>
              <a:xfrm>
                <a:off x="3856672" y="3403430"/>
                <a:ext cx="4221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GB" b="0" i="1" dirty="0" smtClean="0">
                              <a:latin typeface="Cambria Math" panose="02040503050406030204" pitchFamily="18" charset="0"/>
                            </a:rPr>
                            <m:t>𝑟</m:t>
                          </m:r>
                        </m:e>
                      </m:acc>
                    </m:oMath>
                  </m:oMathPara>
                </a14:m>
                <a:endParaRPr lang="en-US" dirty="0"/>
              </a:p>
            </p:txBody>
          </p:sp>
        </mc:Choice>
        <mc:Fallback xmlns="">
          <p:sp>
            <p:nvSpPr>
              <p:cNvPr id="28" name="TextBox 27">
                <a:extLst>
                  <a:ext uri="{FF2B5EF4-FFF2-40B4-BE49-F238E27FC236}">
                    <a16:creationId xmlns:a16="http://schemas.microsoft.com/office/drawing/2014/main" id="{00E1C2B8-9628-4078-97DF-D399E90F2C32}"/>
                  </a:ext>
                </a:extLst>
              </p:cNvPr>
              <p:cNvSpPr txBox="1">
                <a:spLocks noRot="1" noChangeAspect="1" noMove="1" noResize="1" noEditPoints="1" noAdjustHandles="1" noChangeArrowheads="1" noChangeShapeType="1" noTextEdit="1"/>
              </p:cNvSpPr>
              <p:nvPr/>
            </p:nvSpPr>
            <p:spPr>
              <a:xfrm>
                <a:off x="3856672" y="3403430"/>
                <a:ext cx="422159" cy="369332"/>
              </a:xfrm>
              <a:prstGeom prst="rect">
                <a:avLst/>
              </a:prstGeom>
              <a:blipFill>
                <a:blip r:embed="rId13"/>
                <a:stretch>
                  <a:fillRect t="-21311" r="-2898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02D0D19F-FD08-41C7-967B-5D870EACDCA6}"/>
              </a:ext>
            </a:extLst>
          </p:cNvPr>
          <p:cNvSpPr txBox="1"/>
          <p:nvPr/>
        </p:nvSpPr>
        <p:spPr>
          <a:xfrm>
            <a:off x="3922388" y="1891737"/>
            <a:ext cx="4408451" cy="369332"/>
          </a:xfrm>
          <a:prstGeom prst="rect">
            <a:avLst/>
          </a:prstGeom>
          <a:noFill/>
        </p:spPr>
        <p:txBody>
          <a:bodyPr wrap="none" rtlCol="0">
            <a:spAutoFit/>
          </a:bodyPr>
          <a:lstStyle/>
          <a:p>
            <a:r>
              <a:rPr lang="en-US" dirty="0"/>
              <a:t>Normal vector to the surface of the wave front</a:t>
            </a:r>
          </a:p>
        </p:txBody>
      </p:sp>
      <p:sp>
        <p:nvSpPr>
          <p:cNvPr id="30" name="TextBox 29">
            <a:extLst>
              <a:ext uri="{FF2B5EF4-FFF2-40B4-BE49-F238E27FC236}">
                <a16:creationId xmlns:a16="http://schemas.microsoft.com/office/drawing/2014/main" id="{1A209B54-0DBD-4417-AE40-D9CB07683D7C}"/>
              </a:ext>
            </a:extLst>
          </p:cNvPr>
          <p:cNvSpPr txBox="1"/>
          <p:nvPr/>
        </p:nvSpPr>
        <p:spPr>
          <a:xfrm>
            <a:off x="524658" y="4005928"/>
            <a:ext cx="7920881" cy="646331"/>
          </a:xfrm>
          <a:prstGeom prst="rect">
            <a:avLst/>
          </a:prstGeom>
          <a:noFill/>
        </p:spPr>
        <p:txBody>
          <a:bodyPr wrap="square" rtlCol="0">
            <a:spAutoFit/>
          </a:bodyPr>
          <a:lstStyle/>
          <a:p>
            <a:r>
              <a:rPr lang="en-US" dirty="0"/>
              <a:t>Infinitesimal electric field at P from superposition of all the wavelets produced by each point of </a:t>
            </a:r>
            <a:r>
              <a:rPr lang="en-US" b="1" dirty="0"/>
              <a:t>ds</a:t>
            </a:r>
            <a:r>
              <a:rPr lang="en-US" dirty="0"/>
              <a:t>:</a:t>
            </a:r>
          </a:p>
        </p:txBody>
      </p:sp>
      <p:cxnSp>
        <p:nvCxnSpPr>
          <p:cNvPr id="31" name="Straight Arrow Connector 30">
            <a:extLst>
              <a:ext uri="{FF2B5EF4-FFF2-40B4-BE49-F238E27FC236}">
                <a16:creationId xmlns:a16="http://schemas.microsoft.com/office/drawing/2014/main" id="{F803909C-C7DB-4FFF-904F-AF96E058C2BE}"/>
              </a:ext>
            </a:extLst>
          </p:cNvPr>
          <p:cNvCxnSpPr/>
          <p:nvPr/>
        </p:nvCxnSpPr>
        <p:spPr bwMode="auto">
          <a:xfrm flipV="1">
            <a:off x="2267744" y="5109088"/>
            <a:ext cx="608875" cy="6325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4582863-D462-4939-B721-311345E20E5B}"/>
                  </a:ext>
                </a:extLst>
              </p:cNvPr>
              <p:cNvSpPr txBox="1"/>
              <p:nvPr/>
            </p:nvSpPr>
            <p:spPr>
              <a:xfrm>
                <a:off x="624325" y="5706479"/>
                <a:ext cx="3924480" cy="300595"/>
              </a:xfrm>
              <a:prstGeom prst="rect">
                <a:avLst/>
              </a:prstGeom>
              <a:noFill/>
            </p:spPr>
            <p:txBody>
              <a:bodyPr wrap="square" rtlCol="0">
                <a:spAutoFit/>
              </a:bodyPr>
              <a:lstStyle/>
              <a:p>
                <a14:m>
                  <m:oMath xmlns:m="http://schemas.openxmlformats.org/officeDocument/2006/math">
                    <m:r>
                      <a:rPr lang="en-US" sz="1200" i="1" smtClean="0">
                        <a:latin typeface="Cambria Math" panose="02040503050406030204" pitchFamily="18" charset="0"/>
                        <a:ea typeface="Cambria Math" panose="02040503050406030204" pitchFamily="18" charset="0"/>
                      </a:rPr>
                      <m:t>𝜙</m:t>
                    </m:r>
                  </m:oMath>
                </a14:m>
                <a:r>
                  <a:rPr lang="en-US" sz="1200" dirty="0"/>
                  <a:t> is the angle between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𝑛</m:t>
                        </m:r>
                      </m:e>
                    </m:acc>
                  </m:oMath>
                </a14:m>
                <a:r>
                  <a:rPr lang="en-US" sz="1200" dirty="0"/>
                  <a:t> and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𝑄𝑃</m:t>
                        </m:r>
                      </m:e>
                    </m:acc>
                  </m:oMath>
                </a14:m>
                <a:r>
                  <a:rPr lang="en-US" sz="1200" dirty="0"/>
                  <a:t> </a:t>
                </a:r>
              </a:p>
            </p:txBody>
          </p:sp>
        </mc:Choice>
        <mc:Fallback xmlns="">
          <p:sp>
            <p:nvSpPr>
              <p:cNvPr id="32" name="TextBox 31">
                <a:extLst>
                  <a:ext uri="{FF2B5EF4-FFF2-40B4-BE49-F238E27FC236}">
                    <a16:creationId xmlns:a16="http://schemas.microsoft.com/office/drawing/2014/main" id="{E4582863-D462-4939-B721-311345E20E5B}"/>
                  </a:ext>
                </a:extLst>
              </p:cNvPr>
              <p:cNvSpPr txBox="1">
                <a:spLocks noRot="1" noChangeAspect="1" noMove="1" noResize="1" noEditPoints="1" noAdjustHandles="1" noChangeArrowheads="1" noChangeShapeType="1" noTextEdit="1"/>
              </p:cNvSpPr>
              <p:nvPr/>
            </p:nvSpPr>
            <p:spPr>
              <a:xfrm>
                <a:off x="624325" y="5706479"/>
                <a:ext cx="3924480" cy="300595"/>
              </a:xfrm>
              <a:prstGeom prst="rect">
                <a:avLst/>
              </a:prstGeom>
              <a:blipFill>
                <a:blip r:embed="rId14"/>
                <a:stretch>
                  <a:fillRect b="-1632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30F4465-46FF-461B-AF96-2559394E9042}"/>
              </a:ext>
            </a:extLst>
          </p:cNvPr>
          <p:cNvCxnSpPr/>
          <p:nvPr/>
        </p:nvCxnSpPr>
        <p:spPr bwMode="auto">
          <a:xfrm flipH="1" flipV="1">
            <a:off x="3217539" y="5146315"/>
            <a:ext cx="303212" cy="8579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5B9F737-0E4A-4378-99A9-49DABDE42DE7}"/>
                  </a:ext>
                </a:extLst>
              </p:cNvPr>
              <p:cNvSpPr txBox="1"/>
              <p:nvPr/>
            </p:nvSpPr>
            <p:spPr>
              <a:xfrm>
                <a:off x="2530016" y="5975218"/>
                <a:ext cx="3555332" cy="369332"/>
              </a:xfrm>
              <a:prstGeom prst="rect">
                <a:avLst/>
              </a:prstGeom>
              <a:noFill/>
            </p:spPr>
            <p:txBody>
              <a:bodyPr wrap="none" rtlCol="0">
                <a:spAutoFit/>
              </a:bodyPr>
              <a:lstStyle/>
              <a:p>
                <a:r>
                  <a:rPr lang="en-US" dirty="0"/>
                  <a:t>Distance of propagation from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m:t>
                    </m:r>
                  </m:oMath>
                </a14:m>
                <a:r>
                  <a:rPr lang="en-US" dirty="0"/>
                  <a:t>to </a:t>
                </a:r>
                <a14:m>
                  <m:oMath xmlns:m="http://schemas.openxmlformats.org/officeDocument/2006/math">
                    <m:r>
                      <a:rPr lang="en-US" i="1" dirty="0" smtClean="0">
                        <a:latin typeface="Cambria Math" panose="02040503050406030204" pitchFamily="18" charset="0"/>
                      </a:rPr>
                      <m:t>𝑃</m:t>
                    </m:r>
                  </m:oMath>
                </a14:m>
                <a:endParaRPr lang="en-US" dirty="0"/>
              </a:p>
            </p:txBody>
          </p:sp>
        </mc:Choice>
        <mc:Fallback xmlns="">
          <p:sp>
            <p:nvSpPr>
              <p:cNvPr id="34" name="TextBox 33">
                <a:extLst>
                  <a:ext uri="{FF2B5EF4-FFF2-40B4-BE49-F238E27FC236}">
                    <a16:creationId xmlns:a16="http://schemas.microsoft.com/office/drawing/2014/main" id="{F5B9F737-0E4A-4378-99A9-49DABDE42DE7}"/>
                  </a:ext>
                </a:extLst>
              </p:cNvPr>
              <p:cNvSpPr txBox="1">
                <a:spLocks noRot="1" noChangeAspect="1" noMove="1" noResize="1" noEditPoints="1" noAdjustHandles="1" noChangeArrowheads="1" noChangeShapeType="1" noTextEdit="1"/>
              </p:cNvSpPr>
              <p:nvPr/>
            </p:nvSpPr>
            <p:spPr>
              <a:xfrm>
                <a:off x="2530016" y="5975218"/>
                <a:ext cx="3555332" cy="369332"/>
              </a:xfrm>
              <a:prstGeom prst="rect">
                <a:avLst/>
              </a:prstGeom>
              <a:blipFill>
                <a:blip r:embed="rId15"/>
                <a:stretch>
                  <a:fillRect l="-137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bject 16">
                <a:extLst>
                  <a:ext uri="{FF2B5EF4-FFF2-40B4-BE49-F238E27FC236}">
                    <a16:creationId xmlns:a16="http://schemas.microsoft.com/office/drawing/2014/main" id="{015075D6-FCC8-4329-BA94-EEA61F27C2BE}"/>
                  </a:ext>
                </a:extLst>
              </p:cNvPr>
              <p:cNvSpPr txBox="1"/>
              <p:nvPr/>
            </p:nvSpPr>
            <p:spPr bwMode="auto">
              <a:xfrm>
                <a:off x="3053557" y="2921078"/>
                <a:ext cx="233362" cy="314325"/>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𝑄</m:t>
                      </m:r>
                    </m:oMath>
                  </m:oMathPara>
                </a14:m>
                <a:endParaRPr lang="en-US" dirty="0"/>
              </a:p>
            </p:txBody>
          </p:sp>
        </mc:Choice>
        <mc:Fallback xmlns="">
          <p:sp>
            <p:nvSpPr>
              <p:cNvPr id="35" name="Object 16">
                <a:extLst>
                  <a:ext uri="{FF2B5EF4-FFF2-40B4-BE49-F238E27FC236}">
                    <a16:creationId xmlns:a16="http://schemas.microsoft.com/office/drawing/2014/main" id="{015075D6-FCC8-4329-BA94-EEA61F27C2BE}"/>
                  </a:ext>
                </a:extLst>
              </p:cNvPr>
              <p:cNvSpPr txBox="1">
                <a:spLocks noRot="1" noChangeAspect="1" noMove="1" noResize="1" noEditPoints="1" noAdjustHandles="1" noChangeArrowheads="1" noChangeShapeType="1" noTextEdit="1"/>
              </p:cNvSpPr>
              <p:nvPr/>
            </p:nvSpPr>
            <p:spPr bwMode="auto">
              <a:xfrm>
                <a:off x="3053557" y="2921078"/>
                <a:ext cx="233362" cy="314325"/>
              </a:xfrm>
              <a:prstGeom prst="rect">
                <a:avLst/>
              </a:prstGeom>
              <a:blipFill>
                <a:blip r:embed="rId16"/>
                <a:stretch>
                  <a:fillRect r="-26316" b="-5769"/>
                </a:stretch>
              </a:blipFill>
              <a:ln>
                <a:noFill/>
              </a:ln>
              <a:effectLst/>
            </p:spPr>
            <p:txBody>
              <a:bodyPr/>
              <a:lstStyle/>
              <a:p>
                <a:r>
                  <a:rPr lang="en-US">
                    <a:noFill/>
                  </a:rPr>
                  <a:t> </a:t>
                </a:r>
              </a:p>
            </p:txBody>
          </p:sp>
        </mc:Fallback>
      </mc:AlternateContent>
      <p:sp>
        <p:nvSpPr>
          <p:cNvPr id="36" name="TextBox 35">
            <a:extLst>
              <a:ext uri="{FF2B5EF4-FFF2-40B4-BE49-F238E27FC236}">
                <a16:creationId xmlns:a16="http://schemas.microsoft.com/office/drawing/2014/main" id="{E9C73C9B-F05C-41E7-8DC3-E14B5D939C8D}"/>
              </a:ext>
            </a:extLst>
          </p:cNvPr>
          <p:cNvSpPr txBox="1"/>
          <p:nvPr/>
        </p:nvSpPr>
        <p:spPr>
          <a:xfrm>
            <a:off x="524658" y="6498335"/>
            <a:ext cx="7440114" cy="307777"/>
          </a:xfrm>
          <a:prstGeom prst="rect">
            <a:avLst/>
          </a:prstGeom>
          <a:noFill/>
        </p:spPr>
        <p:txBody>
          <a:bodyPr wrap="none" rtlCol="0">
            <a:spAutoFit/>
          </a:bodyPr>
          <a:lstStyle/>
          <a:p>
            <a:r>
              <a:rPr lang="en-US" sz="1400" dirty="0"/>
              <a:t>“Far field” means “far from the wave front”, this can’t describe the electric field at the wave front or near</a:t>
            </a:r>
          </a:p>
        </p:txBody>
      </p:sp>
      <p:cxnSp>
        <p:nvCxnSpPr>
          <p:cNvPr id="37" name="Straight Arrow Connector 36">
            <a:extLst>
              <a:ext uri="{FF2B5EF4-FFF2-40B4-BE49-F238E27FC236}">
                <a16:creationId xmlns:a16="http://schemas.microsoft.com/office/drawing/2014/main" id="{15858E82-096E-4B68-B923-F0270D3E1514}"/>
              </a:ext>
            </a:extLst>
          </p:cNvPr>
          <p:cNvCxnSpPr/>
          <p:nvPr/>
        </p:nvCxnSpPr>
        <p:spPr bwMode="auto">
          <a:xfrm flipH="1" flipV="1">
            <a:off x="4917765" y="5110152"/>
            <a:ext cx="216024" cy="27859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06F195E1-AD1A-4B58-9A14-E397F30AEC4C}"/>
              </a:ext>
            </a:extLst>
          </p:cNvPr>
          <p:cNvSpPr txBox="1"/>
          <p:nvPr/>
        </p:nvSpPr>
        <p:spPr>
          <a:xfrm>
            <a:off x="4709881" y="5435040"/>
            <a:ext cx="3822560" cy="461665"/>
          </a:xfrm>
          <a:prstGeom prst="rect">
            <a:avLst/>
          </a:prstGeom>
          <a:noFill/>
        </p:spPr>
        <p:txBody>
          <a:bodyPr wrap="square" rtlCol="0">
            <a:spAutoFit/>
          </a:bodyPr>
          <a:lstStyle/>
          <a:p>
            <a:r>
              <a:rPr lang="en-US" sz="1200" dirty="0"/>
              <a:t>Phase of the wave at Q, it can be omitted because it the same for all the points of the wave front </a:t>
            </a:r>
          </a:p>
        </p:txBody>
      </p:sp>
      <mc:AlternateContent xmlns:mc="http://schemas.openxmlformats.org/markup-compatibility/2006" xmlns:a14="http://schemas.microsoft.com/office/drawing/2010/main">
        <mc:Choice Requires="a14">
          <p:sp>
            <p:nvSpPr>
              <p:cNvPr id="2" name="TextBox 1"/>
              <p:cNvSpPr txBox="1"/>
              <p:nvPr/>
            </p:nvSpPr>
            <p:spPr>
              <a:xfrm>
                <a:off x="4387733" y="2487081"/>
                <a:ext cx="1947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𝑛</m:t>
                          </m:r>
                        </m:e>
                      </m:acc>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387733" y="2487081"/>
                <a:ext cx="194733" cy="276999"/>
              </a:xfrm>
              <a:prstGeom prst="rect">
                <a:avLst/>
              </a:prstGeom>
              <a:blipFill>
                <a:blip r:embed="rId17"/>
                <a:stretch>
                  <a:fillRect l="-15625" r="-15625"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3687575" y="3355020"/>
                <a:ext cx="23567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3687575" y="3355020"/>
                <a:ext cx="2356713"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703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par>
                                <p:cTn id="91" presetID="10" presetClass="entr" presetSubtype="0"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2" grpId="0" animBg="1"/>
      <p:bldP spid="17" grpId="0" animBg="1"/>
      <p:bldP spid="24" grpId="0" animBg="1"/>
      <p:bldP spid="25" grpId="0" animBg="1"/>
      <p:bldP spid="27" grpId="0"/>
      <p:bldP spid="28" grpId="0"/>
      <p:bldP spid="29" grpId="0"/>
      <p:bldP spid="30" grpId="0"/>
      <p:bldP spid="32" grpId="0"/>
      <p:bldP spid="34" grpId="0"/>
      <p:bldP spid="35" grpId="0"/>
      <p:bldP spid="38" grpId="0"/>
      <p:bldP spid="2" grpId="0"/>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45</a:t>
            </a:fld>
            <a:endParaRPr lang="en-US" altLang="zh-CN"/>
          </a:p>
        </p:txBody>
      </p:sp>
      <p:sp>
        <p:nvSpPr>
          <p:cNvPr id="3" name="Title 1">
            <a:extLst>
              <a:ext uri="{FF2B5EF4-FFF2-40B4-BE49-F238E27FC236}">
                <a16:creationId xmlns:a16="http://schemas.microsoft.com/office/drawing/2014/main" id="{8AD28B1C-A3A2-4E0A-825D-A2BBD03C11AA}"/>
              </a:ext>
            </a:extLst>
          </p:cNvPr>
          <p:cNvSpPr>
            <a:spLocks noGrp="1"/>
          </p:cNvSpPr>
          <p:nvPr>
            <p:ph type="title"/>
          </p:nvPr>
        </p:nvSpPr>
        <p:spPr>
          <a:xfrm>
            <a:off x="552193" y="100004"/>
            <a:ext cx="8229600" cy="1143000"/>
          </a:xfrm>
        </p:spPr>
        <p:txBody>
          <a:bodyPr/>
          <a:lstStyle/>
          <a:p>
            <a:r>
              <a:rPr lang="en-US" sz="2800" dirty="0"/>
              <a:t>Mathematical description of the Huygens’s principle (far field)</a:t>
            </a:r>
          </a:p>
        </p:txBody>
      </p:sp>
      <p:sp>
        <p:nvSpPr>
          <p:cNvPr id="5" name="Freeform 2">
            <a:extLst>
              <a:ext uri="{FF2B5EF4-FFF2-40B4-BE49-F238E27FC236}">
                <a16:creationId xmlns:a16="http://schemas.microsoft.com/office/drawing/2014/main" id="{6F3719A0-01E3-49DB-B183-D93E0579B3A5}"/>
              </a:ext>
            </a:extLst>
          </p:cNvPr>
          <p:cNvSpPr>
            <a:spLocks/>
          </p:cNvSpPr>
          <p:nvPr/>
        </p:nvSpPr>
        <p:spPr bwMode="auto">
          <a:xfrm>
            <a:off x="2336259" y="2106225"/>
            <a:ext cx="1306513" cy="1657350"/>
          </a:xfrm>
          <a:custGeom>
            <a:avLst/>
            <a:gdLst>
              <a:gd name="T0" fmla="*/ 0 w 1312"/>
              <a:gd name="T1" fmla="*/ 2147483646 h 1393"/>
              <a:gd name="T2" fmla="*/ 2147483646 w 1312"/>
              <a:gd name="T3" fmla="*/ 2147483646 h 1393"/>
              <a:gd name="T4" fmla="*/ 2147483646 w 1312"/>
              <a:gd name="T5" fmla="*/ 2147483646 h 1393"/>
              <a:gd name="T6" fmla="*/ 2147483646 w 1312"/>
              <a:gd name="T7" fmla="*/ 2147483646 h 1393"/>
              <a:gd name="T8" fmla="*/ 2147483646 w 1312"/>
              <a:gd name="T9" fmla="*/ 2147483646 h 1393"/>
              <a:gd name="T10" fmla="*/ 2147483646 w 1312"/>
              <a:gd name="T11" fmla="*/ 2147483646 h 1393"/>
              <a:gd name="T12" fmla="*/ 2147483646 w 1312"/>
              <a:gd name="T13" fmla="*/ 2147483646 h 1393"/>
              <a:gd name="T14" fmla="*/ 2147483646 w 1312"/>
              <a:gd name="T15" fmla="*/ 2147483646 h 1393"/>
              <a:gd name="T16" fmla="*/ 2147483646 w 1312"/>
              <a:gd name="T17" fmla="*/ 2147483646 h 1393"/>
              <a:gd name="T18" fmla="*/ 2147483646 w 1312"/>
              <a:gd name="T19" fmla="*/ 2147483646 h 1393"/>
              <a:gd name="T20" fmla="*/ 2147483646 w 1312"/>
              <a:gd name="T21" fmla="*/ 2147483646 h 1393"/>
              <a:gd name="T22" fmla="*/ 2147483646 w 1312"/>
              <a:gd name="T23" fmla="*/ 2147483646 h 1393"/>
              <a:gd name="T24" fmla="*/ 2147483646 w 1312"/>
              <a:gd name="T25" fmla="*/ 2147483646 h 1393"/>
              <a:gd name="T26" fmla="*/ 2147483646 w 1312"/>
              <a:gd name="T27" fmla="*/ 2147483646 h 1393"/>
              <a:gd name="T28" fmla="*/ 2147483646 w 1312"/>
              <a:gd name="T29" fmla="*/ 2147483646 h 1393"/>
              <a:gd name="T30" fmla="*/ 2147483646 w 1312"/>
              <a:gd name="T31" fmla="*/ 2147483646 h 1393"/>
              <a:gd name="T32" fmla="*/ 2147483646 w 1312"/>
              <a:gd name="T33" fmla="*/ 2147483646 h 1393"/>
              <a:gd name="T34" fmla="*/ 2147483646 w 1312"/>
              <a:gd name="T35" fmla="*/ 2147483646 h 1393"/>
              <a:gd name="T36" fmla="*/ 2147483646 w 1312"/>
              <a:gd name="T37" fmla="*/ 2147483646 h 1393"/>
              <a:gd name="T38" fmla="*/ 2147483646 w 1312"/>
              <a:gd name="T39" fmla="*/ 2147483646 h 1393"/>
              <a:gd name="T40" fmla="*/ 2147483646 w 1312"/>
              <a:gd name="T41" fmla="*/ 2147483646 h 1393"/>
              <a:gd name="T42" fmla="*/ 2147483646 w 1312"/>
              <a:gd name="T43" fmla="*/ 2147483646 h 1393"/>
              <a:gd name="T44" fmla="*/ 2147483646 w 1312"/>
              <a:gd name="T45" fmla="*/ 2147483646 h 1393"/>
              <a:gd name="T46" fmla="*/ 2147483646 w 1312"/>
              <a:gd name="T47" fmla="*/ 2147483646 h 1393"/>
              <a:gd name="T48" fmla="*/ 2147483646 w 1312"/>
              <a:gd name="T49" fmla="*/ 2147483646 h 1393"/>
              <a:gd name="T50" fmla="*/ 2147483646 w 1312"/>
              <a:gd name="T51" fmla="*/ 2147483646 h 1393"/>
              <a:gd name="T52" fmla="*/ 2147483646 w 1312"/>
              <a:gd name="T53" fmla="*/ 2147483646 h 1393"/>
              <a:gd name="T54" fmla="*/ 2147483646 w 1312"/>
              <a:gd name="T55" fmla="*/ 2147483646 h 1393"/>
              <a:gd name="T56" fmla="*/ 2147483646 w 1312"/>
              <a:gd name="T57" fmla="*/ 2147483646 h 1393"/>
              <a:gd name="T58" fmla="*/ 2147483646 w 1312"/>
              <a:gd name="T59" fmla="*/ 2147483646 h 1393"/>
              <a:gd name="T60" fmla="*/ 2147483646 w 1312"/>
              <a:gd name="T61" fmla="*/ 2147483646 h 1393"/>
              <a:gd name="T62" fmla="*/ 2147483646 w 1312"/>
              <a:gd name="T63" fmla="*/ 2147483646 h 1393"/>
              <a:gd name="T64" fmla="*/ 2147483646 w 1312"/>
              <a:gd name="T65" fmla="*/ 2147483646 h 1393"/>
              <a:gd name="T66" fmla="*/ 2147483646 w 1312"/>
              <a:gd name="T67" fmla="*/ 2147483646 h 1393"/>
              <a:gd name="T68" fmla="*/ 2147483646 w 1312"/>
              <a:gd name="T69" fmla="*/ 2147483646 h 1393"/>
              <a:gd name="T70" fmla="*/ 2147483646 w 1312"/>
              <a:gd name="T71" fmla="*/ 2147483646 h 1393"/>
              <a:gd name="T72" fmla="*/ 2147483646 w 1312"/>
              <a:gd name="T73" fmla="*/ 2147483646 h 1393"/>
              <a:gd name="T74" fmla="*/ 2147483646 w 1312"/>
              <a:gd name="T75" fmla="*/ 2147483646 h 1393"/>
              <a:gd name="T76" fmla="*/ 2147483646 w 1312"/>
              <a:gd name="T77" fmla="*/ 2147483646 h 1393"/>
              <a:gd name="T78" fmla="*/ 0 w 1312"/>
              <a:gd name="T79" fmla="*/ 2147483646 h 13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12" h="1393">
                <a:moveTo>
                  <a:pt x="0" y="100"/>
                </a:moveTo>
                <a:cubicBezTo>
                  <a:pt x="2" y="100"/>
                  <a:pt x="64" y="77"/>
                  <a:pt x="72" y="73"/>
                </a:cubicBezTo>
                <a:cubicBezTo>
                  <a:pt x="85" y="67"/>
                  <a:pt x="127" y="57"/>
                  <a:pt x="141" y="52"/>
                </a:cubicBezTo>
                <a:cubicBezTo>
                  <a:pt x="219" y="28"/>
                  <a:pt x="143" y="47"/>
                  <a:pt x="216" y="40"/>
                </a:cubicBezTo>
                <a:cubicBezTo>
                  <a:pt x="255" y="30"/>
                  <a:pt x="287" y="26"/>
                  <a:pt x="327" y="19"/>
                </a:cubicBezTo>
                <a:cubicBezTo>
                  <a:pt x="347" y="16"/>
                  <a:pt x="465" y="1"/>
                  <a:pt x="465" y="1"/>
                </a:cubicBezTo>
                <a:cubicBezTo>
                  <a:pt x="515" y="0"/>
                  <a:pt x="594" y="10"/>
                  <a:pt x="630" y="13"/>
                </a:cubicBezTo>
                <a:cubicBezTo>
                  <a:pt x="666" y="16"/>
                  <a:pt x="653" y="15"/>
                  <a:pt x="681" y="19"/>
                </a:cubicBezTo>
                <a:cubicBezTo>
                  <a:pt x="719" y="21"/>
                  <a:pt x="761" y="34"/>
                  <a:pt x="798" y="40"/>
                </a:cubicBezTo>
                <a:cubicBezTo>
                  <a:pt x="850" y="48"/>
                  <a:pt x="889" y="62"/>
                  <a:pt x="939" y="79"/>
                </a:cubicBezTo>
                <a:cubicBezTo>
                  <a:pt x="957" y="85"/>
                  <a:pt x="1005" y="106"/>
                  <a:pt x="1005" y="106"/>
                </a:cubicBezTo>
                <a:cubicBezTo>
                  <a:pt x="1025" y="136"/>
                  <a:pt x="1044" y="154"/>
                  <a:pt x="1059" y="181"/>
                </a:cubicBezTo>
                <a:cubicBezTo>
                  <a:pt x="1087" y="223"/>
                  <a:pt x="1080" y="215"/>
                  <a:pt x="1110" y="235"/>
                </a:cubicBezTo>
                <a:cubicBezTo>
                  <a:pt x="1125" y="279"/>
                  <a:pt x="1119" y="277"/>
                  <a:pt x="1146" y="304"/>
                </a:cubicBezTo>
                <a:cubicBezTo>
                  <a:pt x="1194" y="412"/>
                  <a:pt x="1190" y="405"/>
                  <a:pt x="1215" y="481"/>
                </a:cubicBezTo>
                <a:cubicBezTo>
                  <a:pt x="1225" y="511"/>
                  <a:pt x="1250" y="564"/>
                  <a:pt x="1257" y="595"/>
                </a:cubicBezTo>
                <a:cubicBezTo>
                  <a:pt x="1287" y="724"/>
                  <a:pt x="1305" y="858"/>
                  <a:pt x="1305" y="991"/>
                </a:cubicBezTo>
                <a:cubicBezTo>
                  <a:pt x="1305" y="983"/>
                  <a:pt x="1293" y="826"/>
                  <a:pt x="1299" y="820"/>
                </a:cubicBezTo>
                <a:cubicBezTo>
                  <a:pt x="1303" y="816"/>
                  <a:pt x="1302" y="970"/>
                  <a:pt x="1311" y="970"/>
                </a:cubicBezTo>
                <a:cubicBezTo>
                  <a:pt x="1311" y="977"/>
                  <a:pt x="1309" y="991"/>
                  <a:pt x="1305" y="997"/>
                </a:cubicBezTo>
                <a:cubicBezTo>
                  <a:pt x="1312" y="1134"/>
                  <a:pt x="1311" y="1253"/>
                  <a:pt x="1311" y="1393"/>
                </a:cubicBezTo>
                <a:cubicBezTo>
                  <a:pt x="1261" y="1376"/>
                  <a:pt x="1216" y="1367"/>
                  <a:pt x="1164" y="1357"/>
                </a:cubicBezTo>
                <a:cubicBezTo>
                  <a:pt x="1122" y="1351"/>
                  <a:pt x="1101" y="1351"/>
                  <a:pt x="1047" y="1342"/>
                </a:cubicBezTo>
                <a:cubicBezTo>
                  <a:pt x="1034" y="1339"/>
                  <a:pt x="958" y="1331"/>
                  <a:pt x="945" y="1327"/>
                </a:cubicBezTo>
                <a:cubicBezTo>
                  <a:pt x="900" y="1324"/>
                  <a:pt x="906" y="1326"/>
                  <a:pt x="843" y="1321"/>
                </a:cubicBezTo>
                <a:cubicBezTo>
                  <a:pt x="792" y="1325"/>
                  <a:pt x="745" y="1321"/>
                  <a:pt x="696" y="1333"/>
                </a:cubicBezTo>
                <a:cubicBezTo>
                  <a:pt x="627" y="1336"/>
                  <a:pt x="633" y="1342"/>
                  <a:pt x="543" y="1345"/>
                </a:cubicBezTo>
                <a:cubicBezTo>
                  <a:pt x="507" y="1354"/>
                  <a:pt x="479" y="1360"/>
                  <a:pt x="435" y="1375"/>
                </a:cubicBezTo>
                <a:cubicBezTo>
                  <a:pt x="433" y="1376"/>
                  <a:pt x="359" y="1387"/>
                  <a:pt x="381" y="1387"/>
                </a:cubicBezTo>
                <a:cubicBezTo>
                  <a:pt x="396" y="1328"/>
                  <a:pt x="393" y="1360"/>
                  <a:pt x="390" y="1312"/>
                </a:cubicBezTo>
                <a:cubicBezTo>
                  <a:pt x="381" y="1167"/>
                  <a:pt x="393" y="1239"/>
                  <a:pt x="378" y="1150"/>
                </a:cubicBezTo>
                <a:cubicBezTo>
                  <a:pt x="373" y="1122"/>
                  <a:pt x="382" y="1073"/>
                  <a:pt x="375" y="1045"/>
                </a:cubicBezTo>
                <a:cubicBezTo>
                  <a:pt x="373" y="1037"/>
                  <a:pt x="354" y="934"/>
                  <a:pt x="354" y="934"/>
                </a:cubicBezTo>
                <a:cubicBezTo>
                  <a:pt x="336" y="847"/>
                  <a:pt x="346" y="847"/>
                  <a:pt x="327" y="760"/>
                </a:cubicBezTo>
                <a:cubicBezTo>
                  <a:pt x="321" y="733"/>
                  <a:pt x="311" y="715"/>
                  <a:pt x="306" y="685"/>
                </a:cubicBezTo>
                <a:cubicBezTo>
                  <a:pt x="298" y="638"/>
                  <a:pt x="267" y="536"/>
                  <a:pt x="240" y="496"/>
                </a:cubicBezTo>
                <a:cubicBezTo>
                  <a:pt x="228" y="478"/>
                  <a:pt x="201" y="400"/>
                  <a:pt x="189" y="382"/>
                </a:cubicBezTo>
                <a:cubicBezTo>
                  <a:pt x="169" y="323"/>
                  <a:pt x="164" y="323"/>
                  <a:pt x="129" y="271"/>
                </a:cubicBezTo>
                <a:cubicBezTo>
                  <a:pt x="105" y="235"/>
                  <a:pt x="81" y="199"/>
                  <a:pt x="57" y="163"/>
                </a:cubicBezTo>
                <a:cubicBezTo>
                  <a:pt x="43" y="142"/>
                  <a:pt x="23" y="112"/>
                  <a:pt x="0" y="100"/>
                </a:cubicBezTo>
                <a:close/>
              </a:path>
            </a:pathLst>
          </a:custGeom>
          <a:solidFill>
            <a:schemeClr val="accent1"/>
          </a:solidFill>
          <a:ln w="9525"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aphicFrame>
        <p:nvGraphicFramePr>
          <p:cNvPr id="6" name="Object 10">
            <a:extLst>
              <a:ext uri="{FF2B5EF4-FFF2-40B4-BE49-F238E27FC236}">
                <a16:creationId xmlns:a16="http://schemas.microsoft.com/office/drawing/2014/main" id="{70E51244-7A01-4367-B84C-04B8ABAB3B48}"/>
              </a:ext>
            </a:extLst>
          </p:cNvPr>
          <p:cNvGraphicFramePr>
            <a:graphicFrameLocks noChangeAspect="1"/>
          </p:cNvGraphicFramePr>
          <p:nvPr/>
        </p:nvGraphicFramePr>
        <p:xfrm>
          <a:off x="3106197" y="2576125"/>
          <a:ext cx="287337" cy="257175"/>
        </p:xfrm>
        <a:graphic>
          <a:graphicData uri="http://schemas.openxmlformats.org/presentationml/2006/ole">
            <mc:AlternateContent xmlns:mc="http://schemas.openxmlformats.org/markup-compatibility/2006">
              <mc:Choice xmlns:v="urn:schemas-microsoft-com:vml" Requires="v">
                <p:oleObj spid="_x0000_s23554" name="公式" r:id="rId3" imgW="304857" imgH="266815" progId="Equation.3">
                  <p:embed/>
                </p:oleObj>
              </mc:Choice>
              <mc:Fallback>
                <p:oleObj name="公式" r:id="rId3" imgW="304857" imgH="266815" progId="Equation.3">
                  <p:embed/>
                  <p:pic>
                    <p:nvPicPr>
                      <p:cNvPr id="6" name="Object 10">
                        <a:extLst>
                          <a:ext uri="{FF2B5EF4-FFF2-40B4-BE49-F238E27FC236}">
                            <a16:creationId xmlns:a16="http://schemas.microsoft.com/office/drawing/2014/main" id="{70E51244-7A01-4367-B84C-04B8ABAB3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197" y="2576125"/>
                        <a:ext cx="2873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7" name="Object 11">
                <a:extLst>
                  <a:ext uri="{FF2B5EF4-FFF2-40B4-BE49-F238E27FC236}">
                    <a16:creationId xmlns:a16="http://schemas.microsoft.com/office/drawing/2014/main" id="{DC7D3646-CD91-4042-8E8D-C3D20A932E9F}"/>
                  </a:ext>
                </a:extLst>
              </p:cNvPr>
              <p:cNvSpPr txBox="1"/>
              <p:nvPr/>
            </p:nvSpPr>
            <p:spPr bwMode="auto">
              <a:xfrm>
                <a:off x="3830400" y="2809844"/>
                <a:ext cx="203200" cy="242887"/>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chemeClr val="tx1"/>
                          </a:solidFill>
                          <a:latin typeface="Cambria Math" panose="02040503050406030204" pitchFamily="18" charset="0"/>
                        </a:rPr>
                        <m:t>𝜙</m:t>
                      </m:r>
                    </m:oMath>
                  </m:oMathPara>
                </a14:m>
                <a:endParaRPr lang="en-US" sz="2000" dirty="0">
                  <a:solidFill>
                    <a:schemeClr val="tx1"/>
                  </a:solidFill>
                </a:endParaRPr>
              </a:p>
            </p:txBody>
          </p:sp>
        </mc:Choice>
        <mc:Fallback xmlns="">
          <p:sp>
            <p:nvSpPr>
              <p:cNvPr id="7" name="Object 11">
                <a:extLst>
                  <a:ext uri="{FF2B5EF4-FFF2-40B4-BE49-F238E27FC236}">
                    <a16:creationId xmlns:a16="http://schemas.microsoft.com/office/drawing/2014/main" id="{DC7D3646-CD91-4042-8E8D-C3D20A932E9F}"/>
                  </a:ext>
                </a:extLst>
              </p:cNvPr>
              <p:cNvSpPr txBox="1">
                <a:spLocks noRot="1" noChangeAspect="1" noMove="1" noResize="1" noEditPoints="1" noAdjustHandles="1" noChangeArrowheads="1" noChangeShapeType="1" noTextEdit="1"/>
              </p:cNvSpPr>
              <p:nvPr/>
            </p:nvSpPr>
            <p:spPr bwMode="auto">
              <a:xfrm>
                <a:off x="3830400" y="2809844"/>
                <a:ext cx="203200" cy="242887"/>
              </a:xfrm>
              <a:prstGeom prst="rect">
                <a:avLst/>
              </a:prstGeom>
              <a:blipFill>
                <a:blip r:embed="rId5"/>
                <a:stretch>
                  <a:fillRect l="-11765" r="-85294" b="-87500"/>
                </a:stretch>
              </a:blipFill>
              <a:ln>
                <a:noFill/>
              </a:ln>
              <a:effectLst/>
            </p:spPr>
            <p:txBody>
              <a:bodyPr/>
              <a:lstStyle/>
              <a:p>
                <a:r>
                  <a:rPr lang="en-US">
                    <a:noFill/>
                  </a:rPr>
                  <a:t> </a:t>
                </a:r>
              </a:p>
            </p:txBody>
          </p:sp>
        </mc:Fallback>
      </mc:AlternateContent>
      <p:graphicFrame>
        <p:nvGraphicFramePr>
          <p:cNvPr id="8" name="Object 12">
            <a:extLst>
              <a:ext uri="{FF2B5EF4-FFF2-40B4-BE49-F238E27FC236}">
                <a16:creationId xmlns:a16="http://schemas.microsoft.com/office/drawing/2014/main" id="{C749517E-43CB-4930-BC9B-DF6B7AE4F4C3}"/>
              </a:ext>
            </a:extLst>
          </p:cNvPr>
          <p:cNvGraphicFramePr>
            <a:graphicFrameLocks noChangeAspect="1"/>
          </p:cNvGraphicFramePr>
          <p:nvPr/>
        </p:nvGraphicFramePr>
        <p:xfrm>
          <a:off x="4376197" y="2228463"/>
          <a:ext cx="179387" cy="239712"/>
        </p:xfrm>
        <a:graphic>
          <a:graphicData uri="http://schemas.openxmlformats.org/presentationml/2006/ole">
            <mc:AlternateContent xmlns:mc="http://schemas.openxmlformats.org/markup-compatibility/2006">
              <mc:Choice xmlns:v="urn:schemas-microsoft-com:vml" Requires="v">
                <p:oleObj spid="_x0000_s23555" name="公式" r:id="rId6" imgW="181061" imgH="257089" progId="Equation.3">
                  <p:embed/>
                </p:oleObj>
              </mc:Choice>
              <mc:Fallback>
                <p:oleObj name="公式" r:id="rId6" imgW="181061" imgH="257089" progId="Equation.3">
                  <p:embed/>
                  <p:pic>
                    <p:nvPicPr>
                      <p:cNvPr id="8" name="Object 12">
                        <a:extLst>
                          <a:ext uri="{FF2B5EF4-FFF2-40B4-BE49-F238E27FC236}">
                            <a16:creationId xmlns:a16="http://schemas.microsoft.com/office/drawing/2014/main" id="{C749517E-43CB-4930-BC9B-DF6B7AE4F4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6197" y="2228463"/>
                        <a:ext cx="179387"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3">
            <a:extLst>
              <a:ext uri="{FF2B5EF4-FFF2-40B4-BE49-F238E27FC236}">
                <a16:creationId xmlns:a16="http://schemas.microsoft.com/office/drawing/2014/main" id="{9E5DE2E0-88D8-419C-8D65-229C84EC15D4}"/>
              </a:ext>
            </a:extLst>
          </p:cNvPr>
          <p:cNvGraphicFramePr>
            <a:graphicFrameLocks noChangeAspect="1"/>
          </p:cNvGraphicFramePr>
          <p:nvPr/>
        </p:nvGraphicFramePr>
        <p:xfrm>
          <a:off x="4655230" y="3579097"/>
          <a:ext cx="223837" cy="233363"/>
        </p:xfrm>
        <a:graphic>
          <a:graphicData uri="http://schemas.openxmlformats.org/presentationml/2006/ole">
            <mc:AlternateContent xmlns:mc="http://schemas.openxmlformats.org/markup-compatibility/2006">
              <mc:Choice xmlns:v="urn:schemas-microsoft-com:vml" Requires="v">
                <p:oleObj spid="_x0000_s23556" name="公式" r:id="rId8" imgW="228643" imgH="247787" progId="Equation.3">
                  <p:embed/>
                </p:oleObj>
              </mc:Choice>
              <mc:Fallback>
                <p:oleObj name="公式" r:id="rId8" imgW="228643" imgH="247787" progId="Equation.3">
                  <p:embed/>
                  <p:pic>
                    <p:nvPicPr>
                      <p:cNvPr id="9" name="Object 13">
                        <a:extLst>
                          <a:ext uri="{FF2B5EF4-FFF2-40B4-BE49-F238E27FC236}">
                            <a16:creationId xmlns:a16="http://schemas.microsoft.com/office/drawing/2014/main" id="{9E5DE2E0-88D8-419C-8D65-229C84EC15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5230" y="3579097"/>
                        <a:ext cx="223837"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4">
            <a:extLst>
              <a:ext uri="{FF2B5EF4-FFF2-40B4-BE49-F238E27FC236}">
                <a16:creationId xmlns:a16="http://schemas.microsoft.com/office/drawing/2014/main" id="{92CFBC70-AA54-4C0C-BB94-F18E78E61764}"/>
              </a:ext>
            </a:extLst>
          </p:cNvPr>
          <p:cNvGraphicFramePr>
            <a:graphicFrameLocks noChangeAspect="1"/>
          </p:cNvGraphicFramePr>
          <p:nvPr/>
        </p:nvGraphicFramePr>
        <p:xfrm>
          <a:off x="4707984" y="3400038"/>
          <a:ext cx="115888" cy="128587"/>
        </p:xfrm>
        <a:graphic>
          <a:graphicData uri="http://schemas.openxmlformats.org/presentationml/2006/ole">
            <mc:AlternateContent xmlns:mc="http://schemas.openxmlformats.org/markup-compatibility/2006">
              <mc:Choice xmlns:v="urn:schemas-microsoft-com:vml" Requires="v">
                <p:oleObj spid="_x0000_s23557" name="Equation" r:id="rId10" imgW="66530" imgH="76112" progId="Equation.3">
                  <p:embed/>
                </p:oleObj>
              </mc:Choice>
              <mc:Fallback>
                <p:oleObj name="Equation" r:id="rId10" imgW="66530" imgH="76112" progId="Equation.3">
                  <p:embed/>
                  <p:pic>
                    <p:nvPicPr>
                      <p:cNvPr id="10" name="Object 14">
                        <a:extLst>
                          <a:ext uri="{FF2B5EF4-FFF2-40B4-BE49-F238E27FC236}">
                            <a16:creationId xmlns:a16="http://schemas.microsoft.com/office/drawing/2014/main" id="{92CFBC70-AA54-4C0C-BB94-F18E78E617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7984" y="3400038"/>
                        <a:ext cx="115888" cy="128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Arc 15">
            <a:extLst>
              <a:ext uri="{FF2B5EF4-FFF2-40B4-BE49-F238E27FC236}">
                <a16:creationId xmlns:a16="http://schemas.microsoft.com/office/drawing/2014/main" id="{A8D856F3-6D3A-4F71-9F37-C02426936CB1}"/>
              </a:ext>
            </a:extLst>
          </p:cNvPr>
          <p:cNvSpPr>
            <a:spLocks/>
          </p:cNvSpPr>
          <p:nvPr/>
        </p:nvSpPr>
        <p:spPr bwMode="auto">
          <a:xfrm>
            <a:off x="3339559" y="2876163"/>
            <a:ext cx="474663" cy="300037"/>
          </a:xfrm>
          <a:custGeom>
            <a:avLst/>
            <a:gdLst>
              <a:gd name="T0" fmla="*/ 2147483646 w 21600"/>
              <a:gd name="T1" fmla="*/ 0 h 11194"/>
              <a:gd name="T2" fmla="*/ 2147483646 w 21600"/>
              <a:gd name="T3" fmla="*/ 2147483646 h 11194"/>
              <a:gd name="T4" fmla="*/ 0 w 21600"/>
              <a:gd name="T5" fmla="*/ 2147483646 h 11194"/>
              <a:gd name="T6" fmla="*/ 0 60000 65536"/>
              <a:gd name="T7" fmla="*/ 0 60000 65536"/>
              <a:gd name="T8" fmla="*/ 0 60000 65536"/>
            </a:gdLst>
            <a:ahLst/>
            <a:cxnLst>
              <a:cxn ang="T6">
                <a:pos x="T0" y="T1"/>
              </a:cxn>
              <a:cxn ang="T7">
                <a:pos x="T2" y="T3"/>
              </a:cxn>
              <a:cxn ang="T8">
                <a:pos x="T4" y="T5"/>
              </a:cxn>
            </a:cxnLst>
            <a:rect l="0" t="0" r="r" b="b"/>
            <a:pathLst>
              <a:path w="21600" h="11194" fill="none" extrusionOk="0">
                <a:moveTo>
                  <a:pt x="20725" y="-1"/>
                </a:moveTo>
                <a:cubicBezTo>
                  <a:pt x="21305" y="1976"/>
                  <a:pt x="21600" y="4025"/>
                  <a:pt x="21600" y="6085"/>
                </a:cubicBezTo>
                <a:cubicBezTo>
                  <a:pt x="21600" y="7806"/>
                  <a:pt x="21394" y="9521"/>
                  <a:pt x="20987" y="11194"/>
                </a:cubicBezTo>
              </a:path>
              <a:path w="21600" h="11194" stroke="0" extrusionOk="0">
                <a:moveTo>
                  <a:pt x="20725" y="-1"/>
                </a:moveTo>
                <a:cubicBezTo>
                  <a:pt x="21305" y="1976"/>
                  <a:pt x="21600" y="4025"/>
                  <a:pt x="21600" y="6085"/>
                </a:cubicBezTo>
                <a:cubicBezTo>
                  <a:pt x="21600" y="7806"/>
                  <a:pt x="21394" y="9521"/>
                  <a:pt x="20987" y="11194"/>
                </a:cubicBezTo>
                <a:lnTo>
                  <a:pt x="0" y="6085"/>
                </a:lnTo>
                <a:lnTo>
                  <a:pt x="20725" y="-1"/>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nvGrpSpPr>
          <p:cNvPr id="12" name="Group 21">
            <a:extLst>
              <a:ext uri="{FF2B5EF4-FFF2-40B4-BE49-F238E27FC236}">
                <a16:creationId xmlns:a16="http://schemas.microsoft.com/office/drawing/2014/main" id="{C65C0629-3DA4-4CCA-AA4A-6403C251E6AA}"/>
              </a:ext>
            </a:extLst>
          </p:cNvPr>
          <p:cNvGrpSpPr>
            <a:grpSpLocks/>
          </p:cNvGrpSpPr>
          <p:nvPr/>
        </p:nvGrpSpPr>
        <p:grpSpPr bwMode="auto">
          <a:xfrm>
            <a:off x="2521997" y="2172900"/>
            <a:ext cx="1001712" cy="1512888"/>
            <a:chOff x="2485" y="90"/>
            <a:chExt cx="1392" cy="1758"/>
          </a:xfrm>
        </p:grpSpPr>
        <p:sp>
          <p:nvSpPr>
            <p:cNvPr id="13" name="Freeform 22">
              <a:extLst>
                <a:ext uri="{FF2B5EF4-FFF2-40B4-BE49-F238E27FC236}">
                  <a16:creationId xmlns:a16="http://schemas.microsoft.com/office/drawing/2014/main" id="{57C7EC32-0A9A-4F37-B0E5-144FE5525303}"/>
                </a:ext>
              </a:extLst>
            </p:cNvPr>
            <p:cNvSpPr>
              <a:spLocks noChangeAspect="1"/>
            </p:cNvSpPr>
            <p:nvPr/>
          </p:nvSpPr>
          <p:spPr bwMode="auto">
            <a:xfrm>
              <a:off x="2485" y="124"/>
              <a:ext cx="588" cy="1667"/>
            </a:xfrm>
            <a:custGeom>
              <a:avLst/>
              <a:gdLst>
                <a:gd name="T0" fmla="*/ 0 w 822"/>
                <a:gd name="T1" fmla="*/ 0 h 2835"/>
                <a:gd name="T2" fmla="*/ 117 w 822"/>
                <a:gd name="T3" fmla="*/ 86 h 2835"/>
                <a:gd name="T4" fmla="*/ 154 w 822"/>
                <a:gd name="T5" fmla="*/ 199 h 2835"/>
                <a:gd name="T6" fmla="*/ 0 60000 65536"/>
                <a:gd name="T7" fmla="*/ 0 60000 65536"/>
                <a:gd name="T8" fmla="*/ 0 60000 65536"/>
              </a:gdLst>
              <a:ahLst/>
              <a:cxnLst>
                <a:cxn ang="T6">
                  <a:pos x="T0" y="T1"/>
                </a:cxn>
                <a:cxn ang="T7">
                  <a:pos x="T2" y="T3"/>
                </a:cxn>
                <a:cxn ang="T8">
                  <a:pos x="T4" y="T5"/>
                </a:cxn>
              </a:cxnLst>
              <a:rect l="0" t="0" r="r" b="b"/>
              <a:pathLst>
                <a:path w="822" h="2835">
                  <a:moveTo>
                    <a:pt x="0" y="0"/>
                  </a:moveTo>
                  <a:cubicBezTo>
                    <a:pt x="243" y="373"/>
                    <a:pt x="487" y="747"/>
                    <a:pt x="624" y="1219"/>
                  </a:cubicBezTo>
                  <a:cubicBezTo>
                    <a:pt x="761" y="1691"/>
                    <a:pt x="789" y="2566"/>
                    <a:pt x="822" y="283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Freeform 23">
              <a:extLst>
                <a:ext uri="{FF2B5EF4-FFF2-40B4-BE49-F238E27FC236}">
                  <a16:creationId xmlns:a16="http://schemas.microsoft.com/office/drawing/2014/main" id="{DEAB5A33-8139-43D9-9146-C1F9C2CF844D}"/>
                </a:ext>
              </a:extLst>
            </p:cNvPr>
            <p:cNvSpPr>
              <a:spLocks noChangeAspect="1"/>
            </p:cNvSpPr>
            <p:nvPr/>
          </p:nvSpPr>
          <p:spPr bwMode="auto">
            <a:xfrm>
              <a:off x="2895" y="90"/>
              <a:ext cx="549" cy="1701"/>
            </a:xfrm>
            <a:custGeom>
              <a:avLst/>
              <a:gdLst>
                <a:gd name="T0" fmla="*/ 0 w 793"/>
                <a:gd name="T1" fmla="*/ 0 h 2806"/>
                <a:gd name="T2" fmla="*/ 77 w 793"/>
                <a:gd name="T3" fmla="*/ 67 h 2806"/>
                <a:gd name="T4" fmla="*/ 113 w 793"/>
                <a:gd name="T5" fmla="*/ 144 h 2806"/>
                <a:gd name="T6" fmla="*/ 126 w 793"/>
                <a:gd name="T7" fmla="*/ 230 h 2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3" h="2806">
                  <a:moveTo>
                    <a:pt x="0" y="0"/>
                  </a:moveTo>
                  <a:cubicBezTo>
                    <a:pt x="182" y="264"/>
                    <a:pt x="364" y="529"/>
                    <a:pt x="482" y="822"/>
                  </a:cubicBezTo>
                  <a:cubicBezTo>
                    <a:pt x="600" y="1115"/>
                    <a:pt x="656" y="1426"/>
                    <a:pt x="708" y="1757"/>
                  </a:cubicBezTo>
                  <a:cubicBezTo>
                    <a:pt x="760" y="2088"/>
                    <a:pt x="779" y="2631"/>
                    <a:pt x="793" y="280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Freeform 24">
              <a:extLst>
                <a:ext uri="{FF2B5EF4-FFF2-40B4-BE49-F238E27FC236}">
                  <a16:creationId xmlns:a16="http://schemas.microsoft.com/office/drawing/2014/main" id="{1FD5416B-2E0C-4D62-BA42-EAD29C297E71}"/>
                </a:ext>
              </a:extLst>
            </p:cNvPr>
            <p:cNvSpPr>
              <a:spLocks noChangeAspect="1"/>
            </p:cNvSpPr>
            <p:nvPr/>
          </p:nvSpPr>
          <p:spPr bwMode="auto">
            <a:xfrm>
              <a:off x="3325" y="140"/>
              <a:ext cx="552" cy="1708"/>
            </a:xfrm>
            <a:custGeom>
              <a:avLst/>
              <a:gdLst>
                <a:gd name="T0" fmla="*/ 0 w 793"/>
                <a:gd name="T1" fmla="*/ 0 h 2806"/>
                <a:gd name="T2" fmla="*/ 79 w 793"/>
                <a:gd name="T3" fmla="*/ 69 h 2806"/>
                <a:gd name="T4" fmla="*/ 116 w 793"/>
                <a:gd name="T5" fmla="*/ 147 h 2806"/>
                <a:gd name="T6" fmla="*/ 129 w 793"/>
                <a:gd name="T7" fmla="*/ 234 h 2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3" h="2806">
                  <a:moveTo>
                    <a:pt x="0" y="0"/>
                  </a:moveTo>
                  <a:cubicBezTo>
                    <a:pt x="182" y="264"/>
                    <a:pt x="364" y="529"/>
                    <a:pt x="482" y="822"/>
                  </a:cubicBezTo>
                  <a:cubicBezTo>
                    <a:pt x="600" y="1115"/>
                    <a:pt x="656" y="1426"/>
                    <a:pt x="708" y="1757"/>
                  </a:cubicBezTo>
                  <a:cubicBezTo>
                    <a:pt x="760" y="2088"/>
                    <a:pt x="779" y="2631"/>
                    <a:pt x="793" y="280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 name="Freeform 25">
            <a:extLst>
              <a:ext uri="{FF2B5EF4-FFF2-40B4-BE49-F238E27FC236}">
                <a16:creationId xmlns:a16="http://schemas.microsoft.com/office/drawing/2014/main" id="{54B06979-0670-46C9-99C3-627D90A9A765}"/>
              </a:ext>
            </a:extLst>
          </p:cNvPr>
          <p:cNvSpPr>
            <a:spLocks/>
          </p:cNvSpPr>
          <p:nvPr/>
        </p:nvSpPr>
        <p:spPr bwMode="auto">
          <a:xfrm>
            <a:off x="3122072" y="2844413"/>
            <a:ext cx="379412" cy="406400"/>
          </a:xfrm>
          <a:custGeom>
            <a:avLst/>
            <a:gdLst>
              <a:gd name="T0" fmla="*/ 2147483646 w 239"/>
              <a:gd name="T1" fmla="*/ 2147483646 h 256"/>
              <a:gd name="T2" fmla="*/ 2147483646 w 239"/>
              <a:gd name="T3" fmla="*/ 0 h 256"/>
              <a:gd name="T4" fmla="*/ 2147483646 w 239"/>
              <a:gd name="T5" fmla="*/ 2147483646 h 256"/>
              <a:gd name="T6" fmla="*/ 2147483646 w 239"/>
              <a:gd name="T7" fmla="*/ 2147483646 h 256"/>
              <a:gd name="T8" fmla="*/ 2147483646 w 239"/>
              <a:gd name="T9" fmla="*/ 2147483646 h 256"/>
              <a:gd name="T10" fmla="*/ 2147483646 w 239"/>
              <a:gd name="T11" fmla="*/ 2147483646 h 256"/>
              <a:gd name="T12" fmla="*/ 2147483646 w 239"/>
              <a:gd name="T13" fmla="*/ 2147483646 h 256"/>
              <a:gd name="T14" fmla="*/ 2147483646 w 239"/>
              <a:gd name="T15" fmla="*/ 2147483646 h 256"/>
              <a:gd name="T16" fmla="*/ 2147483646 w 239"/>
              <a:gd name="T17" fmla="*/ 2147483646 h 256"/>
              <a:gd name="T18" fmla="*/ 2147483646 w 239"/>
              <a:gd name="T19" fmla="*/ 2147483646 h 256"/>
              <a:gd name="T20" fmla="*/ 2147483646 w 239"/>
              <a:gd name="T21" fmla="*/ 2147483646 h 256"/>
              <a:gd name="T22" fmla="*/ 2147483646 w 239"/>
              <a:gd name="T23" fmla="*/ 2147483646 h 256"/>
              <a:gd name="T24" fmla="*/ 2147483646 w 239"/>
              <a:gd name="T25" fmla="*/ 2147483646 h 256"/>
              <a:gd name="T26" fmla="*/ 2147483646 w 239"/>
              <a:gd name="T27" fmla="*/ 2147483646 h 256"/>
              <a:gd name="T28" fmla="*/ 2147483646 w 239"/>
              <a:gd name="T29" fmla="*/ 2147483646 h 256"/>
              <a:gd name="T30" fmla="*/ 2147483646 w 239"/>
              <a:gd name="T31" fmla="*/ 2147483646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9" h="256">
                <a:moveTo>
                  <a:pt x="3" y="2"/>
                </a:moveTo>
                <a:cubicBezTo>
                  <a:pt x="11" y="2"/>
                  <a:pt x="24" y="1"/>
                  <a:pt x="33" y="0"/>
                </a:cubicBezTo>
                <a:cubicBezTo>
                  <a:pt x="40" y="0"/>
                  <a:pt x="52" y="4"/>
                  <a:pt x="59" y="4"/>
                </a:cubicBezTo>
                <a:cubicBezTo>
                  <a:pt x="96" y="5"/>
                  <a:pt x="73" y="7"/>
                  <a:pt x="114" y="9"/>
                </a:cubicBezTo>
                <a:cubicBezTo>
                  <a:pt x="143" y="16"/>
                  <a:pt x="167" y="21"/>
                  <a:pt x="194" y="35"/>
                </a:cubicBezTo>
                <a:cubicBezTo>
                  <a:pt x="199" y="37"/>
                  <a:pt x="205" y="37"/>
                  <a:pt x="206" y="45"/>
                </a:cubicBezTo>
                <a:cubicBezTo>
                  <a:pt x="207" y="63"/>
                  <a:pt x="216" y="79"/>
                  <a:pt x="217" y="98"/>
                </a:cubicBezTo>
                <a:cubicBezTo>
                  <a:pt x="217" y="114"/>
                  <a:pt x="225" y="126"/>
                  <a:pt x="225" y="142"/>
                </a:cubicBezTo>
                <a:cubicBezTo>
                  <a:pt x="226" y="150"/>
                  <a:pt x="231" y="184"/>
                  <a:pt x="231" y="184"/>
                </a:cubicBezTo>
                <a:cubicBezTo>
                  <a:pt x="230" y="191"/>
                  <a:pt x="239" y="254"/>
                  <a:pt x="237" y="250"/>
                </a:cubicBezTo>
                <a:cubicBezTo>
                  <a:pt x="216" y="256"/>
                  <a:pt x="175" y="232"/>
                  <a:pt x="149" y="226"/>
                </a:cubicBezTo>
                <a:cubicBezTo>
                  <a:pt x="118" y="221"/>
                  <a:pt x="71" y="219"/>
                  <a:pt x="39" y="214"/>
                </a:cubicBezTo>
                <a:cubicBezTo>
                  <a:pt x="36" y="215"/>
                  <a:pt x="44" y="214"/>
                  <a:pt x="41" y="212"/>
                </a:cubicBezTo>
                <a:cubicBezTo>
                  <a:pt x="40" y="205"/>
                  <a:pt x="37" y="196"/>
                  <a:pt x="33" y="172"/>
                </a:cubicBezTo>
                <a:cubicBezTo>
                  <a:pt x="29" y="148"/>
                  <a:pt x="22" y="95"/>
                  <a:pt x="19" y="70"/>
                </a:cubicBezTo>
                <a:cubicBezTo>
                  <a:pt x="14" y="42"/>
                  <a:pt x="0" y="13"/>
                  <a:pt x="3" y="2"/>
                </a:cubicBezTo>
                <a:close/>
              </a:path>
            </a:pathLst>
          </a:custGeom>
          <a:gradFill rotWithShape="1">
            <a:gsLst>
              <a:gs pos="0">
                <a:srgbClr val="0099FF"/>
              </a:gs>
              <a:gs pos="100000">
                <a:srgbClr val="004776">
                  <a:alpha val="70000"/>
                </a:srgbClr>
              </a:gs>
            </a:gsLst>
            <a:lin ang="18900000" scaled="1"/>
          </a:gra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7" name="Group 26">
            <a:extLst>
              <a:ext uri="{FF2B5EF4-FFF2-40B4-BE49-F238E27FC236}">
                <a16:creationId xmlns:a16="http://schemas.microsoft.com/office/drawing/2014/main" id="{2A8445D7-12FD-4216-9436-6B448F99D045}"/>
              </a:ext>
            </a:extLst>
          </p:cNvPr>
          <p:cNvGrpSpPr>
            <a:grpSpLocks/>
          </p:cNvGrpSpPr>
          <p:nvPr/>
        </p:nvGrpSpPr>
        <p:grpSpPr bwMode="auto">
          <a:xfrm>
            <a:off x="2461672" y="2250688"/>
            <a:ext cx="1160462" cy="1360487"/>
            <a:chOff x="2313" y="321"/>
            <a:chExt cx="1818" cy="1299"/>
          </a:xfrm>
        </p:grpSpPr>
        <p:sp>
          <p:nvSpPr>
            <p:cNvPr id="18" name="Freeform 27">
              <a:extLst>
                <a:ext uri="{FF2B5EF4-FFF2-40B4-BE49-F238E27FC236}">
                  <a16:creationId xmlns:a16="http://schemas.microsoft.com/office/drawing/2014/main" id="{1D695CEC-10CD-4D08-A0BC-8860BAEDB081}"/>
                </a:ext>
              </a:extLst>
            </p:cNvPr>
            <p:cNvSpPr>
              <a:spLocks noChangeAspect="1"/>
            </p:cNvSpPr>
            <p:nvPr/>
          </p:nvSpPr>
          <p:spPr bwMode="auto">
            <a:xfrm>
              <a:off x="2313" y="321"/>
              <a:ext cx="1529" cy="116"/>
            </a:xfrm>
            <a:custGeom>
              <a:avLst/>
              <a:gdLst>
                <a:gd name="T0" fmla="*/ 0 w 2041"/>
                <a:gd name="T1" fmla="*/ 11 h 208"/>
                <a:gd name="T2" fmla="*/ 140 w 2041"/>
                <a:gd name="T3" fmla="*/ 2 h 208"/>
                <a:gd name="T4" fmla="*/ 274 w 2041"/>
                <a:gd name="T5" fmla="*/ 1 h 208"/>
                <a:gd name="T6" fmla="*/ 402 w 2041"/>
                <a:gd name="T7" fmla="*/ 5 h 208"/>
                <a:gd name="T8" fmla="*/ 482 w 2041"/>
                <a:gd name="T9" fmla="*/ 11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Freeform 28">
              <a:extLst>
                <a:ext uri="{FF2B5EF4-FFF2-40B4-BE49-F238E27FC236}">
                  <a16:creationId xmlns:a16="http://schemas.microsoft.com/office/drawing/2014/main" id="{2DBA6182-3C94-4434-94FD-8220CC077E32}"/>
                </a:ext>
              </a:extLst>
            </p:cNvPr>
            <p:cNvSpPr>
              <a:spLocks noChangeAspect="1"/>
            </p:cNvSpPr>
            <p:nvPr/>
          </p:nvSpPr>
          <p:spPr bwMode="auto">
            <a:xfrm>
              <a:off x="2485" y="568"/>
              <a:ext cx="1486" cy="115"/>
            </a:xfrm>
            <a:custGeom>
              <a:avLst/>
              <a:gdLst>
                <a:gd name="T0" fmla="*/ 0 w 2041"/>
                <a:gd name="T1" fmla="*/ 11 h 208"/>
                <a:gd name="T2" fmla="*/ 122 w 2041"/>
                <a:gd name="T3" fmla="*/ 2 h 208"/>
                <a:gd name="T4" fmla="*/ 237 w 2041"/>
                <a:gd name="T5" fmla="*/ 1 h 208"/>
                <a:gd name="T6" fmla="*/ 348 w 2041"/>
                <a:gd name="T7" fmla="*/ 5 h 208"/>
                <a:gd name="T8" fmla="*/ 418 w 2041"/>
                <a:gd name="T9" fmla="*/ 11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29">
              <a:extLst>
                <a:ext uri="{FF2B5EF4-FFF2-40B4-BE49-F238E27FC236}">
                  <a16:creationId xmlns:a16="http://schemas.microsoft.com/office/drawing/2014/main" id="{7AD87A54-8860-4123-BD0D-0611C894887E}"/>
                </a:ext>
              </a:extLst>
            </p:cNvPr>
            <p:cNvSpPr>
              <a:spLocks noChangeAspect="1"/>
            </p:cNvSpPr>
            <p:nvPr/>
          </p:nvSpPr>
          <p:spPr bwMode="auto">
            <a:xfrm>
              <a:off x="2578" y="881"/>
              <a:ext cx="1493" cy="117"/>
            </a:xfrm>
            <a:custGeom>
              <a:avLst/>
              <a:gdLst>
                <a:gd name="T0" fmla="*/ 0 w 2041"/>
                <a:gd name="T1" fmla="*/ 12 h 208"/>
                <a:gd name="T2" fmla="*/ 124 w 2041"/>
                <a:gd name="T3" fmla="*/ 2 h 208"/>
                <a:gd name="T4" fmla="*/ 244 w 2041"/>
                <a:gd name="T5" fmla="*/ 1 h 208"/>
                <a:gd name="T6" fmla="*/ 356 w 2041"/>
                <a:gd name="T7" fmla="*/ 6 h 208"/>
                <a:gd name="T8" fmla="*/ 427 w 2041"/>
                <a:gd name="T9" fmla="*/ 12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30">
              <a:extLst>
                <a:ext uri="{FF2B5EF4-FFF2-40B4-BE49-F238E27FC236}">
                  <a16:creationId xmlns:a16="http://schemas.microsoft.com/office/drawing/2014/main" id="{A2428456-3AF9-4D71-8F5B-511B97AE9D8D}"/>
                </a:ext>
              </a:extLst>
            </p:cNvPr>
            <p:cNvSpPr>
              <a:spLocks noChangeAspect="1"/>
            </p:cNvSpPr>
            <p:nvPr/>
          </p:nvSpPr>
          <p:spPr bwMode="auto">
            <a:xfrm>
              <a:off x="2657" y="1210"/>
              <a:ext cx="1464" cy="115"/>
            </a:xfrm>
            <a:custGeom>
              <a:avLst/>
              <a:gdLst>
                <a:gd name="T0" fmla="*/ 0 w 2041"/>
                <a:gd name="T1" fmla="*/ 11 h 208"/>
                <a:gd name="T2" fmla="*/ 113 w 2041"/>
                <a:gd name="T3" fmla="*/ 2 h 208"/>
                <a:gd name="T4" fmla="*/ 221 w 2041"/>
                <a:gd name="T5" fmla="*/ 1 h 208"/>
                <a:gd name="T6" fmla="*/ 323 w 2041"/>
                <a:gd name="T7" fmla="*/ 5 h 208"/>
                <a:gd name="T8" fmla="*/ 387 w 2041"/>
                <a:gd name="T9" fmla="*/ 11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Freeform 31">
              <a:extLst>
                <a:ext uri="{FF2B5EF4-FFF2-40B4-BE49-F238E27FC236}">
                  <a16:creationId xmlns:a16="http://schemas.microsoft.com/office/drawing/2014/main" id="{B8E67E9C-CF1A-4CBC-B044-0A583576CA3F}"/>
                </a:ext>
              </a:extLst>
            </p:cNvPr>
            <p:cNvSpPr>
              <a:spLocks noChangeAspect="1"/>
            </p:cNvSpPr>
            <p:nvPr/>
          </p:nvSpPr>
          <p:spPr bwMode="auto">
            <a:xfrm>
              <a:off x="2710" y="1510"/>
              <a:ext cx="1421" cy="110"/>
            </a:xfrm>
            <a:custGeom>
              <a:avLst/>
              <a:gdLst>
                <a:gd name="T0" fmla="*/ 0 w 1871"/>
                <a:gd name="T1" fmla="*/ 53 h 132"/>
                <a:gd name="T2" fmla="*/ 150 w 1871"/>
                <a:gd name="T3" fmla="*/ 8 h 132"/>
                <a:gd name="T4" fmla="*/ 286 w 1871"/>
                <a:gd name="T5" fmla="*/ 8 h 132"/>
                <a:gd name="T6" fmla="*/ 394 w 1871"/>
                <a:gd name="T7" fmla="*/ 31 h 132"/>
                <a:gd name="T8" fmla="*/ 472 w 1871"/>
                <a:gd name="T9" fmla="*/ 53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1" h="132">
                  <a:moveTo>
                    <a:pt x="0" y="132"/>
                  </a:moveTo>
                  <a:cubicBezTo>
                    <a:pt x="203" y="85"/>
                    <a:pt x="407" y="38"/>
                    <a:pt x="596" y="19"/>
                  </a:cubicBezTo>
                  <a:cubicBezTo>
                    <a:pt x="785" y="0"/>
                    <a:pt x="973" y="10"/>
                    <a:pt x="1134" y="19"/>
                  </a:cubicBezTo>
                  <a:cubicBezTo>
                    <a:pt x="1295" y="28"/>
                    <a:pt x="1437" y="57"/>
                    <a:pt x="1560" y="76"/>
                  </a:cubicBezTo>
                  <a:cubicBezTo>
                    <a:pt x="1683" y="95"/>
                    <a:pt x="1819" y="123"/>
                    <a:pt x="1871" y="132"/>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 name="Line 32">
            <a:extLst>
              <a:ext uri="{FF2B5EF4-FFF2-40B4-BE49-F238E27FC236}">
                <a16:creationId xmlns:a16="http://schemas.microsoft.com/office/drawing/2014/main" id="{837E6DD8-A7C6-477C-9197-CA1A46D43616}"/>
              </a:ext>
            </a:extLst>
          </p:cNvPr>
          <p:cNvSpPr>
            <a:spLocks noChangeShapeType="1"/>
          </p:cNvSpPr>
          <p:nvPr/>
        </p:nvSpPr>
        <p:spPr bwMode="auto">
          <a:xfrm flipV="1">
            <a:off x="3345909" y="2598350"/>
            <a:ext cx="114300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sz="1100"/>
          </a:p>
        </p:txBody>
      </p:sp>
      <p:sp>
        <p:nvSpPr>
          <p:cNvPr id="24" name="Line 33">
            <a:extLst>
              <a:ext uri="{FF2B5EF4-FFF2-40B4-BE49-F238E27FC236}">
                <a16:creationId xmlns:a16="http://schemas.microsoft.com/office/drawing/2014/main" id="{E6AFB4AB-7E9C-46B5-AB51-E17DD64A4D09}"/>
              </a:ext>
            </a:extLst>
          </p:cNvPr>
          <p:cNvSpPr>
            <a:spLocks noChangeShapeType="1"/>
          </p:cNvSpPr>
          <p:nvPr/>
        </p:nvSpPr>
        <p:spPr bwMode="auto">
          <a:xfrm>
            <a:off x="3345909" y="3046025"/>
            <a:ext cx="1390650" cy="3889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5" name="TextBox 24">
            <a:extLst>
              <a:ext uri="{FF2B5EF4-FFF2-40B4-BE49-F238E27FC236}">
                <a16:creationId xmlns:a16="http://schemas.microsoft.com/office/drawing/2014/main" id="{589A1AC3-6B16-423C-AEDF-177136B60ADE}"/>
              </a:ext>
            </a:extLst>
          </p:cNvPr>
          <p:cNvSpPr txBox="1"/>
          <p:nvPr/>
        </p:nvSpPr>
        <p:spPr>
          <a:xfrm>
            <a:off x="706350" y="1210033"/>
            <a:ext cx="6885668" cy="369332"/>
          </a:xfrm>
          <a:prstGeom prst="rect">
            <a:avLst/>
          </a:prstGeom>
          <a:noFill/>
        </p:spPr>
        <p:txBody>
          <a:bodyPr wrap="none" rtlCol="0">
            <a:spAutoFit/>
          </a:bodyPr>
          <a:lstStyle/>
          <a:p>
            <a:r>
              <a:rPr lang="en-US" dirty="0"/>
              <a:t>Electric field at P scattered by an element of surface ds of the wave front: </a:t>
            </a:r>
          </a:p>
        </p:txBody>
      </p:sp>
      <mc:AlternateContent xmlns:mc="http://schemas.openxmlformats.org/markup-compatibility/2006" xmlns:a14="http://schemas.microsoft.com/office/drawing/2010/main">
        <mc:Choice Requires="a14">
          <p:sp>
            <p:nvSpPr>
              <p:cNvPr id="26" name="Object 6">
                <a:extLst>
                  <a:ext uri="{FF2B5EF4-FFF2-40B4-BE49-F238E27FC236}">
                    <a16:creationId xmlns:a16="http://schemas.microsoft.com/office/drawing/2014/main" id="{1F1227DC-AA2B-4B0E-8366-E20D411CAD8D}"/>
                  </a:ext>
                </a:extLst>
              </p:cNvPr>
              <p:cNvSpPr txBox="1"/>
              <p:nvPr/>
            </p:nvSpPr>
            <p:spPr bwMode="auto">
              <a:xfrm>
                <a:off x="2015594" y="4559464"/>
                <a:ext cx="6297329" cy="74295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𝐸</m:t>
                          </m:r>
                        </m:e>
                        <m: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𝑝</m:t>
                          </m:r>
                          <m:r>
                            <a:rPr lang="en-US" sz="2400" i="1">
                              <a:solidFill>
                                <a:schemeClr val="tx1"/>
                              </a:solidFill>
                              <a:latin typeface="Cambria Math" panose="02040503050406030204" pitchFamily="18" charset="0"/>
                            </a:rPr>
                            <m:t>)</m:t>
                          </m:r>
                        </m:sub>
                      </m:sSub>
                      <m:r>
                        <a:rPr lang="en-US" sz="2400" i="1">
                          <a:solidFill>
                            <a:schemeClr val="tx1"/>
                          </a:solidFill>
                          <a:latin typeface="Cambria Math" panose="02040503050406030204" pitchFamily="18" charset="0"/>
                        </a:rPr>
                        <m:t>∝</m:t>
                      </m:r>
                      <m:nary>
                        <m:naryPr>
                          <m:chr m:val="∬"/>
                          <m:limLoc m:val="undOvr"/>
                          <m:subHide m:val="on"/>
                          <m:supHide m:val="on"/>
                          <m:ctrlPr>
                            <a:rPr lang="en-US" sz="2400" i="1" smtClean="0">
                              <a:solidFill>
                                <a:schemeClr val="tx1"/>
                              </a:solidFill>
                              <a:latin typeface="Cambria Math" panose="02040503050406030204" pitchFamily="18" charset="0"/>
                            </a:rPr>
                          </m:ctrlPr>
                        </m:naryPr>
                        <m:sub/>
                        <m:sup/>
                        <m:e>
                          <m:r>
                            <a:rPr lang="en-US" sz="2400" i="1">
                              <a:latin typeface="Cambria Math" panose="02040503050406030204" pitchFamily="18" charset="0"/>
                            </a:rPr>
                            <m:t>𝑓</m:t>
                          </m:r>
                          <m:r>
                            <a:rPr lang="en-US" sz="2400" i="1">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𝜙</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i="1">
                                  <a:latin typeface="Cambria Math" panose="02040503050406030204" pitchFamily="18" charset="0"/>
                                </a:rPr>
                                <m:t>𝑟</m:t>
                              </m:r>
                            </m:den>
                          </m:f>
                          <m:r>
                            <m:rPr>
                              <m:nor/>
                            </m:rPr>
                            <a:rPr lang="en-US" sz="2400">
                              <a:latin typeface="Cambria Math" panose="02040503050406030204" pitchFamily="18" charset="0"/>
                            </a:rPr>
                            <m:t>cos</m:t>
                          </m:r>
                          <m:r>
                            <a:rPr lang="en-US" sz="2400" i="1">
                              <a:latin typeface="Cambria Math" panose="02040503050406030204" pitchFamily="18" charset="0"/>
                            </a:rPr>
                            <m:t>(</m:t>
                          </m:r>
                          <m:r>
                            <m:rPr>
                              <m:sty m:val="p"/>
                            </m:rPr>
                            <a:rPr lang="en-US" sz="2400" i="1">
                              <a:latin typeface="Cambria Math" panose="02040503050406030204" pitchFamily="18" charset="0"/>
                            </a:rPr>
                            <m:t>ω</m:t>
                          </m:r>
                          <m:r>
                            <a:rPr lang="en-US" sz="2400">
                              <a:latin typeface="Cambria Math" panose="02040503050406030204" pitchFamily="18" charset="0"/>
                            </a:rPr>
                            <m:t> </m:t>
                          </m:r>
                          <m:r>
                            <a:rPr lang="en-US" sz="2400" i="1">
                              <a:latin typeface="Cambria Math" panose="02040503050406030204" pitchFamily="18" charset="0"/>
                            </a:rPr>
                            <m:t>𝑡</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r>
                                <m:rPr>
                                  <m:sty m:val="p"/>
                                </m:rPr>
                                <a:rPr lang="en-US" sz="2400">
                                  <a:latin typeface="Cambria Math" panose="02040503050406030204" pitchFamily="18" charset="0"/>
                                </a:rPr>
                                <m:t>π</m:t>
                              </m:r>
                              <m:r>
                                <a:rPr lang="en-US" sz="2400" i="1">
                                  <a:latin typeface="Cambria Math" panose="02040503050406030204" pitchFamily="18" charset="0"/>
                                </a:rPr>
                                <m:t>𝑟</m:t>
                              </m:r>
                            </m:num>
                            <m:den>
                              <m:r>
                                <m:rPr>
                                  <m:sty m:val="p"/>
                                </m:rPr>
                                <a:rPr lang="en-US" sz="2400" i="1">
                                  <a:latin typeface="Cambria Math" panose="02040503050406030204" pitchFamily="18" charset="0"/>
                                </a:rPr>
                                <m:t>λ</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𝜑</m:t>
                              </m:r>
                            </m:e>
                            <m:sub>
                              <m:r>
                                <a:rPr lang="en-US" sz="2400" b="0" i="1" smtClean="0">
                                  <a:latin typeface="Cambria Math" panose="02040503050406030204" pitchFamily="18" charset="0"/>
                                </a:rPr>
                                <m:t>0,</m:t>
                              </m:r>
                              <m:r>
                                <a:rPr lang="en-US" sz="2400" b="0" i="1" smtClean="0">
                                  <a:latin typeface="Cambria Math" panose="02040503050406030204" pitchFamily="18" charset="0"/>
                                </a:rPr>
                                <m:t>𝑄</m:t>
                              </m:r>
                            </m:sub>
                          </m:sSub>
                          <m:r>
                            <a:rPr lang="en-US" sz="2400" i="1">
                              <a:latin typeface="Cambria Math" panose="02040503050406030204" pitchFamily="18" charset="0"/>
                            </a:rPr>
                            <m:t>)</m:t>
                          </m:r>
                        </m:e>
                      </m:nary>
                      <m:r>
                        <a:rPr lang="en-US" sz="2400" b="0" i="1" smtClean="0">
                          <a:solidFill>
                            <a:schemeClr val="tx1"/>
                          </a:solidFill>
                          <a:latin typeface="Cambria Math" panose="02040503050406030204" pitchFamily="18" charset="0"/>
                        </a:rPr>
                        <m:t>𝑑𝑠</m:t>
                      </m:r>
                    </m:oMath>
                  </m:oMathPara>
                </a14:m>
                <a:endParaRPr lang="en-US" sz="2400" dirty="0">
                  <a:solidFill>
                    <a:schemeClr val="tx1"/>
                  </a:solidFill>
                </a:endParaRPr>
              </a:p>
            </p:txBody>
          </p:sp>
        </mc:Choice>
        <mc:Fallback xmlns="">
          <p:sp>
            <p:nvSpPr>
              <p:cNvPr id="26" name="Object 6">
                <a:extLst>
                  <a:ext uri="{FF2B5EF4-FFF2-40B4-BE49-F238E27FC236}">
                    <a16:creationId xmlns:a16="http://schemas.microsoft.com/office/drawing/2014/main" id="{1F1227DC-AA2B-4B0E-8366-E20D411CAD8D}"/>
                  </a:ext>
                </a:extLst>
              </p:cNvPr>
              <p:cNvSpPr txBox="1">
                <a:spLocks noRot="1" noChangeAspect="1" noMove="1" noResize="1" noEditPoints="1" noAdjustHandles="1" noChangeArrowheads="1" noChangeShapeType="1" noTextEdit="1"/>
              </p:cNvSpPr>
              <p:nvPr/>
            </p:nvSpPr>
            <p:spPr bwMode="auto">
              <a:xfrm>
                <a:off x="2015594" y="4559464"/>
                <a:ext cx="6297329" cy="742950"/>
              </a:xfrm>
              <a:prstGeom prst="rect">
                <a:avLst/>
              </a:prstGeom>
              <a:blipFill>
                <a:blip r:embed="rId12"/>
                <a:stretch>
                  <a:fillRect b="-10656"/>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0E1C2B8-9628-4078-97DF-D399E90F2C32}"/>
                  </a:ext>
                </a:extLst>
              </p:cNvPr>
              <p:cNvSpPr txBox="1"/>
              <p:nvPr/>
            </p:nvSpPr>
            <p:spPr>
              <a:xfrm>
                <a:off x="3990903" y="3268624"/>
                <a:ext cx="3564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𝑟</m:t>
                      </m:r>
                    </m:oMath>
                  </m:oMathPara>
                </a14:m>
                <a:endParaRPr lang="en-US" dirty="0"/>
              </a:p>
            </p:txBody>
          </p:sp>
        </mc:Choice>
        <mc:Fallback xmlns="">
          <p:sp>
            <p:nvSpPr>
              <p:cNvPr id="27" name="TextBox 26">
                <a:extLst>
                  <a:ext uri="{FF2B5EF4-FFF2-40B4-BE49-F238E27FC236}">
                    <a16:creationId xmlns:a16="http://schemas.microsoft.com/office/drawing/2014/main" id="{00E1C2B8-9628-4078-97DF-D399E90F2C32}"/>
                  </a:ext>
                </a:extLst>
              </p:cNvPr>
              <p:cNvSpPr txBox="1">
                <a:spLocks noRot="1" noChangeAspect="1" noMove="1" noResize="1" noEditPoints="1" noAdjustHandles="1" noChangeArrowheads="1" noChangeShapeType="1" noTextEdit="1"/>
              </p:cNvSpPr>
              <p:nvPr/>
            </p:nvSpPr>
            <p:spPr>
              <a:xfrm>
                <a:off x="3990903" y="3268624"/>
                <a:ext cx="356444" cy="369332"/>
              </a:xfrm>
              <a:prstGeom prst="rect">
                <a:avLst/>
              </a:prstGeom>
              <a:blipFill>
                <a:blip r:embed="rId13"/>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02D0D19F-FD08-41C7-967B-5D870EACDCA6}"/>
              </a:ext>
            </a:extLst>
          </p:cNvPr>
          <p:cNvSpPr txBox="1"/>
          <p:nvPr/>
        </p:nvSpPr>
        <p:spPr>
          <a:xfrm>
            <a:off x="3990903" y="1830723"/>
            <a:ext cx="4408451" cy="369332"/>
          </a:xfrm>
          <a:prstGeom prst="rect">
            <a:avLst/>
          </a:prstGeom>
          <a:noFill/>
        </p:spPr>
        <p:txBody>
          <a:bodyPr wrap="none" rtlCol="0">
            <a:spAutoFit/>
          </a:bodyPr>
          <a:lstStyle/>
          <a:p>
            <a:r>
              <a:rPr lang="en-US" dirty="0"/>
              <a:t>Normal vector to the surface of the wave front</a:t>
            </a:r>
          </a:p>
        </p:txBody>
      </p:sp>
      <p:sp>
        <p:nvSpPr>
          <p:cNvPr id="29" name="TextBox 28">
            <a:extLst>
              <a:ext uri="{FF2B5EF4-FFF2-40B4-BE49-F238E27FC236}">
                <a16:creationId xmlns:a16="http://schemas.microsoft.com/office/drawing/2014/main" id="{1A209B54-0DBD-4417-AE40-D9CB07683D7C}"/>
              </a:ext>
            </a:extLst>
          </p:cNvPr>
          <p:cNvSpPr txBox="1"/>
          <p:nvPr/>
        </p:nvSpPr>
        <p:spPr>
          <a:xfrm>
            <a:off x="359742" y="4067506"/>
            <a:ext cx="8696483" cy="369332"/>
          </a:xfrm>
          <a:prstGeom prst="rect">
            <a:avLst/>
          </a:prstGeom>
          <a:noFill/>
        </p:spPr>
        <p:txBody>
          <a:bodyPr wrap="none" rtlCol="0">
            <a:spAutoFit/>
          </a:bodyPr>
          <a:lstStyle/>
          <a:p>
            <a:r>
              <a:rPr lang="en-US" dirty="0"/>
              <a:t>Electric field from superposition of all the wavelets produced by every point of the wave front:</a:t>
            </a:r>
          </a:p>
        </p:txBody>
      </p:sp>
      <mc:AlternateContent xmlns:mc="http://schemas.openxmlformats.org/markup-compatibility/2006" xmlns:a14="http://schemas.microsoft.com/office/drawing/2010/main">
        <mc:Choice Requires="a14">
          <p:sp>
            <p:nvSpPr>
              <p:cNvPr id="30" name="Object 16">
                <a:extLst>
                  <a:ext uri="{FF2B5EF4-FFF2-40B4-BE49-F238E27FC236}">
                    <a16:creationId xmlns:a16="http://schemas.microsoft.com/office/drawing/2014/main" id="{015075D6-FCC8-4329-BA94-EEA61F27C2BE}"/>
                  </a:ext>
                </a:extLst>
              </p:cNvPr>
              <p:cNvSpPr txBox="1"/>
              <p:nvPr/>
            </p:nvSpPr>
            <p:spPr bwMode="auto">
              <a:xfrm>
                <a:off x="3122072" y="2860064"/>
                <a:ext cx="233362" cy="314325"/>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𝑄</m:t>
                      </m:r>
                    </m:oMath>
                  </m:oMathPara>
                </a14:m>
                <a:endParaRPr lang="en-US" dirty="0"/>
              </a:p>
            </p:txBody>
          </p:sp>
        </mc:Choice>
        <mc:Fallback xmlns="">
          <p:sp>
            <p:nvSpPr>
              <p:cNvPr id="30" name="Object 16">
                <a:extLst>
                  <a:ext uri="{FF2B5EF4-FFF2-40B4-BE49-F238E27FC236}">
                    <a16:creationId xmlns:a16="http://schemas.microsoft.com/office/drawing/2014/main" id="{015075D6-FCC8-4329-BA94-EEA61F27C2BE}"/>
                  </a:ext>
                </a:extLst>
              </p:cNvPr>
              <p:cNvSpPr txBox="1">
                <a:spLocks noRot="1" noChangeAspect="1" noMove="1" noResize="1" noEditPoints="1" noAdjustHandles="1" noChangeArrowheads="1" noChangeShapeType="1" noTextEdit="1"/>
              </p:cNvSpPr>
              <p:nvPr/>
            </p:nvSpPr>
            <p:spPr bwMode="auto">
              <a:xfrm>
                <a:off x="3122072" y="2860064"/>
                <a:ext cx="233362" cy="314325"/>
              </a:xfrm>
              <a:prstGeom prst="rect">
                <a:avLst/>
              </a:prstGeom>
              <a:blipFill>
                <a:blip r:embed="rId14"/>
                <a:stretch>
                  <a:fillRect r="-26316" b="-5769"/>
                </a:stretch>
              </a:blipFill>
              <a:ln>
                <a:noFill/>
              </a:ln>
              <a:effectLst/>
            </p:spPr>
            <p:txBody>
              <a:bodyPr/>
              <a:lstStyle/>
              <a:p>
                <a:r>
                  <a:rPr lang="en-US">
                    <a:noFill/>
                  </a:rPr>
                  <a:t> </a:t>
                </a:r>
              </a:p>
            </p:txBody>
          </p:sp>
        </mc:Fallback>
      </mc:AlternateContent>
      <p:sp>
        <p:nvSpPr>
          <p:cNvPr id="31" name="TextBox 30">
            <a:extLst>
              <a:ext uri="{FF2B5EF4-FFF2-40B4-BE49-F238E27FC236}">
                <a16:creationId xmlns:a16="http://schemas.microsoft.com/office/drawing/2014/main" id="{5070DB85-DB3C-4145-88EE-A0BCD8BF146D}"/>
              </a:ext>
            </a:extLst>
          </p:cNvPr>
          <p:cNvSpPr txBox="1"/>
          <p:nvPr/>
        </p:nvSpPr>
        <p:spPr>
          <a:xfrm>
            <a:off x="2979746" y="5421020"/>
            <a:ext cx="295274" cy="369332"/>
          </a:xfrm>
          <a:prstGeom prst="rect">
            <a:avLst/>
          </a:prstGeom>
          <a:noFill/>
        </p:spPr>
        <p:txBody>
          <a:bodyPr wrap="none" rtlCol="0">
            <a:spAutoFit/>
          </a:bodyPr>
          <a:lstStyle/>
          <a:p>
            <a:r>
              <a:rPr lang="en-US" dirty="0"/>
              <a:t>S</a:t>
            </a:r>
          </a:p>
        </p:txBody>
      </p:sp>
      <p:sp>
        <p:nvSpPr>
          <p:cNvPr id="2" name="TextBox 1"/>
          <p:cNvSpPr txBox="1"/>
          <p:nvPr/>
        </p:nvSpPr>
        <p:spPr>
          <a:xfrm>
            <a:off x="1072090" y="5789346"/>
            <a:ext cx="6966988" cy="646331"/>
          </a:xfrm>
          <a:prstGeom prst="rect">
            <a:avLst/>
          </a:prstGeom>
          <a:noFill/>
        </p:spPr>
        <p:txBody>
          <a:bodyPr wrap="square" rtlCol="0">
            <a:spAutoFit/>
          </a:bodyPr>
          <a:lstStyle/>
          <a:p>
            <a:r>
              <a:rPr lang="en-GB" dirty="0">
                <a:solidFill>
                  <a:srgbClr val="FF0000"/>
                </a:solidFill>
              </a:rPr>
              <a:t>You don’t have to remember this formula. It is to show you how Huygens principle is described mathematically. </a:t>
            </a:r>
            <a:endParaRPr lang="en-US" dirty="0">
              <a:solidFill>
                <a:srgbClr val="FF0000"/>
              </a:solidFill>
            </a:endParaRPr>
          </a:p>
        </p:txBody>
      </p:sp>
    </p:spTree>
    <p:extLst>
      <p:ext uri="{BB962C8B-B14F-4D97-AF65-F5344CB8AC3E}">
        <p14:creationId xmlns:p14="http://schemas.microsoft.com/office/powerpoint/2010/main" val="111739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1619672" y="4629650"/>
            <a:ext cx="6336704" cy="841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46</a:t>
            </a:fld>
            <a:endParaRPr lang="en-US" altLang="zh-CN"/>
          </a:p>
        </p:txBody>
      </p:sp>
      <p:sp>
        <p:nvSpPr>
          <p:cNvPr id="3" name="Title 1">
            <a:extLst>
              <a:ext uri="{FF2B5EF4-FFF2-40B4-BE49-F238E27FC236}">
                <a16:creationId xmlns:a16="http://schemas.microsoft.com/office/drawing/2014/main" id="{8AD28B1C-A3A2-4E0A-825D-A2BBD03C11AA}"/>
              </a:ext>
            </a:extLst>
          </p:cNvPr>
          <p:cNvSpPr>
            <a:spLocks noGrp="1"/>
          </p:cNvSpPr>
          <p:nvPr>
            <p:ph type="title"/>
          </p:nvPr>
        </p:nvSpPr>
        <p:spPr>
          <a:xfrm>
            <a:off x="552193" y="100004"/>
            <a:ext cx="8229600" cy="1143000"/>
          </a:xfrm>
        </p:spPr>
        <p:txBody>
          <a:bodyPr/>
          <a:lstStyle/>
          <a:p>
            <a:r>
              <a:rPr lang="en-US" sz="2800" dirty="0"/>
              <a:t>Mathematical description of the Huygens’s principle (far field)</a:t>
            </a:r>
          </a:p>
        </p:txBody>
      </p:sp>
      <mc:AlternateContent xmlns:mc="http://schemas.openxmlformats.org/markup-compatibility/2006" xmlns:a14="http://schemas.microsoft.com/office/drawing/2010/main">
        <mc:Choice Requires="a14">
          <p:sp>
            <p:nvSpPr>
              <p:cNvPr id="26" name="Object 6">
                <a:extLst>
                  <a:ext uri="{FF2B5EF4-FFF2-40B4-BE49-F238E27FC236}">
                    <a16:creationId xmlns:a16="http://schemas.microsoft.com/office/drawing/2014/main" id="{1F1227DC-AA2B-4B0E-8366-E20D411CAD8D}"/>
                  </a:ext>
                </a:extLst>
              </p:cNvPr>
              <p:cNvSpPr txBox="1"/>
              <p:nvPr/>
            </p:nvSpPr>
            <p:spPr bwMode="auto">
              <a:xfrm>
                <a:off x="1406919" y="1155591"/>
                <a:ext cx="6297329" cy="74295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𝐸</m:t>
                          </m:r>
                        </m:e>
                        <m: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𝑝</m:t>
                          </m:r>
                          <m:r>
                            <a:rPr lang="en-US" sz="2400" i="1">
                              <a:solidFill>
                                <a:schemeClr val="tx1"/>
                              </a:solidFill>
                              <a:latin typeface="Cambria Math" panose="02040503050406030204" pitchFamily="18" charset="0"/>
                            </a:rPr>
                            <m:t>)</m:t>
                          </m:r>
                        </m:sub>
                      </m:sSub>
                      <m:r>
                        <a:rPr lang="en-US" sz="2400" i="1">
                          <a:solidFill>
                            <a:schemeClr val="tx1"/>
                          </a:solidFill>
                          <a:latin typeface="Cambria Math" panose="02040503050406030204" pitchFamily="18" charset="0"/>
                        </a:rPr>
                        <m:t>∝</m:t>
                      </m:r>
                      <m:nary>
                        <m:naryPr>
                          <m:chr m:val="∬"/>
                          <m:limLoc m:val="undOvr"/>
                          <m:subHide m:val="on"/>
                          <m:supHide m:val="on"/>
                          <m:ctrlPr>
                            <a:rPr lang="en-US" sz="2400" i="1" smtClean="0">
                              <a:solidFill>
                                <a:schemeClr val="tx1"/>
                              </a:solidFill>
                              <a:latin typeface="Cambria Math" panose="02040503050406030204" pitchFamily="18" charset="0"/>
                            </a:rPr>
                          </m:ctrlPr>
                        </m:naryPr>
                        <m:sub/>
                        <m:sup/>
                        <m:e>
                          <m:r>
                            <a:rPr lang="en-US" sz="2400" i="1">
                              <a:latin typeface="Cambria Math" panose="02040503050406030204" pitchFamily="18" charset="0"/>
                            </a:rPr>
                            <m:t>𝑓</m:t>
                          </m:r>
                          <m:r>
                            <a:rPr lang="en-US" sz="2400" i="1">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𝜙</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i="1">
                                  <a:latin typeface="Cambria Math" panose="02040503050406030204" pitchFamily="18" charset="0"/>
                                </a:rPr>
                                <m:t>𝑟</m:t>
                              </m:r>
                            </m:den>
                          </m:f>
                          <m:r>
                            <m:rPr>
                              <m:nor/>
                            </m:rPr>
                            <a:rPr lang="en-US" sz="2400">
                              <a:latin typeface="Cambria Math" panose="02040503050406030204" pitchFamily="18" charset="0"/>
                            </a:rPr>
                            <m:t>cos</m:t>
                          </m:r>
                          <m:r>
                            <a:rPr lang="en-US" sz="2400" i="1">
                              <a:latin typeface="Cambria Math" panose="02040503050406030204" pitchFamily="18" charset="0"/>
                            </a:rPr>
                            <m:t>(</m:t>
                          </m:r>
                          <m:r>
                            <m:rPr>
                              <m:sty m:val="p"/>
                            </m:rPr>
                            <a:rPr lang="en-US" sz="2400" i="1">
                              <a:latin typeface="Cambria Math" panose="02040503050406030204" pitchFamily="18" charset="0"/>
                            </a:rPr>
                            <m:t>ω</m:t>
                          </m:r>
                          <m:r>
                            <a:rPr lang="en-US" sz="2400">
                              <a:latin typeface="Cambria Math" panose="02040503050406030204" pitchFamily="18" charset="0"/>
                            </a:rPr>
                            <m:t> </m:t>
                          </m:r>
                          <m:r>
                            <a:rPr lang="en-US" sz="2400" i="1">
                              <a:latin typeface="Cambria Math" panose="02040503050406030204" pitchFamily="18" charset="0"/>
                            </a:rPr>
                            <m:t>𝑡</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r>
                                <m:rPr>
                                  <m:sty m:val="p"/>
                                </m:rPr>
                                <a:rPr lang="en-US" sz="2400">
                                  <a:latin typeface="Cambria Math" panose="02040503050406030204" pitchFamily="18" charset="0"/>
                                </a:rPr>
                                <m:t>π</m:t>
                              </m:r>
                              <m:r>
                                <a:rPr lang="en-US" sz="2400" i="1">
                                  <a:latin typeface="Cambria Math" panose="02040503050406030204" pitchFamily="18" charset="0"/>
                                </a:rPr>
                                <m:t>𝑟</m:t>
                              </m:r>
                            </m:num>
                            <m:den>
                              <m:r>
                                <m:rPr>
                                  <m:sty m:val="p"/>
                                </m:rPr>
                                <a:rPr lang="en-US" sz="2400" i="1">
                                  <a:latin typeface="Cambria Math" panose="02040503050406030204" pitchFamily="18" charset="0"/>
                                </a:rPr>
                                <m:t>λ</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𝜑</m:t>
                              </m:r>
                            </m:e>
                            <m:sub>
                              <m:r>
                                <a:rPr lang="en-US" sz="2400" b="0" i="1" smtClean="0">
                                  <a:latin typeface="Cambria Math" panose="02040503050406030204" pitchFamily="18" charset="0"/>
                                </a:rPr>
                                <m:t>0,</m:t>
                              </m:r>
                              <m:r>
                                <a:rPr lang="en-US" sz="2400" b="0" i="1" smtClean="0">
                                  <a:latin typeface="Cambria Math" panose="02040503050406030204" pitchFamily="18" charset="0"/>
                                </a:rPr>
                                <m:t>𝑄</m:t>
                              </m:r>
                            </m:sub>
                          </m:sSub>
                          <m:r>
                            <a:rPr lang="en-US" sz="2400" i="1">
                              <a:latin typeface="Cambria Math" panose="02040503050406030204" pitchFamily="18" charset="0"/>
                            </a:rPr>
                            <m:t>)</m:t>
                          </m:r>
                        </m:e>
                      </m:nary>
                      <m:r>
                        <a:rPr lang="en-US" sz="2400" b="0" i="1" smtClean="0">
                          <a:solidFill>
                            <a:schemeClr val="tx1"/>
                          </a:solidFill>
                          <a:latin typeface="Cambria Math" panose="02040503050406030204" pitchFamily="18" charset="0"/>
                        </a:rPr>
                        <m:t>𝑑𝑠</m:t>
                      </m:r>
                    </m:oMath>
                  </m:oMathPara>
                </a14:m>
                <a:endParaRPr lang="en-US" sz="2400" dirty="0">
                  <a:solidFill>
                    <a:schemeClr val="tx1"/>
                  </a:solidFill>
                </a:endParaRPr>
              </a:p>
            </p:txBody>
          </p:sp>
        </mc:Choice>
        <mc:Fallback xmlns="">
          <p:sp>
            <p:nvSpPr>
              <p:cNvPr id="26" name="Object 6">
                <a:extLst>
                  <a:ext uri="{FF2B5EF4-FFF2-40B4-BE49-F238E27FC236}">
                    <a16:creationId xmlns:a16="http://schemas.microsoft.com/office/drawing/2014/main" id="{1F1227DC-AA2B-4B0E-8366-E20D411CAD8D}"/>
                  </a:ext>
                </a:extLst>
              </p:cNvPr>
              <p:cNvSpPr txBox="1">
                <a:spLocks noRot="1" noChangeAspect="1" noMove="1" noResize="1" noEditPoints="1" noAdjustHandles="1" noChangeArrowheads="1" noChangeShapeType="1" noTextEdit="1"/>
              </p:cNvSpPr>
              <p:nvPr/>
            </p:nvSpPr>
            <p:spPr bwMode="auto">
              <a:xfrm>
                <a:off x="1406919" y="1155591"/>
                <a:ext cx="6297329" cy="742950"/>
              </a:xfrm>
              <a:prstGeom prst="rect">
                <a:avLst/>
              </a:prstGeom>
              <a:blipFill>
                <a:blip r:embed="rId2"/>
                <a:stretch>
                  <a:fillRect b="-10744"/>
                </a:stretch>
              </a:blipFill>
              <a:ln>
                <a:noFill/>
              </a:ln>
              <a:effectLst/>
            </p:spPr>
            <p:txBody>
              <a:bodyPr/>
              <a:lstStyle/>
              <a:p>
                <a:r>
                  <a:rPr lang="en-US">
                    <a:noFill/>
                  </a:rPr>
                  <a:t> </a:t>
                </a:r>
              </a:p>
            </p:txBody>
          </p:sp>
        </mc:Fallback>
      </mc:AlternateContent>
      <p:sp>
        <p:nvSpPr>
          <p:cNvPr id="31" name="TextBox 30">
            <a:extLst>
              <a:ext uri="{FF2B5EF4-FFF2-40B4-BE49-F238E27FC236}">
                <a16:creationId xmlns:a16="http://schemas.microsoft.com/office/drawing/2014/main" id="{5070DB85-DB3C-4145-88EE-A0BCD8BF146D}"/>
              </a:ext>
            </a:extLst>
          </p:cNvPr>
          <p:cNvSpPr txBox="1"/>
          <p:nvPr/>
        </p:nvSpPr>
        <p:spPr>
          <a:xfrm>
            <a:off x="2339752" y="1977655"/>
            <a:ext cx="295274" cy="369332"/>
          </a:xfrm>
          <a:prstGeom prst="rect">
            <a:avLst/>
          </a:prstGeom>
          <a:noFill/>
        </p:spPr>
        <p:txBody>
          <a:bodyPr wrap="none" rtlCol="0">
            <a:spAutoFit/>
          </a:bodyPr>
          <a:lstStyle/>
          <a:p>
            <a:r>
              <a:rPr lang="en-US" dirty="0"/>
              <a:t>S</a:t>
            </a:r>
          </a:p>
        </p:txBody>
      </p:sp>
      <p:sp>
        <p:nvSpPr>
          <p:cNvPr id="32" name="Rounded Rectangle 31"/>
          <p:cNvSpPr/>
          <p:nvPr/>
        </p:nvSpPr>
        <p:spPr>
          <a:xfrm>
            <a:off x="3707904" y="1052736"/>
            <a:ext cx="2952328" cy="11095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endCxn id="32" idx="2"/>
          </p:cNvCxnSpPr>
          <p:nvPr/>
        </p:nvCxnSpPr>
        <p:spPr>
          <a:xfrm flipH="1" flipV="1">
            <a:off x="5184068" y="2162321"/>
            <a:ext cx="36004" cy="6186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flipH="1">
            <a:off x="3419872" y="2878308"/>
            <a:ext cx="5028170" cy="646331"/>
          </a:xfrm>
          <a:prstGeom prst="rect">
            <a:avLst/>
          </a:prstGeom>
          <a:noFill/>
        </p:spPr>
        <p:txBody>
          <a:bodyPr wrap="square" rtlCol="0">
            <a:spAutoFit/>
          </a:bodyPr>
          <a:lstStyle/>
          <a:p>
            <a:r>
              <a:rPr lang="en-GB" dirty="0"/>
              <a:t>You have seen this term in the description of plane waves:  </a:t>
            </a:r>
            <a:endParaRPr lang="en-US" dirty="0"/>
          </a:p>
        </p:txBody>
      </p:sp>
      <mc:AlternateContent xmlns:mc="http://schemas.openxmlformats.org/markup-compatibility/2006" xmlns:a14="http://schemas.microsoft.com/office/drawing/2010/main">
        <mc:Choice Requires="a14">
          <p:sp>
            <p:nvSpPr>
              <p:cNvPr id="36" name="TextBox 35"/>
              <p:cNvSpPr txBox="1"/>
              <p:nvPr/>
            </p:nvSpPr>
            <p:spPr>
              <a:xfrm>
                <a:off x="4381660" y="3326804"/>
                <a:ext cx="2278572" cy="340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0</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𝜔</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𝑘</m:t>
                                  </m:r>
                                </m:e>
                              </m:acc>
                              <m:r>
                                <a:rPr lang="en-GB"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𝑟</m:t>
                                  </m:r>
                                </m:e>
                              </m:ac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𝜑</m:t>
                                  </m:r>
                                </m:e>
                                <m:sub>
                                  <m:r>
                                    <a:rPr lang="en-GB" b="0" i="1" smtClean="0">
                                      <a:latin typeface="Cambria Math" panose="02040503050406030204" pitchFamily="18" charset="0"/>
                                    </a:rPr>
                                    <m:t>0</m:t>
                                  </m:r>
                                </m:sub>
                              </m:sSub>
                            </m:e>
                          </m:d>
                        </m:e>
                      </m:func>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4381660" y="3326804"/>
                <a:ext cx="2278572" cy="340221"/>
              </a:xfrm>
              <a:prstGeom prst="rect">
                <a:avLst/>
              </a:prstGeom>
              <a:blipFill>
                <a:blip r:embed="rId3"/>
                <a:stretch>
                  <a:fillRect l="-2139" t="-25000"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407482" y="3866247"/>
                <a:ext cx="5040560" cy="646331"/>
              </a:xfrm>
              <a:prstGeom prst="rect">
                <a:avLst/>
              </a:prstGeom>
              <a:noFill/>
            </p:spPr>
            <p:txBody>
              <a:bodyPr wrap="square" rtlCol="0">
                <a:spAutoFit/>
              </a:bodyPr>
              <a:lstStyle/>
              <a:p>
                <a:r>
                  <a:rPr lang="en-GB" dirty="0"/>
                  <a:t>But in the case of the plane wave, its amplitude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0</m:t>
                        </m:r>
                      </m:sub>
                    </m:sSub>
                  </m:oMath>
                </a14:m>
                <a:r>
                  <a:rPr lang="en-US" dirty="0"/>
                  <a:t> is uniform (same in all space) and constant.</a:t>
                </a:r>
              </a:p>
            </p:txBody>
          </p:sp>
        </mc:Choice>
        <mc:Fallback xmlns="">
          <p:sp>
            <p:nvSpPr>
              <p:cNvPr id="37" name="TextBox 36"/>
              <p:cNvSpPr txBox="1">
                <a:spLocks noRot="1" noChangeAspect="1" noMove="1" noResize="1" noEditPoints="1" noAdjustHandles="1" noChangeArrowheads="1" noChangeShapeType="1" noTextEdit="1"/>
              </p:cNvSpPr>
              <p:nvPr/>
            </p:nvSpPr>
            <p:spPr>
              <a:xfrm>
                <a:off x="3407482" y="3866247"/>
                <a:ext cx="5040560" cy="646331"/>
              </a:xfrm>
              <a:prstGeom prst="rect">
                <a:avLst/>
              </a:prstGeom>
              <a:blipFill>
                <a:blip r:embed="rId4"/>
                <a:stretch>
                  <a:fillRect l="-1088" t="-4717" r="-1693" b="-14151"/>
                </a:stretch>
              </a:blipFill>
            </p:spPr>
            <p:txBody>
              <a:bodyPr/>
              <a:lstStyle/>
              <a:p>
                <a:r>
                  <a:rPr lang="en-US">
                    <a:noFill/>
                  </a:rPr>
                  <a:t> </a:t>
                </a:r>
              </a:p>
            </p:txBody>
          </p:sp>
        </mc:Fallback>
      </mc:AlternateContent>
      <p:sp>
        <p:nvSpPr>
          <p:cNvPr id="38" name="TextBox 37"/>
          <p:cNvSpPr txBox="1"/>
          <p:nvPr/>
        </p:nvSpPr>
        <p:spPr>
          <a:xfrm>
            <a:off x="1822677" y="4801398"/>
            <a:ext cx="5688632" cy="646331"/>
          </a:xfrm>
          <a:prstGeom prst="rect">
            <a:avLst/>
          </a:prstGeom>
          <a:noFill/>
        </p:spPr>
        <p:txBody>
          <a:bodyPr wrap="square" rtlCol="0">
            <a:spAutoFit/>
          </a:bodyPr>
          <a:lstStyle/>
          <a:p>
            <a:r>
              <a:rPr lang="en-GB" dirty="0"/>
              <a:t>A point of a wave front is a source of </a:t>
            </a:r>
            <a:r>
              <a:rPr lang="en-GB" b="1" dirty="0"/>
              <a:t>a spherical wave </a:t>
            </a:r>
            <a:r>
              <a:rPr lang="en-GB" dirty="0"/>
              <a:t>which the amplitude decrease where the distance r increase.</a:t>
            </a:r>
            <a:endParaRPr lang="en-US" dirty="0"/>
          </a:p>
        </p:txBody>
      </p:sp>
      <mc:AlternateContent xmlns:mc="http://schemas.openxmlformats.org/markup-compatibility/2006" xmlns:a14="http://schemas.microsoft.com/office/drawing/2010/main">
        <mc:Choice Requires="a14">
          <p:sp>
            <p:nvSpPr>
              <p:cNvPr id="40" name="Rectangle 39"/>
              <p:cNvSpPr/>
              <p:nvPr/>
            </p:nvSpPr>
            <p:spPr>
              <a:xfrm>
                <a:off x="5099304" y="5704631"/>
                <a:ext cx="2604944"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0</m:t>
                              </m:r>
                            </m:sub>
                          </m:sSub>
                        </m:num>
                        <m:den>
                          <m:r>
                            <a:rPr lang="en-GB" b="0" i="1" smtClean="0">
                              <a:latin typeface="Cambria Math" panose="02040503050406030204" pitchFamily="18" charset="0"/>
                            </a:rPr>
                            <m:t>𝑘</m:t>
                          </m:r>
                          <m:r>
                            <a:rPr lang="en-US" i="1">
                              <a:latin typeface="Cambria Math" panose="02040503050406030204" pitchFamily="18" charset="0"/>
                            </a:rPr>
                            <m:t>𝑟</m:t>
                          </m:r>
                        </m:den>
                      </m:f>
                      <m:r>
                        <m:rPr>
                          <m:nor/>
                        </m:rPr>
                        <a:rPr lang="en-US">
                          <a:latin typeface="Cambria Math" panose="02040503050406030204" pitchFamily="18" charset="0"/>
                        </a:rPr>
                        <m:t>cos</m:t>
                      </m:r>
                      <m:r>
                        <a:rPr lang="en-US" i="1">
                          <a:latin typeface="Cambria Math" panose="02040503050406030204" pitchFamily="18" charset="0"/>
                        </a:rPr>
                        <m:t>(</m:t>
                      </m:r>
                      <m:r>
                        <m:rPr>
                          <m:sty m:val="p"/>
                        </m:rPr>
                        <a:rPr lang="en-US" i="1">
                          <a:latin typeface="Cambria Math" panose="02040503050406030204" pitchFamily="18" charset="0"/>
                        </a:rPr>
                        <m:t>ω</m:t>
                      </m:r>
                      <m:r>
                        <a:rPr lang="en-US">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𝑘</m:t>
                          </m:r>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𝑟</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dirty="0"/>
              </a:p>
            </p:txBody>
          </p:sp>
        </mc:Choice>
        <mc:Fallback xmlns="">
          <p:sp>
            <p:nvSpPr>
              <p:cNvPr id="40" name="Rectangle 39"/>
              <p:cNvSpPr>
                <a:spLocks noRot="1" noChangeAspect="1" noMove="1" noResize="1" noEditPoints="1" noAdjustHandles="1" noChangeArrowheads="1" noChangeShapeType="1" noTextEdit="1"/>
              </p:cNvSpPr>
              <p:nvPr/>
            </p:nvSpPr>
            <p:spPr>
              <a:xfrm>
                <a:off x="5099304" y="5704631"/>
                <a:ext cx="2604944" cy="610873"/>
              </a:xfrm>
              <a:prstGeom prst="rect">
                <a:avLst/>
              </a:prstGeom>
              <a:blipFill>
                <a:blip r:embed="rId5"/>
                <a:stretch>
                  <a:fillRect/>
                </a:stretch>
              </a:blipFill>
            </p:spPr>
            <p:txBody>
              <a:bodyPr/>
              <a:lstStyle/>
              <a:p>
                <a:r>
                  <a:rPr lang="en-US">
                    <a:noFill/>
                  </a:rPr>
                  <a:t> </a:t>
                </a:r>
              </a:p>
            </p:txBody>
          </p:sp>
        </mc:Fallback>
      </mc:AlternateContent>
      <p:sp>
        <p:nvSpPr>
          <p:cNvPr id="41" name="TextBox 40"/>
          <p:cNvSpPr txBox="1"/>
          <p:nvPr/>
        </p:nvSpPr>
        <p:spPr>
          <a:xfrm>
            <a:off x="552193" y="5626522"/>
            <a:ext cx="4628190" cy="646331"/>
          </a:xfrm>
          <a:prstGeom prst="rect">
            <a:avLst/>
          </a:prstGeom>
          <a:noFill/>
        </p:spPr>
        <p:txBody>
          <a:bodyPr wrap="none" rtlCol="0">
            <a:spAutoFit/>
          </a:bodyPr>
          <a:lstStyle/>
          <a:p>
            <a:r>
              <a:rPr lang="en-GB" dirty="0"/>
              <a:t>Description of a spherical wave:</a:t>
            </a:r>
          </a:p>
          <a:p>
            <a:r>
              <a:rPr lang="en-GB" dirty="0"/>
              <a:t>(valid everywhere excepted at the source point )</a:t>
            </a:r>
            <a:endParaRPr lang="en-US" dirty="0"/>
          </a:p>
        </p:txBody>
      </p:sp>
    </p:spTree>
    <p:extLst>
      <p:ext uri="{BB962C8B-B14F-4D97-AF65-F5344CB8AC3E}">
        <p14:creationId xmlns:p14="http://schemas.microsoft.com/office/powerpoint/2010/main" val="371863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2" grpId="0" animBg="1"/>
      <p:bldP spid="35" grpId="0"/>
      <p:bldP spid="36" grpId="0"/>
      <p:bldP spid="37" grpId="0"/>
      <p:bldP spid="38" grpId="0"/>
      <p:bldP spid="40" grpId="0"/>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47</a:t>
            </a:fld>
            <a:endParaRPr lang="en-US" altLang="zh-CN"/>
          </a:p>
        </p:txBody>
      </p:sp>
      <p:sp>
        <p:nvSpPr>
          <p:cNvPr id="3" name="Rectangle: Rounded Corners 65">
            <a:extLst>
              <a:ext uri="{FF2B5EF4-FFF2-40B4-BE49-F238E27FC236}">
                <a16:creationId xmlns:a16="http://schemas.microsoft.com/office/drawing/2014/main" id="{0E21609E-FDBA-4D65-8A9C-B0628715D804}"/>
              </a:ext>
            </a:extLst>
          </p:cNvPr>
          <p:cNvSpPr/>
          <p:nvPr/>
        </p:nvSpPr>
        <p:spPr bwMode="auto">
          <a:xfrm>
            <a:off x="1403649" y="5589240"/>
            <a:ext cx="7056783" cy="1167444"/>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5" name="Straight Connector 4">
            <a:extLst>
              <a:ext uri="{FF2B5EF4-FFF2-40B4-BE49-F238E27FC236}">
                <a16:creationId xmlns:a16="http://schemas.microsoft.com/office/drawing/2014/main" id="{1F545D14-2C25-44B8-B9C3-59D5CA4E587F}"/>
              </a:ext>
            </a:extLst>
          </p:cNvPr>
          <p:cNvCxnSpPr/>
          <p:nvPr/>
        </p:nvCxnSpPr>
        <p:spPr bwMode="auto">
          <a:xfrm>
            <a:off x="2657446" y="1609582"/>
            <a:ext cx="0" cy="20882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5">
            <a:extLst>
              <a:ext uri="{FF2B5EF4-FFF2-40B4-BE49-F238E27FC236}">
                <a16:creationId xmlns:a16="http://schemas.microsoft.com/office/drawing/2014/main" id="{E23F8D19-3590-4DC2-A3CC-40DE45E20A70}"/>
              </a:ext>
            </a:extLst>
          </p:cNvPr>
          <p:cNvCxnSpPr/>
          <p:nvPr/>
        </p:nvCxnSpPr>
        <p:spPr bwMode="auto">
          <a:xfrm>
            <a:off x="3089494" y="1628800"/>
            <a:ext cx="0" cy="20882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55DF2426-F849-42C2-8E01-0F54803CDCF0}"/>
              </a:ext>
            </a:extLst>
          </p:cNvPr>
          <p:cNvCxnSpPr/>
          <p:nvPr/>
        </p:nvCxnSpPr>
        <p:spPr bwMode="auto">
          <a:xfrm>
            <a:off x="3521542" y="1609582"/>
            <a:ext cx="0" cy="20882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Arrow: Right 17">
            <a:extLst>
              <a:ext uri="{FF2B5EF4-FFF2-40B4-BE49-F238E27FC236}">
                <a16:creationId xmlns:a16="http://schemas.microsoft.com/office/drawing/2014/main" id="{051788A5-F8E6-4B60-BF0D-D76BF3DBDA1A}"/>
              </a:ext>
            </a:extLst>
          </p:cNvPr>
          <p:cNvSpPr/>
          <p:nvPr/>
        </p:nvSpPr>
        <p:spPr bwMode="auto">
          <a:xfrm>
            <a:off x="2739216" y="2482842"/>
            <a:ext cx="317375" cy="40736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9" name="TextBox 8">
            <a:extLst>
              <a:ext uri="{FF2B5EF4-FFF2-40B4-BE49-F238E27FC236}">
                <a16:creationId xmlns:a16="http://schemas.microsoft.com/office/drawing/2014/main" id="{7694979E-754D-46C6-BD71-A2BE6708996E}"/>
              </a:ext>
            </a:extLst>
          </p:cNvPr>
          <p:cNvSpPr txBox="1"/>
          <p:nvPr/>
        </p:nvSpPr>
        <p:spPr>
          <a:xfrm>
            <a:off x="3343526" y="4129862"/>
            <a:ext cx="990784" cy="369332"/>
          </a:xfrm>
          <a:prstGeom prst="rect">
            <a:avLst/>
          </a:prstGeom>
          <a:noFill/>
        </p:spPr>
        <p:txBody>
          <a:bodyPr wrap="none" rtlCol="0">
            <a:spAutoFit/>
          </a:bodyPr>
          <a:lstStyle/>
          <a:p>
            <a:r>
              <a:rPr lang="en-US" dirty="0"/>
              <a:t>Aperture</a:t>
            </a:r>
          </a:p>
        </p:txBody>
      </p:sp>
      <p:cxnSp>
        <p:nvCxnSpPr>
          <p:cNvPr id="10" name="Straight Connector 9">
            <a:extLst>
              <a:ext uri="{FF2B5EF4-FFF2-40B4-BE49-F238E27FC236}">
                <a16:creationId xmlns:a16="http://schemas.microsoft.com/office/drawing/2014/main" id="{CA4DDF93-4833-4213-AF34-3383846050DC}"/>
              </a:ext>
            </a:extLst>
          </p:cNvPr>
          <p:cNvCxnSpPr>
            <a:stCxn id="15" idx="2"/>
            <a:endCxn id="16" idx="0"/>
          </p:cNvCxnSpPr>
          <p:nvPr/>
        </p:nvCxnSpPr>
        <p:spPr bwMode="auto">
          <a:xfrm flipH="1">
            <a:off x="3910921" y="2411760"/>
            <a:ext cx="3226" cy="4457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0">
            <a:extLst>
              <a:ext uri="{FF2B5EF4-FFF2-40B4-BE49-F238E27FC236}">
                <a16:creationId xmlns:a16="http://schemas.microsoft.com/office/drawing/2014/main" id="{523E052B-8ABF-4D1D-A7CF-E35C088D8328}"/>
              </a:ext>
            </a:extLst>
          </p:cNvPr>
          <p:cNvSpPr/>
          <p:nvPr/>
        </p:nvSpPr>
        <p:spPr bwMode="auto">
          <a:xfrm>
            <a:off x="3755493" y="2294139"/>
            <a:ext cx="310854" cy="288032"/>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2" name="Oval 11">
            <a:extLst>
              <a:ext uri="{FF2B5EF4-FFF2-40B4-BE49-F238E27FC236}">
                <a16:creationId xmlns:a16="http://schemas.microsoft.com/office/drawing/2014/main" id="{255EBB51-78CC-4004-BC81-D7F751DF9803}"/>
              </a:ext>
            </a:extLst>
          </p:cNvPr>
          <p:cNvSpPr/>
          <p:nvPr/>
        </p:nvSpPr>
        <p:spPr bwMode="auto">
          <a:xfrm>
            <a:off x="3765259" y="2473678"/>
            <a:ext cx="310854" cy="288032"/>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3" name="Oval 12">
            <a:extLst>
              <a:ext uri="{FF2B5EF4-FFF2-40B4-BE49-F238E27FC236}">
                <a16:creationId xmlns:a16="http://schemas.microsoft.com/office/drawing/2014/main" id="{627BFC03-984E-421A-95B3-44C613E2BCEF}"/>
              </a:ext>
            </a:extLst>
          </p:cNvPr>
          <p:cNvSpPr/>
          <p:nvPr/>
        </p:nvSpPr>
        <p:spPr bwMode="auto">
          <a:xfrm>
            <a:off x="3757090" y="2636912"/>
            <a:ext cx="310854" cy="288032"/>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4" name="Rectangle 13">
            <a:extLst>
              <a:ext uri="{FF2B5EF4-FFF2-40B4-BE49-F238E27FC236}">
                <a16:creationId xmlns:a16="http://schemas.microsoft.com/office/drawing/2014/main" id="{589FC30B-8938-43B0-A679-EF87D3831978}"/>
              </a:ext>
            </a:extLst>
          </p:cNvPr>
          <p:cNvSpPr/>
          <p:nvPr/>
        </p:nvSpPr>
        <p:spPr bwMode="auto">
          <a:xfrm>
            <a:off x="3699600" y="2280211"/>
            <a:ext cx="191605" cy="65968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Rectangle 14">
            <a:extLst>
              <a:ext uri="{FF2B5EF4-FFF2-40B4-BE49-F238E27FC236}">
                <a16:creationId xmlns:a16="http://schemas.microsoft.com/office/drawing/2014/main" id="{1F1500D3-3D7F-421B-A44F-CFB40917F3F7}"/>
              </a:ext>
            </a:extLst>
          </p:cNvPr>
          <p:cNvSpPr/>
          <p:nvPr/>
        </p:nvSpPr>
        <p:spPr bwMode="auto">
          <a:xfrm>
            <a:off x="3851920" y="1268760"/>
            <a:ext cx="124453" cy="1143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6" name="Rectangle 15">
            <a:extLst>
              <a:ext uri="{FF2B5EF4-FFF2-40B4-BE49-F238E27FC236}">
                <a16:creationId xmlns:a16="http://schemas.microsoft.com/office/drawing/2014/main" id="{1653DE9E-245B-4023-8A5B-BF66728E831F}"/>
              </a:ext>
            </a:extLst>
          </p:cNvPr>
          <p:cNvSpPr/>
          <p:nvPr/>
        </p:nvSpPr>
        <p:spPr bwMode="auto">
          <a:xfrm>
            <a:off x="3838918" y="2857500"/>
            <a:ext cx="144005" cy="121957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7" name="TextBox 16">
            <a:extLst>
              <a:ext uri="{FF2B5EF4-FFF2-40B4-BE49-F238E27FC236}">
                <a16:creationId xmlns:a16="http://schemas.microsoft.com/office/drawing/2014/main" id="{5BD9C0D8-E8B5-4A4B-B983-AC6EA66DDBDF}"/>
              </a:ext>
            </a:extLst>
          </p:cNvPr>
          <p:cNvSpPr txBox="1"/>
          <p:nvPr/>
        </p:nvSpPr>
        <p:spPr>
          <a:xfrm>
            <a:off x="7305409" y="1263841"/>
            <a:ext cx="314510" cy="369332"/>
          </a:xfrm>
          <a:prstGeom prst="rect">
            <a:avLst/>
          </a:prstGeom>
          <a:noFill/>
        </p:spPr>
        <p:txBody>
          <a:bodyPr wrap="none" rtlCol="0">
            <a:spAutoFit/>
          </a:bodyPr>
          <a:lstStyle/>
          <a:p>
            <a:r>
              <a:rPr lang="en-US" dirty="0"/>
              <a:t>P</a:t>
            </a:r>
          </a:p>
        </p:txBody>
      </p:sp>
      <p:cxnSp>
        <p:nvCxnSpPr>
          <p:cNvPr id="18" name="Straight Connector 17">
            <a:extLst>
              <a:ext uri="{FF2B5EF4-FFF2-40B4-BE49-F238E27FC236}">
                <a16:creationId xmlns:a16="http://schemas.microsoft.com/office/drawing/2014/main" id="{0682BA97-CD96-44B4-86C3-0DF611FCE4BB}"/>
              </a:ext>
            </a:extLst>
          </p:cNvPr>
          <p:cNvCxnSpPr/>
          <p:nvPr/>
        </p:nvCxnSpPr>
        <p:spPr bwMode="auto">
          <a:xfrm>
            <a:off x="7092280" y="1240250"/>
            <a:ext cx="0" cy="3693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451A4CA7-F48A-4619-BC0A-DAF6592C094E}"/>
              </a:ext>
            </a:extLst>
          </p:cNvPr>
          <p:cNvCxnSpPr/>
          <p:nvPr/>
        </p:nvCxnSpPr>
        <p:spPr bwMode="auto">
          <a:xfrm>
            <a:off x="6948264" y="1437056"/>
            <a:ext cx="28803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Freeform: Shape 43">
            <a:extLst>
              <a:ext uri="{FF2B5EF4-FFF2-40B4-BE49-F238E27FC236}">
                <a16:creationId xmlns:a16="http://schemas.microsoft.com/office/drawing/2014/main" id="{3BEDD164-71FA-47CD-ACCF-C217B58043C5}"/>
              </a:ext>
            </a:extLst>
          </p:cNvPr>
          <p:cNvSpPr/>
          <p:nvPr/>
        </p:nvSpPr>
        <p:spPr bwMode="auto">
          <a:xfrm>
            <a:off x="6904826" y="1282387"/>
            <a:ext cx="244018" cy="410308"/>
          </a:xfrm>
          <a:custGeom>
            <a:avLst/>
            <a:gdLst>
              <a:gd name="connsiteX0" fmla="*/ 0 w 244018"/>
              <a:gd name="connsiteY0" fmla="*/ 0 h 410308"/>
              <a:gd name="connsiteX1" fmla="*/ 211015 w 244018"/>
              <a:gd name="connsiteY1" fmla="*/ 175847 h 410308"/>
              <a:gd name="connsiteX2" fmla="*/ 240323 w 244018"/>
              <a:gd name="connsiteY2" fmla="*/ 410308 h 410308"/>
            </a:gdLst>
            <a:ahLst/>
            <a:cxnLst>
              <a:cxn ang="0">
                <a:pos x="connsiteX0" y="connsiteY0"/>
              </a:cxn>
              <a:cxn ang="0">
                <a:pos x="connsiteX1" y="connsiteY1"/>
              </a:cxn>
              <a:cxn ang="0">
                <a:pos x="connsiteX2" y="connsiteY2"/>
              </a:cxn>
            </a:cxnLst>
            <a:rect l="l" t="t" r="r" b="b"/>
            <a:pathLst>
              <a:path w="244018" h="410308">
                <a:moveTo>
                  <a:pt x="0" y="0"/>
                </a:moveTo>
                <a:cubicBezTo>
                  <a:pt x="85480" y="53731"/>
                  <a:pt x="170961" y="107462"/>
                  <a:pt x="211015" y="175847"/>
                </a:cubicBezTo>
                <a:cubicBezTo>
                  <a:pt x="251069" y="244232"/>
                  <a:pt x="245696" y="327270"/>
                  <a:pt x="240323" y="410308"/>
                </a:cubicBezTo>
              </a:path>
            </a:pathLst>
          </a:custGeom>
          <a:no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1" name="Freeform: Shape 44">
            <a:extLst>
              <a:ext uri="{FF2B5EF4-FFF2-40B4-BE49-F238E27FC236}">
                <a16:creationId xmlns:a16="http://schemas.microsoft.com/office/drawing/2014/main" id="{5AA4325C-A225-4A99-90B2-84F5AA364422}"/>
              </a:ext>
            </a:extLst>
          </p:cNvPr>
          <p:cNvSpPr/>
          <p:nvPr/>
        </p:nvSpPr>
        <p:spPr bwMode="auto">
          <a:xfrm rot="801694">
            <a:off x="6904826" y="1262892"/>
            <a:ext cx="244018" cy="410308"/>
          </a:xfrm>
          <a:custGeom>
            <a:avLst/>
            <a:gdLst>
              <a:gd name="connsiteX0" fmla="*/ 0 w 244018"/>
              <a:gd name="connsiteY0" fmla="*/ 0 h 410308"/>
              <a:gd name="connsiteX1" fmla="*/ 211015 w 244018"/>
              <a:gd name="connsiteY1" fmla="*/ 175847 h 410308"/>
              <a:gd name="connsiteX2" fmla="*/ 240323 w 244018"/>
              <a:gd name="connsiteY2" fmla="*/ 410308 h 410308"/>
            </a:gdLst>
            <a:ahLst/>
            <a:cxnLst>
              <a:cxn ang="0">
                <a:pos x="connsiteX0" y="connsiteY0"/>
              </a:cxn>
              <a:cxn ang="0">
                <a:pos x="connsiteX1" y="connsiteY1"/>
              </a:cxn>
              <a:cxn ang="0">
                <a:pos x="connsiteX2" y="connsiteY2"/>
              </a:cxn>
            </a:cxnLst>
            <a:rect l="l" t="t" r="r" b="b"/>
            <a:pathLst>
              <a:path w="244018" h="410308">
                <a:moveTo>
                  <a:pt x="0" y="0"/>
                </a:moveTo>
                <a:cubicBezTo>
                  <a:pt x="85480" y="53731"/>
                  <a:pt x="170961" y="107462"/>
                  <a:pt x="211015" y="175847"/>
                </a:cubicBezTo>
                <a:cubicBezTo>
                  <a:pt x="251069" y="244232"/>
                  <a:pt x="245696" y="327270"/>
                  <a:pt x="240323" y="410308"/>
                </a:cubicBezTo>
              </a:path>
            </a:pathLst>
          </a:custGeom>
          <a:no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2" name="Freeform: Shape 45">
            <a:extLst>
              <a:ext uri="{FF2B5EF4-FFF2-40B4-BE49-F238E27FC236}">
                <a16:creationId xmlns:a16="http://schemas.microsoft.com/office/drawing/2014/main" id="{6322C568-AA93-4D94-8BAC-D7A48F625FA7}"/>
              </a:ext>
            </a:extLst>
          </p:cNvPr>
          <p:cNvSpPr/>
          <p:nvPr/>
        </p:nvSpPr>
        <p:spPr bwMode="auto">
          <a:xfrm>
            <a:off x="6871056" y="1263841"/>
            <a:ext cx="331469" cy="455593"/>
          </a:xfrm>
          <a:custGeom>
            <a:avLst/>
            <a:gdLst>
              <a:gd name="connsiteX0" fmla="*/ 0 w 244018"/>
              <a:gd name="connsiteY0" fmla="*/ 0 h 410308"/>
              <a:gd name="connsiteX1" fmla="*/ 211015 w 244018"/>
              <a:gd name="connsiteY1" fmla="*/ 175847 h 410308"/>
              <a:gd name="connsiteX2" fmla="*/ 240323 w 244018"/>
              <a:gd name="connsiteY2" fmla="*/ 410308 h 410308"/>
            </a:gdLst>
            <a:ahLst/>
            <a:cxnLst>
              <a:cxn ang="0">
                <a:pos x="connsiteX0" y="connsiteY0"/>
              </a:cxn>
              <a:cxn ang="0">
                <a:pos x="connsiteX1" y="connsiteY1"/>
              </a:cxn>
              <a:cxn ang="0">
                <a:pos x="connsiteX2" y="connsiteY2"/>
              </a:cxn>
            </a:cxnLst>
            <a:rect l="l" t="t" r="r" b="b"/>
            <a:pathLst>
              <a:path w="244018" h="410308">
                <a:moveTo>
                  <a:pt x="0" y="0"/>
                </a:moveTo>
                <a:cubicBezTo>
                  <a:pt x="85480" y="53731"/>
                  <a:pt x="170961" y="107462"/>
                  <a:pt x="211015" y="175847"/>
                </a:cubicBezTo>
                <a:cubicBezTo>
                  <a:pt x="251069" y="244232"/>
                  <a:pt x="245696" y="327270"/>
                  <a:pt x="240323" y="410308"/>
                </a:cubicBezTo>
              </a:path>
            </a:pathLst>
          </a:custGeom>
          <a:no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3" name="Straight Arrow Connector 22">
            <a:extLst>
              <a:ext uri="{FF2B5EF4-FFF2-40B4-BE49-F238E27FC236}">
                <a16:creationId xmlns:a16="http://schemas.microsoft.com/office/drawing/2014/main" id="{E3BA5258-0E31-4776-859E-A76072DC616D}"/>
              </a:ext>
            </a:extLst>
          </p:cNvPr>
          <p:cNvCxnSpPr>
            <a:stCxn id="13" idx="0"/>
          </p:cNvCxnSpPr>
          <p:nvPr/>
        </p:nvCxnSpPr>
        <p:spPr bwMode="auto">
          <a:xfrm flipV="1">
            <a:off x="3912517" y="1484385"/>
            <a:ext cx="3114318" cy="115252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7F4E79EA-AF19-46FD-A814-23ACC9AFA079}"/>
              </a:ext>
            </a:extLst>
          </p:cNvPr>
          <p:cNvCxnSpPr>
            <a:stCxn id="12" idx="0"/>
          </p:cNvCxnSpPr>
          <p:nvPr/>
        </p:nvCxnSpPr>
        <p:spPr bwMode="auto">
          <a:xfrm flipV="1">
            <a:off x="3920686" y="1448507"/>
            <a:ext cx="3027578" cy="102517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BDC23CFD-373D-4EA7-9F00-537AF5B99724}"/>
              </a:ext>
            </a:extLst>
          </p:cNvPr>
          <p:cNvCxnSpPr/>
          <p:nvPr/>
        </p:nvCxnSpPr>
        <p:spPr bwMode="auto">
          <a:xfrm flipV="1">
            <a:off x="3902483" y="1532847"/>
            <a:ext cx="3133234" cy="12696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B042DCFF-F8A0-4397-987D-263E947E4AFB}"/>
              </a:ext>
            </a:extLst>
          </p:cNvPr>
          <p:cNvSpPr txBox="1"/>
          <p:nvPr/>
        </p:nvSpPr>
        <p:spPr>
          <a:xfrm>
            <a:off x="441884" y="4672825"/>
            <a:ext cx="8424936" cy="646331"/>
          </a:xfrm>
          <a:prstGeom prst="rect">
            <a:avLst/>
          </a:prstGeom>
          <a:noFill/>
        </p:spPr>
        <p:txBody>
          <a:bodyPr wrap="square" rtlCol="0">
            <a:spAutoFit/>
          </a:bodyPr>
          <a:lstStyle/>
          <a:p>
            <a:r>
              <a:rPr lang="en-US" dirty="0"/>
              <a:t>The resultant electric field at P is the resultant of the superposition of each wavelets produced by each point of the wave front at the aperture.  </a:t>
            </a:r>
          </a:p>
        </p:txBody>
      </p:sp>
      <p:cxnSp>
        <p:nvCxnSpPr>
          <p:cNvPr id="27" name="Straight Arrow Connector 26">
            <a:extLst>
              <a:ext uri="{FF2B5EF4-FFF2-40B4-BE49-F238E27FC236}">
                <a16:creationId xmlns:a16="http://schemas.microsoft.com/office/drawing/2014/main" id="{970EE27A-4FF9-4972-90D9-5416EC920DFE}"/>
              </a:ext>
            </a:extLst>
          </p:cNvPr>
          <p:cNvCxnSpPr/>
          <p:nvPr/>
        </p:nvCxnSpPr>
        <p:spPr bwMode="auto">
          <a:xfrm flipH="1" flipV="1">
            <a:off x="4139952" y="2857500"/>
            <a:ext cx="514400" cy="42748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D23813F0-7BCD-4CF5-94B0-CF9804994579}"/>
              </a:ext>
            </a:extLst>
          </p:cNvPr>
          <p:cNvSpPr txBox="1"/>
          <p:nvPr/>
        </p:nvSpPr>
        <p:spPr>
          <a:xfrm>
            <a:off x="4572000" y="3336458"/>
            <a:ext cx="937308" cy="369332"/>
          </a:xfrm>
          <a:prstGeom prst="rect">
            <a:avLst/>
          </a:prstGeom>
          <a:noFill/>
        </p:spPr>
        <p:txBody>
          <a:bodyPr wrap="none" rtlCol="0">
            <a:spAutoFit/>
          </a:bodyPr>
          <a:lstStyle/>
          <a:p>
            <a:r>
              <a:rPr lang="en-US" dirty="0"/>
              <a:t>Wavelet </a:t>
            </a:r>
          </a:p>
        </p:txBody>
      </p:sp>
      <p:sp>
        <p:nvSpPr>
          <p:cNvPr id="30" name="TextBox 29">
            <a:extLst>
              <a:ext uri="{FF2B5EF4-FFF2-40B4-BE49-F238E27FC236}">
                <a16:creationId xmlns:a16="http://schemas.microsoft.com/office/drawing/2014/main" id="{413E0908-5475-434F-BBFD-033AD754E6CE}"/>
              </a:ext>
            </a:extLst>
          </p:cNvPr>
          <p:cNvSpPr txBox="1"/>
          <p:nvPr/>
        </p:nvSpPr>
        <p:spPr>
          <a:xfrm>
            <a:off x="1403649" y="5599298"/>
            <a:ext cx="7128791" cy="923330"/>
          </a:xfrm>
          <a:prstGeom prst="rect">
            <a:avLst/>
          </a:prstGeom>
          <a:noFill/>
        </p:spPr>
        <p:txBody>
          <a:bodyPr wrap="square" rtlCol="0">
            <a:spAutoFit/>
          </a:bodyPr>
          <a:lstStyle/>
          <a:p>
            <a:r>
              <a:rPr lang="en-US" dirty="0"/>
              <a:t>The Huygens-Fresnel principle permits to describe the electric field (and then the light intensity ) after the aperture from the description of the incident wave at the aperture. </a:t>
            </a:r>
            <a:endParaRPr lang="en-US" b="1" dirty="0"/>
          </a:p>
        </p:txBody>
      </p:sp>
      <p:sp>
        <p:nvSpPr>
          <p:cNvPr id="31" name="TextBox 30">
            <a:extLst>
              <a:ext uri="{FF2B5EF4-FFF2-40B4-BE49-F238E27FC236}">
                <a16:creationId xmlns:a16="http://schemas.microsoft.com/office/drawing/2014/main" id="{3B91903D-067A-4608-BEA7-3AEF71D76410}"/>
              </a:ext>
            </a:extLst>
          </p:cNvPr>
          <p:cNvSpPr txBox="1"/>
          <p:nvPr/>
        </p:nvSpPr>
        <p:spPr>
          <a:xfrm>
            <a:off x="1797638" y="3681468"/>
            <a:ext cx="1429366" cy="369332"/>
          </a:xfrm>
          <a:prstGeom prst="rect">
            <a:avLst/>
          </a:prstGeom>
          <a:noFill/>
        </p:spPr>
        <p:txBody>
          <a:bodyPr wrap="none" rtlCol="0">
            <a:spAutoFit/>
          </a:bodyPr>
          <a:lstStyle/>
          <a:p>
            <a:r>
              <a:rPr lang="en-US" dirty="0"/>
              <a:t>Incident wave</a:t>
            </a:r>
          </a:p>
        </p:txBody>
      </p:sp>
      <p:sp>
        <p:nvSpPr>
          <p:cNvPr id="32" name="TextBox 31">
            <a:extLst>
              <a:ext uri="{FF2B5EF4-FFF2-40B4-BE49-F238E27FC236}">
                <a16:creationId xmlns:a16="http://schemas.microsoft.com/office/drawing/2014/main" id="{8A6BF5A1-EB64-434B-9326-B65864A2F417}"/>
              </a:ext>
            </a:extLst>
          </p:cNvPr>
          <p:cNvSpPr txBox="1"/>
          <p:nvPr/>
        </p:nvSpPr>
        <p:spPr>
          <a:xfrm>
            <a:off x="971591" y="3933057"/>
            <a:ext cx="3122003" cy="276999"/>
          </a:xfrm>
          <a:prstGeom prst="rect">
            <a:avLst/>
          </a:prstGeom>
          <a:noFill/>
        </p:spPr>
        <p:txBody>
          <a:bodyPr wrap="square" rtlCol="0">
            <a:spAutoFit/>
          </a:bodyPr>
          <a:lstStyle/>
          <a:p>
            <a:r>
              <a:rPr lang="en-US" sz="1200" dirty="0"/>
              <a:t>(here a plane wave but could be different)</a:t>
            </a:r>
          </a:p>
        </p:txBody>
      </p:sp>
      <p:sp>
        <p:nvSpPr>
          <p:cNvPr id="36" name="Title 1">
            <a:extLst>
              <a:ext uri="{FF2B5EF4-FFF2-40B4-BE49-F238E27FC236}">
                <a16:creationId xmlns:a16="http://schemas.microsoft.com/office/drawing/2014/main" id="{B8CC21F4-599B-4140-9438-0401555B8AE9}"/>
              </a:ext>
            </a:extLst>
          </p:cNvPr>
          <p:cNvSpPr>
            <a:spLocks noGrp="1"/>
          </p:cNvSpPr>
          <p:nvPr>
            <p:ph type="title"/>
          </p:nvPr>
        </p:nvSpPr>
        <p:spPr>
          <a:xfrm>
            <a:off x="853244" y="5061"/>
            <a:ext cx="8229600" cy="1143000"/>
          </a:xfrm>
        </p:spPr>
        <p:txBody>
          <a:bodyPr/>
          <a:lstStyle/>
          <a:p>
            <a:r>
              <a:rPr lang="en-US" sz="3200" dirty="0"/>
              <a:t>Huygens’s principle applied to light waves</a:t>
            </a:r>
          </a:p>
        </p:txBody>
      </p:sp>
    </p:spTree>
    <p:extLst>
      <p:ext uri="{BB962C8B-B14F-4D97-AF65-F5344CB8AC3E}">
        <p14:creationId xmlns:p14="http://schemas.microsoft.com/office/powerpoint/2010/main" val="5358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fade">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48</a:t>
            </a:fld>
            <a:endParaRPr lang="en-US" altLang="zh-CN"/>
          </a:p>
        </p:txBody>
      </p:sp>
      <p:sp>
        <p:nvSpPr>
          <p:cNvPr id="3" name="Title 1">
            <a:extLst>
              <a:ext uri="{FF2B5EF4-FFF2-40B4-BE49-F238E27FC236}">
                <a16:creationId xmlns:a16="http://schemas.microsoft.com/office/drawing/2014/main" id="{84E0B4AF-DA50-4095-B72E-1B907964F16C}"/>
              </a:ext>
            </a:extLst>
          </p:cNvPr>
          <p:cNvSpPr>
            <a:spLocks noGrp="1"/>
          </p:cNvSpPr>
          <p:nvPr>
            <p:ph type="title"/>
          </p:nvPr>
        </p:nvSpPr>
        <p:spPr>
          <a:xfrm>
            <a:off x="1033264" y="55746"/>
            <a:ext cx="8229600" cy="1143000"/>
          </a:xfrm>
        </p:spPr>
        <p:txBody>
          <a:bodyPr/>
          <a:lstStyle/>
          <a:p>
            <a:r>
              <a:rPr lang="en-US" sz="3200" dirty="0"/>
              <a:t>Far field diffraction of light by a circular aperture (pinhole)</a:t>
            </a:r>
          </a:p>
        </p:txBody>
      </p:sp>
      <p:pic>
        <p:nvPicPr>
          <p:cNvPr id="5" name="Picture 4">
            <a:extLst>
              <a:ext uri="{FF2B5EF4-FFF2-40B4-BE49-F238E27FC236}">
                <a16:creationId xmlns:a16="http://schemas.microsoft.com/office/drawing/2014/main" id="{B3ED259F-2D36-41D8-A66F-126ED4848ADD}"/>
              </a:ext>
            </a:extLst>
          </p:cNvPr>
          <p:cNvPicPr>
            <a:picLocks noChangeAspect="1"/>
          </p:cNvPicPr>
          <p:nvPr/>
        </p:nvPicPr>
        <p:blipFill>
          <a:blip r:embed="rId2"/>
          <a:stretch>
            <a:fillRect/>
          </a:stretch>
        </p:blipFill>
        <p:spPr>
          <a:xfrm>
            <a:off x="-7386" y="2044489"/>
            <a:ext cx="5029200" cy="2981325"/>
          </a:xfrm>
          <a:prstGeom prst="rect">
            <a:avLst/>
          </a:prstGeom>
        </p:spPr>
      </p:pic>
      <p:sp>
        <p:nvSpPr>
          <p:cNvPr id="6" name="TextBox 5">
            <a:extLst>
              <a:ext uri="{FF2B5EF4-FFF2-40B4-BE49-F238E27FC236}">
                <a16:creationId xmlns:a16="http://schemas.microsoft.com/office/drawing/2014/main" id="{58006197-43B0-4E38-B9F6-50D70F727E46}"/>
              </a:ext>
            </a:extLst>
          </p:cNvPr>
          <p:cNvSpPr txBox="1"/>
          <p:nvPr/>
        </p:nvSpPr>
        <p:spPr>
          <a:xfrm>
            <a:off x="323528" y="5025814"/>
            <a:ext cx="4919305" cy="461665"/>
          </a:xfrm>
          <a:prstGeom prst="rect">
            <a:avLst/>
          </a:prstGeom>
          <a:noFill/>
        </p:spPr>
        <p:txBody>
          <a:bodyPr wrap="square" rtlCol="0">
            <a:spAutoFit/>
          </a:bodyPr>
          <a:lstStyle/>
          <a:p>
            <a:r>
              <a:rPr lang="en-US" sz="1200" dirty="0">
                <a:hlinkClick r:id="rId3"/>
              </a:rPr>
              <a:t>http://hyperphysics.phy-astr.gsu.edu/hbase/phyopt/cirapp2.html</a:t>
            </a:r>
            <a:endParaRPr lang="en-US" sz="1200" dirty="0"/>
          </a:p>
          <a:p>
            <a:endParaRPr lang="en-US" sz="1200" dirty="0"/>
          </a:p>
        </p:txBody>
      </p:sp>
      <p:pic>
        <p:nvPicPr>
          <p:cNvPr id="7" name="Picture 6">
            <a:extLst>
              <a:ext uri="{FF2B5EF4-FFF2-40B4-BE49-F238E27FC236}">
                <a16:creationId xmlns:a16="http://schemas.microsoft.com/office/drawing/2014/main" id="{F68B02D6-2FC8-4EBB-8285-539FFEC1F415}"/>
              </a:ext>
            </a:extLst>
          </p:cNvPr>
          <p:cNvPicPr>
            <a:picLocks noChangeAspect="1"/>
          </p:cNvPicPr>
          <p:nvPr/>
        </p:nvPicPr>
        <p:blipFill>
          <a:blip r:embed="rId4"/>
          <a:stretch>
            <a:fillRect/>
          </a:stretch>
        </p:blipFill>
        <p:spPr>
          <a:xfrm>
            <a:off x="5148064" y="2420888"/>
            <a:ext cx="3126890" cy="2343522"/>
          </a:xfrm>
          <a:prstGeom prst="rect">
            <a:avLst/>
          </a:prstGeom>
        </p:spPr>
      </p:pic>
      <p:sp>
        <p:nvSpPr>
          <p:cNvPr id="8" name="TextBox 7">
            <a:extLst>
              <a:ext uri="{FF2B5EF4-FFF2-40B4-BE49-F238E27FC236}">
                <a16:creationId xmlns:a16="http://schemas.microsoft.com/office/drawing/2014/main" id="{6F1913E4-7B32-47F7-BB47-423A9929E1BB}"/>
              </a:ext>
            </a:extLst>
          </p:cNvPr>
          <p:cNvSpPr txBox="1"/>
          <p:nvPr/>
        </p:nvSpPr>
        <p:spPr>
          <a:xfrm>
            <a:off x="4800262" y="4817962"/>
            <a:ext cx="3898824" cy="338554"/>
          </a:xfrm>
          <a:prstGeom prst="rect">
            <a:avLst/>
          </a:prstGeom>
          <a:noFill/>
        </p:spPr>
        <p:txBody>
          <a:bodyPr wrap="none" rtlCol="0">
            <a:spAutoFit/>
          </a:bodyPr>
          <a:lstStyle/>
          <a:p>
            <a:r>
              <a:rPr lang="en-US" sz="800" dirty="0">
                <a:hlinkClick r:id="rId5"/>
              </a:rPr>
              <a:t>https://opentextbc.ca/physicstestbook2/chapter/limits-of-resolution-the-rayleigh-criterion/</a:t>
            </a:r>
            <a:endParaRPr lang="en-US" sz="800" dirty="0"/>
          </a:p>
          <a:p>
            <a:endParaRPr lang="en-US" sz="800" dirty="0"/>
          </a:p>
        </p:txBody>
      </p:sp>
    </p:spTree>
    <p:extLst>
      <p:ext uri="{BB962C8B-B14F-4D97-AF65-F5344CB8AC3E}">
        <p14:creationId xmlns:p14="http://schemas.microsoft.com/office/powerpoint/2010/main" val="48540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49</a:t>
            </a:fld>
            <a:endParaRPr lang="en-US" altLang="zh-CN"/>
          </a:p>
        </p:txBody>
      </p:sp>
      <p:sp>
        <p:nvSpPr>
          <p:cNvPr id="3" name="Rectangle 2">
            <a:extLst>
              <a:ext uri="{FF2B5EF4-FFF2-40B4-BE49-F238E27FC236}">
                <a16:creationId xmlns:a16="http://schemas.microsoft.com/office/drawing/2014/main" id="{8A63468C-B411-49D8-AA4B-2201E5D3CC79}"/>
              </a:ext>
            </a:extLst>
          </p:cNvPr>
          <p:cNvSpPr/>
          <p:nvPr/>
        </p:nvSpPr>
        <p:spPr>
          <a:xfrm>
            <a:off x="2123728" y="4170858"/>
            <a:ext cx="4572000" cy="415498"/>
          </a:xfrm>
          <a:prstGeom prst="rect">
            <a:avLst/>
          </a:prstGeom>
        </p:spPr>
        <p:txBody>
          <a:bodyPr>
            <a:spAutoFit/>
          </a:bodyPr>
          <a:lstStyle/>
          <a:p>
            <a:r>
              <a:rPr lang="en-US" sz="700" dirty="0">
                <a:hlinkClick r:id="rId2"/>
              </a:rPr>
              <a:t>https://sites.google.com/a/hartdistrict.org/ms-smith/home/modern-solid-materials/chapter-11-intermolecular-forces-and-liquids-and-solids/11-5-x-ray-diffraction-by-crystals</a:t>
            </a:r>
            <a:endParaRPr lang="en-US" sz="700" dirty="0"/>
          </a:p>
          <a:p>
            <a:endParaRPr lang="en-US" sz="700" dirty="0"/>
          </a:p>
        </p:txBody>
      </p:sp>
      <p:pic>
        <p:nvPicPr>
          <p:cNvPr id="5" name="Picture 4">
            <a:extLst>
              <a:ext uri="{FF2B5EF4-FFF2-40B4-BE49-F238E27FC236}">
                <a16:creationId xmlns:a16="http://schemas.microsoft.com/office/drawing/2014/main" id="{31345EB4-56E5-4F4D-9CD3-AC158F0F5FBC}"/>
              </a:ext>
            </a:extLst>
          </p:cNvPr>
          <p:cNvPicPr>
            <a:picLocks noChangeAspect="1"/>
          </p:cNvPicPr>
          <p:nvPr/>
        </p:nvPicPr>
        <p:blipFill>
          <a:blip r:embed="rId3"/>
          <a:stretch>
            <a:fillRect/>
          </a:stretch>
        </p:blipFill>
        <p:spPr>
          <a:xfrm>
            <a:off x="1730487" y="1234142"/>
            <a:ext cx="5358482" cy="2876525"/>
          </a:xfrm>
          <a:prstGeom prst="rect">
            <a:avLst/>
          </a:prstGeom>
        </p:spPr>
      </p:pic>
      <p:sp>
        <p:nvSpPr>
          <p:cNvPr id="6" name="TextBox 5">
            <a:extLst>
              <a:ext uri="{FF2B5EF4-FFF2-40B4-BE49-F238E27FC236}">
                <a16:creationId xmlns:a16="http://schemas.microsoft.com/office/drawing/2014/main" id="{08B44D61-8AC9-444A-ACBA-1DD9A5973F3E}"/>
              </a:ext>
            </a:extLst>
          </p:cNvPr>
          <p:cNvSpPr txBox="1"/>
          <p:nvPr/>
        </p:nvSpPr>
        <p:spPr>
          <a:xfrm>
            <a:off x="971600" y="6144650"/>
            <a:ext cx="6774675" cy="369332"/>
          </a:xfrm>
          <a:prstGeom prst="rect">
            <a:avLst/>
          </a:prstGeom>
          <a:noFill/>
        </p:spPr>
        <p:txBody>
          <a:bodyPr wrap="none" rtlCol="0">
            <a:spAutoFit/>
          </a:bodyPr>
          <a:lstStyle/>
          <a:p>
            <a:r>
              <a:rPr lang="en-US" dirty="0"/>
              <a:t>The diffraction pattern permits to understand the structure of the crystal.</a:t>
            </a:r>
          </a:p>
        </p:txBody>
      </p:sp>
      <p:pic>
        <p:nvPicPr>
          <p:cNvPr id="7" name="Picture 6">
            <a:extLst>
              <a:ext uri="{FF2B5EF4-FFF2-40B4-BE49-F238E27FC236}">
                <a16:creationId xmlns:a16="http://schemas.microsoft.com/office/drawing/2014/main" id="{C04E836C-CEAA-42A8-89DE-DEC93A3FDD78}"/>
              </a:ext>
            </a:extLst>
          </p:cNvPr>
          <p:cNvPicPr>
            <a:picLocks noChangeAspect="1"/>
          </p:cNvPicPr>
          <p:nvPr/>
        </p:nvPicPr>
        <p:blipFill>
          <a:blip r:embed="rId4"/>
          <a:stretch>
            <a:fillRect/>
          </a:stretch>
        </p:blipFill>
        <p:spPr>
          <a:xfrm>
            <a:off x="3275856" y="4586356"/>
            <a:ext cx="2512967" cy="1371218"/>
          </a:xfrm>
          <a:prstGeom prst="rect">
            <a:avLst/>
          </a:prstGeom>
        </p:spPr>
      </p:pic>
      <p:sp>
        <p:nvSpPr>
          <p:cNvPr id="8" name="Title 1">
            <a:extLst>
              <a:ext uri="{FF2B5EF4-FFF2-40B4-BE49-F238E27FC236}">
                <a16:creationId xmlns:a16="http://schemas.microsoft.com/office/drawing/2014/main" id="{3E656296-F0C5-45D8-9821-668514BFABAE}"/>
              </a:ext>
            </a:extLst>
          </p:cNvPr>
          <p:cNvSpPr>
            <a:spLocks noGrp="1"/>
          </p:cNvSpPr>
          <p:nvPr>
            <p:ph type="title"/>
          </p:nvPr>
        </p:nvSpPr>
        <p:spPr>
          <a:xfrm>
            <a:off x="997603" y="-101455"/>
            <a:ext cx="8229600" cy="1143000"/>
          </a:xfrm>
        </p:spPr>
        <p:txBody>
          <a:bodyPr/>
          <a:lstStyle/>
          <a:p>
            <a:r>
              <a:rPr lang="en-US" dirty="0"/>
              <a:t>X-rays diffraction by crystals</a:t>
            </a:r>
          </a:p>
        </p:txBody>
      </p:sp>
    </p:spTree>
    <p:extLst>
      <p:ext uri="{BB962C8B-B14F-4D97-AF65-F5344CB8AC3E}">
        <p14:creationId xmlns:p14="http://schemas.microsoft.com/office/powerpoint/2010/main" val="56357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a:picLocks noChangeAspect="1"/>
          </p:cNvPicPr>
          <p:nvPr/>
        </p:nvPicPr>
        <p:blipFill>
          <a:blip r:embed="rId3"/>
          <a:stretch>
            <a:fillRect/>
          </a:stretch>
        </p:blipFill>
        <p:spPr>
          <a:xfrm flipH="1">
            <a:off x="899592" y="1568025"/>
            <a:ext cx="6929939" cy="2111352"/>
          </a:xfrm>
          <a:prstGeom prst="rect">
            <a:avLst/>
          </a:prstGeom>
        </p:spPr>
      </p:pic>
      <p:sp>
        <p:nvSpPr>
          <p:cNvPr id="4" name="Slide Number Placeholder 3"/>
          <p:cNvSpPr>
            <a:spLocks noGrp="1"/>
          </p:cNvSpPr>
          <p:nvPr>
            <p:ph type="sldNum" sz="quarter" idx="10"/>
          </p:nvPr>
        </p:nvSpPr>
        <p:spPr/>
        <p:txBody>
          <a:bodyPr/>
          <a:lstStyle/>
          <a:p>
            <a:fld id="{41A7B2A6-4997-4D6A-A223-B65D77C6B4A9}" type="slidenum">
              <a:rPr lang="en-US" altLang="zh-CN" smtClean="0"/>
              <a:pPr/>
              <a:t>5</a:t>
            </a:fld>
            <a:endParaRPr lang="en-US" altLang="zh-CN"/>
          </a:p>
        </p:txBody>
      </p:sp>
      <p:sp>
        <p:nvSpPr>
          <p:cNvPr id="52" name="TextBox 51">
            <a:extLst>
              <a:ext uri="{FF2B5EF4-FFF2-40B4-BE49-F238E27FC236}">
                <a16:creationId xmlns:a16="http://schemas.microsoft.com/office/drawing/2014/main" id="{2FCD37DB-1F78-40D6-8A74-2DF3DF6F3BEA}"/>
              </a:ext>
            </a:extLst>
          </p:cNvPr>
          <p:cNvSpPr txBox="1"/>
          <p:nvPr/>
        </p:nvSpPr>
        <p:spPr>
          <a:xfrm>
            <a:off x="1115616" y="-35877"/>
            <a:ext cx="7470378" cy="523220"/>
          </a:xfrm>
          <a:prstGeom prst="rect">
            <a:avLst/>
          </a:prstGeom>
          <a:noFill/>
        </p:spPr>
        <p:txBody>
          <a:bodyPr wrap="none" rtlCol="0">
            <a:spAutoFit/>
          </a:bodyPr>
          <a:lstStyle/>
          <a:p>
            <a:r>
              <a:rPr lang="en-US" sz="2800" dirty="0"/>
              <a:t>Principle of same optical path of object and images </a:t>
            </a:r>
          </a:p>
        </p:txBody>
      </p:sp>
      <p:sp>
        <p:nvSpPr>
          <p:cNvPr id="85" name="TextBox 84"/>
          <p:cNvSpPr txBox="1"/>
          <p:nvPr/>
        </p:nvSpPr>
        <p:spPr>
          <a:xfrm>
            <a:off x="4085757" y="1268760"/>
            <a:ext cx="2792690" cy="369332"/>
          </a:xfrm>
          <a:prstGeom prst="rect">
            <a:avLst/>
          </a:prstGeom>
          <a:noFill/>
        </p:spPr>
        <p:txBody>
          <a:bodyPr wrap="square" rtlCol="0">
            <a:spAutoFit/>
          </a:bodyPr>
          <a:lstStyle/>
          <a:p>
            <a:r>
              <a:rPr lang="en-GB" dirty="0"/>
              <a:t>Convergent lens</a:t>
            </a:r>
            <a:endParaRPr lang="en-US" dirty="0"/>
          </a:p>
        </p:txBody>
      </p:sp>
      <mc:AlternateContent xmlns:mc="http://schemas.openxmlformats.org/markup-compatibility/2006" xmlns:a14="http://schemas.microsoft.com/office/drawing/2010/main">
        <mc:Choice Requires="a14">
          <p:sp>
            <p:nvSpPr>
              <p:cNvPr id="87" name="TextBox 86"/>
              <p:cNvSpPr txBox="1"/>
              <p:nvPr/>
            </p:nvSpPr>
            <p:spPr>
              <a:xfrm>
                <a:off x="2429573" y="2131258"/>
                <a:ext cx="32861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solidFill>
                            <a:srgbClr val="FFFF00"/>
                          </a:solidFill>
                          <a:latin typeface="Cambria Math" panose="02040503050406030204" pitchFamily="18" charset="0"/>
                        </a:rPr>
                        <m:t>𝑆</m:t>
                      </m:r>
                    </m:oMath>
                  </m:oMathPara>
                </a14:m>
                <a:endParaRPr lang="en-US" sz="3200" dirty="0">
                  <a:solidFill>
                    <a:srgbClr val="FFFF00"/>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2429573" y="2131258"/>
                <a:ext cx="328616" cy="492443"/>
              </a:xfrm>
              <a:prstGeom prst="rect">
                <a:avLst/>
              </a:prstGeom>
              <a:blipFill>
                <a:blip r:embed="rId4"/>
                <a:stretch>
                  <a:fillRect/>
                </a:stretch>
              </a:blipFill>
            </p:spPr>
            <p:txBody>
              <a:bodyPr/>
              <a:lstStyle/>
              <a:p>
                <a:r>
                  <a:rPr lang="en-US">
                    <a:noFill/>
                  </a:rPr>
                  <a:t> </a:t>
                </a:r>
              </a:p>
            </p:txBody>
          </p:sp>
        </mc:Fallback>
      </mc:AlternateContent>
      <p:cxnSp>
        <p:nvCxnSpPr>
          <p:cNvPr id="89" name="Straight Connector 88"/>
          <p:cNvCxnSpPr/>
          <p:nvPr/>
        </p:nvCxnSpPr>
        <p:spPr>
          <a:xfrm>
            <a:off x="2788711" y="1753907"/>
            <a:ext cx="0" cy="1728192"/>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858089" y="3679377"/>
            <a:ext cx="1800200" cy="1754326"/>
          </a:xfrm>
          <a:prstGeom prst="rect">
            <a:avLst/>
          </a:prstGeom>
          <a:noFill/>
        </p:spPr>
        <p:txBody>
          <a:bodyPr wrap="square" rtlCol="0">
            <a:spAutoFit/>
          </a:bodyPr>
          <a:lstStyle/>
          <a:p>
            <a:r>
              <a:rPr lang="en-GB" dirty="0"/>
              <a:t>S is a point source on the focal plane of the lens, the 3 rays have same phase at S.</a:t>
            </a:r>
            <a:endParaRPr lang="en-US" dirty="0"/>
          </a:p>
        </p:txBody>
      </p:sp>
      <p:sp>
        <p:nvSpPr>
          <p:cNvPr id="91" name="TextBox 90"/>
          <p:cNvSpPr txBox="1"/>
          <p:nvPr/>
        </p:nvSpPr>
        <p:spPr>
          <a:xfrm>
            <a:off x="6239774" y="3601030"/>
            <a:ext cx="1421706" cy="1477328"/>
          </a:xfrm>
          <a:prstGeom prst="rect">
            <a:avLst/>
          </a:prstGeom>
          <a:noFill/>
        </p:spPr>
        <p:txBody>
          <a:bodyPr wrap="square" rtlCol="0">
            <a:spAutoFit/>
          </a:bodyPr>
          <a:lstStyle/>
          <a:p>
            <a:r>
              <a:rPr lang="en-GB" dirty="0"/>
              <a:t>Plane of same phase: the phase is the same for A, B, C</a:t>
            </a:r>
            <a:endParaRPr lang="en-US" dirty="0"/>
          </a:p>
        </p:txBody>
      </p:sp>
      <p:graphicFrame>
        <p:nvGraphicFramePr>
          <p:cNvPr id="93" name="Object 48">
            <a:extLst>
              <a:ext uri="{FF2B5EF4-FFF2-40B4-BE49-F238E27FC236}">
                <a16:creationId xmlns:a16="http://schemas.microsoft.com/office/drawing/2014/main" id="{B1C8BCF5-8817-41D6-87FB-8A63E0B905BD}"/>
              </a:ext>
            </a:extLst>
          </p:cNvPr>
          <p:cNvGraphicFramePr>
            <a:graphicFrameLocks/>
          </p:cNvGraphicFramePr>
          <p:nvPr>
            <p:extLst>
              <p:ext uri="{D42A27DB-BD31-4B8C-83A1-F6EECF244321}">
                <p14:modId xmlns:p14="http://schemas.microsoft.com/office/powerpoint/2010/main" val="3573535068"/>
              </p:ext>
            </p:extLst>
          </p:nvPr>
        </p:nvGraphicFramePr>
        <p:xfrm>
          <a:off x="6389814" y="1681899"/>
          <a:ext cx="576263" cy="384175"/>
        </p:xfrm>
        <a:graphic>
          <a:graphicData uri="http://schemas.openxmlformats.org/presentationml/2006/ole">
            <mc:AlternateContent xmlns:mc="http://schemas.openxmlformats.org/markup-compatibility/2006">
              <mc:Choice xmlns:v="urn:schemas-microsoft-com:vml" Requires="v">
                <p:oleObj spid="_x0000_s16521" name="公式" r:id="rId5" imgW="218958" imgH="142921" progId="Equation.3">
                  <p:embed/>
                </p:oleObj>
              </mc:Choice>
              <mc:Fallback>
                <p:oleObj name="公式" r:id="rId5" imgW="218958" imgH="142921" progId="Equation.3">
                  <p:embed/>
                  <p:pic>
                    <p:nvPicPr>
                      <p:cNvPr id="48" name="Object 48">
                        <a:extLst>
                          <a:ext uri="{FF2B5EF4-FFF2-40B4-BE49-F238E27FC236}">
                            <a16:creationId xmlns:a16="http://schemas.microsoft.com/office/drawing/2014/main" id="{B1C8BCF5-8817-41D6-87FB-8A63E0B905B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814" y="1681899"/>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 name="Object 49">
            <a:extLst>
              <a:ext uri="{FF2B5EF4-FFF2-40B4-BE49-F238E27FC236}">
                <a16:creationId xmlns:a16="http://schemas.microsoft.com/office/drawing/2014/main" id="{4CF0A3A4-4768-403F-93DF-2D21B45D933F}"/>
              </a:ext>
            </a:extLst>
          </p:cNvPr>
          <p:cNvGraphicFramePr>
            <a:graphicFrameLocks/>
          </p:cNvGraphicFramePr>
          <p:nvPr>
            <p:extLst>
              <p:ext uri="{D42A27DB-BD31-4B8C-83A1-F6EECF244321}">
                <p14:modId xmlns:p14="http://schemas.microsoft.com/office/powerpoint/2010/main" val="2114225261"/>
              </p:ext>
            </p:extLst>
          </p:nvPr>
        </p:nvGraphicFramePr>
        <p:xfrm>
          <a:off x="6389814" y="2377224"/>
          <a:ext cx="576263" cy="384175"/>
        </p:xfrm>
        <a:graphic>
          <a:graphicData uri="http://schemas.openxmlformats.org/presentationml/2006/ole">
            <mc:AlternateContent xmlns:mc="http://schemas.openxmlformats.org/markup-compatibility/2006">
              <mc:Choice xmlns:v="urn:schemas-microsoft-com:vml" Requires="v">
                <p:oleObj spid="_x0000_s16522" name="公式" r:id="rId7" imgW="218958" imgH="142921" progId="Equation.3">
                  <p:embed/>
                </p:oleObj>
              </mc:Choice>
              <mc:Fallback>
                <p:oleObj name="公式" r:id="rId7" imgW="218958" imgH="142921" progId="Equation.3">
                  <p:embed/>
                  <p:pic>
                    <p:nvPicPr>
                      <p:cNvPr id="49" name="Object 49">
                        <a:extLst>
                          <a:ext uri="{FF2B5EF4-FFF2-40B4-BE49-F238E27FC236}">
                            <a16:creationId xmlns:a16="http://schemas.microsoft.com/office/drawing/2014/main" id="{4CF0A3A4-4768-403F-93DF-2D21B45D933F}"/>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9814" y="2377224"/>
                        <a:ext cx="5762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5" name="Object 50">
            <a:extLst>
              <a:ext uri="{FF2B5EF4-FFF2-40B4-BE49-F238E27FC236}">
                <a16:creationId xmlns:a16="http://schemas.microsoft.com/office/drawing/2014/main" id="{98125B75-1C8E-47C3-B2E1-33B690723A0D}"/>
              </a:ext>
            </a:extLst>
          </p:cNvPr>
          <p:cNvGraphicFramePr>
            <a:graphicFrameLocks/>
          </p:cNvGraphicFramePr>
          <p:nvPr>
            <p:extLst>
              <p:ext uri="{D42A27DB-BD31-4B8C-83A1-F6EECF244321}">
                <p14:modId xmlns:p14="http://schemas.microsoft.com/office/powerpoint/2010/main" val="3990267089"/>
              </p:ext>
            </p:extLst>
          </p:nvPr>
        </p:nvGraphicFramePr>
        <p:xfrm>
          <a:off x="6389814" y="3122059"/>
          <a:ext cx="576263" cy="412750"/>
        </p:xfrm>
        <a:graphic>
          <a:graphicData uri="http://schemas.openxmlformats.org/presentationml/2006/ole">
            <mc:AlternateContent xmlns:mc="http://schemas.openxmlformats.org/markup-compatibility/2006">
              <mc:Choice xmlns:v="urn:schemas-microsoft-com:vml" Requires="v">
                <p:oleObj spid="_x0000_s16523" name="公式" r:id="rId9" imgW="218958" imgH="161949" progId="Equation.3">
                  <p:embed/>
                </p:oleObj>
              </mc:Choice>
              <mc:Fallback>
                <p:oleObj name="公式" r:id="rId9" imgW="218958" imgH="161949" progId="Equation.3">
                  <p:embed/>
                  <p:pic>
                    <p:nvPicPr>
                      <p:cNvPr id="50" name="Object 50">
                        <a:extLst>
                          <a:ext uri="{FF2B5EF4-FFF2-40B4-BE49-F238E27FC236}">
                            <a16:creationId xmlns:a16="http://schemas.microsoft.com/office/drawing/2014/main" id="{98125B75-1C8E-47C3-B2E1-33B690723A0D}"/>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9814" y="3122059"/>
                        <a:ext cx="5762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 name="Right Arrow 95"/>
          <p:cNvSpPr/>
          <p:nvPr/>
        </p:nvSpPr>
        <p:spPr>
          <a:xfrm>
            <a:off x="4616786" y="4228798"/>
            <a:ext cx="1252329"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43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50</a:t>
            </a:fld>
            <a:endParaRPr lang="en-US" altLang="zh-CN"/>
          </a:p>
        </p:txBody>
      </p:sp>
      <p:sp>
        <p:nvSpPr>
          <p:cNvPr id="3" name="Title 1">
            <a:extLst>
              <a:ext uri="{FF2B5EF4-FFF2-40B4-BE49-F238E27FC236}">
                <a16:creationId xmlns:a16="http://schemas.microsoft.com/office/drawing/2014/main" id="{E1F8B291-2408-4CED-A629-5041C72413B7}"/>
              </a:ext>
            </a:extLst>
          </p:cNvPr>
          <p:cNvSpPr>
            <a:spLocks noGrp="1"/>
          </p:cNvSpPr>
          <p:nvPr>
            <p:ph type="title"/>
          </p:nvPr>
        </p:nvSpPr>
        <p:spPr>
          <a:xfrm>
            <a:off x="888801" y="-161844"/>
            <a:ext cx="8229600" cy="1143000"/>
          </a:xfrm>
        </p:spPr>
        <p:txBody>
          <a:bodyPr/>
          <a:lstStyle/>
          <a:p>
            <a:r>
              <a:rPr lang="en-US" dirty="0"/>
              <a:t>X-ray diffraction pattern from DNA</a:t>
            </a:r>
          </a:p>
        </p:txBody>
      </p:sp>
      <p:sp>
        <p:nvSpPr>
          <p:cNvPr id="5" name="TextBox 4">
            <a:extLst>
              <a:ext uri="{FF2B5EF4-FFF2-40B4-BE49-F238E27FC236}">
                <a16:creationId xmlns:a16="http://schemas.microsoft.com/office/drawing/2014/main" id="{23DE3930-E5DD-42E6-9DBC-9BF130E1A3D2}"/>
              </a:ext>
            </a:extLst>
          </p:cNvPr>
          <p:cNvSpPr txBox="1"/>
          <p:nvPr/>
        </p:nvSpPr>
        <p:spPr>
          <a:xfrm>
            <a:off x="539552" y="5517232"/>
            <a:ext cx="7531684" cy="646331"/>
          </a:xfrm>
          <a:prstGeom prst="rect">
            <a:avLst/>
          </a:prstGeom>
          <a:noFill/>
        </p:spPr>
        <p:txBody>
          <a:bodyPr wrap="square" rtlCol="0">
            <a:spAutoFit/>
          </a:bodyPr>
          <a:lstStyle/>
          <a:p>
            <a:r>
              <a:rPr lang="en-US" dirty="0"/>
              <a:t>This pattern recorded by Rosalind Franklin permits to understand the double-helix structure of DNA ! </a:t>
            </a:r>
          </a:p>
        </p:txBody>
      </p:sp>
      <p:pic>
        <p:nvPicPr>
          <p:cNvPr id="6" name="Picture 5">
            <a:extLst>
              <a:ext uri="{FF2B5EF4-FFF2-40B4-BE49-F238E27FC236}">
                <a16:creationId xmlns:a16="http://schemas.microsoft.com/office/drawing/2014/main" id="{0D29A0F1-60DF-402E-9B69-35A1B71C129E}"/>
              </a:ext>
            </a:extLst>
          </p:cNvPr>
          <p:cNvPicPr>
            <a:picLocks noChangeAspect="1"/>
          </p:cNvPicPr>
          <p:nvPr/>
        </p:nvPicPr>
        <p:blipFill>
          <a:blip r:embed="rId2"/>
          <a:stretch>
            <a:fillRect/>
          </a:stretch>
        </p:blipFill>
        <p:spPr>
          <a:xfrm>
            <a:off x="3087143" y="1587531"/>
            <a:ext cx="3088348" cy="3479279"/>
          </a:xfrm>
          <a:prstGeom prst="rect">
            <a:avLst/>
          </a:prstGeom>
        </p:spPr>
      </p:pic>
      <p:sp>
        <p:nvSpPr>
          <p:cNvPr id="7" name="TextBox 6">
            <a:extLst>
              <a:ext uri="{FF2B5EF4-FFF2-40B4-BE49-F238E27FC236}">
                <a16:creationId xmlns:a16="http://schemas.microsoft.com/office/drawing/2014/main" id="{32FF684C-B477-48E3-9404-A49A3E165B55}"/>
              </a:ext>
            </a:extLst>
          </p:cNvPr>
          <p:cNvSpPr txBox="1"/>
          <p:nvPr/>
        </p:nvSpPr>
        <p:spPr>
          <a:xfrm>
            <a:off x="2843808" y="5216951"/>
            <a:ext cx="3575018" cy="430887"/>
          </a:xfrm>
          <a:prstGeom prst="rect">
            <a:avLst/>
          </a:prstGeom>
          <a:noFill/>
        </p:spPr>
        <p:txBody>
          <a:bodyPr wrap="none" rtlCol="0">
            <a:spAutoFit/>
          </a:bodyPr>
          <a:lstStyle/>
          <a:p>
            <a:r>
              <a:rPr lang="en-US" sz="1100" dirty="0">
                <a:hlinkClick r:id="rId3"/>
              </a:rPr>
              <a:t>http://home.sandiego.edu/~cloer/bio482s06/482qanda.html</a:t>
            </a:r>
            <a:endParaRPr lang="en-US" sz="1100" dirty="0"/>
          </a:p>
          <a:p>
            <a:endParaRPr lang="en-US" sz="1100" dirty="0"/>
          </a:p>
        </p:txBody>
      </p:sp>
    </p:spTree>
    <p:extLst>
      <p:ext uri="{BB962C8B-B14F-4D97-AF65-F5344CB8AC3E}">
        <p14:creationId xmlns:p14="http://schemas.microsoft.com/office/powerpoint/2010/main" val="1148533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51</a:t>
            </a:fld>
            <a:endParaRPr lang="en-US" altLang="zh-CN"/>
          </a:p>
        </p:txBody>
      </p:sp>
      <p:sp>
        <p:nvSpPr>
          <p:cNvPr id="3" name="Title 1">
            <a:extLst>
              <a:ext uri="{FF2B5EF4-FFF2-40B4-BE49-F238E27FC236}">
                <a16:creationId xmlns:a16="http://schemas.microsoft.com/office/drawing/2014/main" id="{B30B502A-F7E9-4F39-B414-B8701FAD10CE}"/>
              </a:ext>
            </a:extLst>
          </p:cNvPr>
          <p:cNvSpPr>
            <a:spLocks noGrp="1"/>
          </p:cNvSpPr>
          <p:nvPr>
            <p:ph type="title"/>
          </p:nvPr>
        </p:nvSpPr>
        <p:spPr>
          <a:xfrm>
            <a:off x="788599" y="-98886"/>
            <a:ext cx="8229600" cy="1143000"/>
          </a:xfrm>
        </p:spPr>
        <p:txBody>
          <a:bodyPr/>
          <a:lstStyle/>
          <a:p>
            <a:r>
              <a:rPr lang="en-US" dirty="0"/>
              <a:t>Far field Diffraction by a slit</a:t>
            </a:r>
          </a:p>
        </p:txBody>
      </p:sp>
      <p:pic>
        <p:nvPicPr>
          <p:cNvPr id="5" name="Picture 4">
            <a:extLst>
              <a:ext uri="{FF2B5EF4-FFF2-40B4-BE49-F238E27FC236}">
                <a16:creationId xmlns:a16="http://schemas.microsoft.com/office/drawing/2014/main" id="{92175629-74CE-474E-B464-5CA9C45C366E}"/>
              </a:ext>
            </a:extLst>
          </p:cNvPr>
          <p:cNvPicPr>
            <a:picLocks noChangeAspect="1"/>
          </p:cNvPicPr>
          <p:nvPr/>
        </p:nvPicPr>
        <p:blipFill>
          <a:blip r:embed="rId2"/>
          <a:stretch>
            <a:fillRect/>
          </a:stretch>
        </p:blipFill>
        <p:spPr>
          <a:xfrm>
            <a:off x="251520" y="775620"/>
            <a:ext cx="4907826" cy="3858135"/>
          </a:xfrm>
          <a:prstGeom prst="rect">
            <a:avLst/>
          </a:prstGeom>
        </p:spPr>
      </p:pic>
      <p:sp>
        <p:nvSpPr>
          <p:cNvPr id="6" name="TextBox 5">
            <a:extLst>
              <a:ext uri="{FF2B5EF4-FFF2-40B4-BE49-F238E27FC236}">
                <a16:creationId xmlns:a16="http://schemas.microsoft.com/office/drawing/2014/main" id="{7C2BCFEC-B400-4226-ACFE-0F0507903A0B}"/>
              </a:ext>
            </a:extLst>
          </p:cNvPr>
          <p:cNvSpPr txBox="1"/>
          <p:nvPr/>
        </p:nvSpPr>
        <p:spPr>
          <a:xfrm>
            <a:off x="2339752" y="5301984"/>
            <a:ext cx="2619628" cy="369332"/>
          </a:xfrm>
          <a:prstGeom prst="rect">
            <a:avLst/>
          </a:prstGeom>
          <a:noFill/>
        </p:spPr>
        <p:txBody>
          <a:bodyPr wrap="none" rtlCol="0">
            <a:spAutoFit/>
          </a:bodyPr>
          <a:lstStyle/>
          <a:p>
            <a:r>
              <a:rPr lang="en-US" dirty="0"/>
              <a:t>Diffraction pattern by a slit</a:t>
            </a:r>
          </a:p>
        </p:txBody>
      </p:sp>
      <p:sp>
        <p:nvSpPr>
          <p:cNvPr id="2" name="TextBox 1"/>
          <p:cNvSpPr txBox="1"/>
          <p:nvPr/>
        </p:nvSpPr>
        <p:spPr>
          <a:xfrm>
            <a:off x="539552" y="5637123"/>
            <a:ext cx="8326636" cy="1200329"/>
          </a:xfrm>
          <a:prstGeom prst="rect">
            <a:avLst/>
          </a:prstGeom>
          <a:noFill/>
        </p:spPr>
        <p:txBody>
          <a:bodyPr wrap="square" rtlCol="0">
            <a:spAutoFit/>
          </a:bodyPr>
          <a:lstStyle/>
          <a:p>
            <a:r>
              <a:rPr lang="en-GB" dirty="0"/>
              <a:t>This pattern is quite close to what we have seen about interferences. This is because all the waves from each point of the slit interfere together, thus a diffraction pattern </a:t>
            </a:r>
            <a:r>
              <a:rPr lang="en-GB" b="1" dirty="0"/>
              <a:t>is an interferometric pattern</a:t>
            </a:r>
            <a:r>
              <a:rPr lang="en-GB" dirty="0"/>
              <a:t>. If there are two slits instead of one, more oscillations will appears on the pattern. </a:t>
            </a:r>
            <a:endParaRPr lang="en-US" dirty="0"/>
          </a:p>
        </p:txBody>
      </p:sp>
      <p:pic>
        <p:nvPicPr>
          <p:cNvPr id="7" name="Picture 6"/>
          <p:cNvPicPr>
            <a:picLocks noChangeAspect="1"/>
          </p:cNvPicPr>
          <p:nvPr/>
        </p:nvPicPr>
        <p:blipFill>
          <a:blip r:embed="rId3"/>
          <a:stretch>
            <a:fillRect/>
          </a:stretch>
        </p:blipFill>
        <p:spPr>
          <a:xfrm>
            <a:off x="5375449" y="2193764"/>
            <a:ext cx="3490739" cy="2439991"/>
          </a:xfrm>
          <a:prstGeom prst="rect">
            <a:avLst/>
          </a:prstGeom>
        </p:spPr>
      </p:pic>
      <p:sp>
        <p:nvSpPr>
          <p:cNvPr id="8" name="Rectangle 7"/>
          <p:cNvSpPr/>
          <p:nvPr/>
        </p:nvSpPr>
        <p:spPr>
          <a:xfrm>
            <a:off x="5447378" y="4707807"/>
            <a:ext cx="3024336" cy="507831"/>
          </a:xfrm>
          <a:prstGeom prst="rect">
            <a:avLst/>
          </a:prstGeom>
        </p:spPr>
        <p:txBody>
          <a:bodyPr wrap="square">
            <a:spAutoFit/>
          </a:bodyPr>
          <a:lstStyle/>
          <a:p>
            <a:r>
              <a:rPr lang="en-US" sz="900" dirty="0">
                <a:hlinkClick r:id="rId4"/>
              </a:rPr>
              <a:t>https://www.science20.com/standup_physicist/blog/slit_experiments_and_coherence_patterns-86322</a:t>
            </a:r>
            <a:endParaRPr lang="en-US" sz="900" dirty="0"/>
          </a:p>
          <a:p>
            <a:endParaRPr lang="en-US" sz="900" dirty="0"/>
          </a:p>
        </p:txBody>
      </p:sp>
      <p:sp>
        <p:nvSpPr>
          <p:cNvPr id="9" name="Rectangle 8"/>
          <p:cNvSpPr/>
          <p:nvPr/>
        </p:nvSpPr>
        <p:spPr>
          <a:xfrm>
            <a:off x="1547664" y="3861048"/>
            <a:ext cx="50405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59346" y="2708920"/>
            <a:ext cx="398465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051720" y="2708920"/>
            <a:ext cx="3107626" cy="11521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051720" y="3068960"/>
            <a:ext cx="3107626" cy="1224136"/>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34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52</a:t>
            </a:fld>
            <a:endParaRPr lang="en-US" altLang="zh-CN"/>
          </a:p>
        </p:txBody>
      </p:sp>
      <p:sp>
        <p:nvSpPr>
          <p:cNvPr id="3" name="Title 1">
            <a:extLst>
              <a:ext uri="{FF2B5EF4-FFF2-40B4-BE49-F238E27FC236}">
                <a16:creationId xmlns:a16="http://schemas.microsoft.com/office/drawing/2014/main" id="{96A95124-E983-4898-8B19-178FCB221730}"/>
              </a:ext>
            </a:extLst>
          </p:cNvPr>
          <p:cNvSpPr>
            <a:spLocks noGrp="1"/>
          </p:cNvSpPr>
          <p:nvPr>
            <p:ph type="title"/>
          </p:nvPr>
        </p:nvSpPr>
        <p:spPr>
          <a:xfrm>
            <a:off x="921945" y="0"/>
            <a:ext cx="8229600" cy="1143000"/>
          </a:xfrm>
        </p:spPr>
        <p:txBody>
          <a:bodyPr/>
          <a:lstStyle/>
          <a:p>
            <a:r>
              <a:rPr lang="en-US" sz="3200" dirty="0"/>
              <a:t>Far field diffraction by a diffraction grating </a:t>
            </a:r>
          </a:p>
        </p:txBody>
      </p:sp>
      <p:pic>
        <p:nvPicPr>
          <p:cNvPr id="5" name="Picture 4">
            <a:extLst>
              <a:ext uri="{FF2B5EF4-FFF2-40B4-BE49-F238E27FC236}">
                <a16:creationId xmlns:a16="http://schemas.microsoft.com/office/drawing/2014/main" id="{10062F15-983A-4F2F-B8E0-5277E20D229B}"/>
              </a:ext>
            </a:extLst>
          </p:cNvPr>
          <p:cNvPicPr>
            <a:picLocks noChangeAspect="1"/>
          </p:cNvPicPr>
          <p:nvPr/>
        </p:nvPicPr>
        <p:blipFill>
          <a:blip r:embed="rId2"/>
          <a:stretch>
            <a:fillRect/>
          </a:stretch>
        </p:blipFill>
        <p:spPr>
          <a:xfrm>
            <a:off x="1039055" y="1143000"/>
            <a:ext cx="6812327" cy="3942159"/>
          </a:xfrm>
          <a:prstGeom prst="rect">
            <a:avLst/>
          </a:prstGeom>
        </p:spPr>
      </p:pic>
      <p:sp>
        <p:nvSpPr>
          <p:cNvPr id="6" name="Rectangle 5">
            <a:extLst>
              <a:ext uri="{FF2B5EF4-FFF2-40B4-BE49-F238E27FC236}">
                <a16:creationId xmlns:a16="http://schemas.microsoft.com/office/drawing/2014/main" id="{68033FDD-CCEA-405D-8198-FEB0DDB6A274}"/>
              </a:ext>
            </a:extLst>
          </p:cNvPr>
          <p:cNvSpPr/>
          <p:nvPr/>
        </p:nvSpPr>
        <p:spPr>
          <a:xfrm>
            <a:off x="2627784" y="5085159"/>
            <a:ext cx="4572000" cy="461665"/>
          </a:xfrm>
          <a:prstGeom prst="rect">
            <a:avLst/>
          </a:prstGeom>
        </p:spPr>
        <p:txBody>
          <a:bodyPr>
            <a:spAutoFit/>
          </a:bodyPr>
          <a:lstStyle/>
          <a:p>
            <a:r>
              <a:rPr lang="en-US" sz="1200" dirty="0">
                <a:hlinkClick r:id="rId3"/>
              </a:rPr>
              <a:t>https://www.quora.com/What-is-a-diffraction-grating</a:t>
            </a:r>
            <a:endParaRPr lang="en-US" sz="1200" dirty="0"/>
          </a:p>
          <a:p>
            <a:endParaRPr lang="en-US" sz="1200" dirty="0"/>
          </a:p>
        </p:txBody>
      </p:sp>
    </p:spTree>
    <p:extLst>
      <p:ext uri="{BB962C8B-B14F-4D97-AF65-F5344CB8AC3E}">
        <p14:creationId xmlns:p14="http://schemas.microsoft.com/office/powerpoint/2010/main" val="3413884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53</a:t>
            </a:fld>
            <a:endParaRPr lang="en-US" altLang="zh-CN"/>
          </a:p>
        </p:txBody>
      </p:sp>
      <p:sp>
        <p:nvSpPr>
          <p:cNvPr id="3" name="Title 1">
            <a:extLst>
              <a:ext uri="{FF2B5EF4-FFF2-40B4-BE49-F238E27FC236}">
                <a16:creationId xmlns:a16="http://schemas.microsoft.com/office/drawing/2014/main" id="{A4B5ED6E-0BE5-4E33-BBBF-A3C084E33073}"/>
              </a:ext>
            </a:extLst>
          </p:cNvPr>
          <p:cNvSpPr>
            <a:spLocks noGrp="1"/>
          </p:cNvSpPr>
          <p:nvPr>
            <p:ph type="title"/>
          </p:nvPr>
        </p:nvSpPr>
        <p:spPr>
          <a:xfrm>
            <a:off x="892162" y="25460"/>
            <a:ext cx="8229600" cy="1143000"/>
          </a:xfrm>
        </p:spPr>
        <p:txBody>
          <a:bodyPr/>
          <a:lstStyle/>
          <a:p>
            <a:r>
              <a:rPr lang="en-US" sz="3200" dirty="0"/>
              <a:t>The Fresnel diffraction (near-field diffraction)</a:t>
            </a:r>
          </a:p>
        </p:txBody>
      </p:sp>
      <p:sp>
        <p:nvSpPr>
          <p:cNvPr id="5" name="Content Placeholder 2">
            <a:extLst>
              <a:ext uri="{FF2B5EF4-FFF2-40B4-BE49-F238E27FC236}">
                <a16:creationId xmlns:a16="http://schemas.microsoft.com/office/drawing/2014/main" id="{E06DF5EB-5C4D-4105-9CCF-0246908C5FA9}"/>
              </a:ext>
            </a:extLst>
          </p:cNvPr>
          <p:cNvSpPr>
            <a:spLocks noGrp="1"/>
          </p:cNvSpPr>
          <p:nvPr>
            <p:ph idx="1"/>
          </p:nvPr>
        </p:nvSpPr>
        <p:spPr>
          <a:xfrm>
            <a:off x="677738" y="668669"/>
            <a:ext cx="8229600" cy="4525963"/>
          </a:xfrm>
        </p:spPr>
        <p:txBody>
          <a:bodyPr/>
          <a:lstStyle/>
          <a:p>
            <a:r>
              <a:rPr lang="en-US" sz="2400" dirty="0"/>
              <a:t>If the screen is located quite near to the aperture, the Fresnel diffraction can be used to describe the diffraction pattern</a:t>
            </a:r>
          </a:p>
          <a:p>
            <a:r>
              <a:rPr lang="en-US" sz="2400" dirty="0"/>
              <a:t>In Fresnel diffraction, the image of the aperture can be recognizable (fringes due to the diffraction are also seen)</a:t>
            </a:r>
          </a:p>
        </p:txBody>
      </p:sp>
      <p:pic>
        <p:nvPicPr>
          <p:cNvPr id="6" name="Picture 5">
            <a:extLst>
              <a:ext uri="{FF2B5EF4-FFF2-40B4-BE49-F238E27FC236}">
                <a16:creationId xmlns:a16="http://schemas.microsoft.com/office/drawing/2014/main" id="{FF389528-64B2-4819-BF1E-1214E08FEB66}"/>
              </a:ext>
            </a:extLst>
          </p:cNvPr>
          <p:cNvPicPr>
            <a:picLocks noChangeAspect="1"/>
          </p:cNvPicPr>
          <p:nvPr/>
        </p:nvPicPr>
        <p:blipFill>
          <a:blip r:embed="rId2"/>
          <a:stretch>
            <a:fillRect/>
          </a:stretch>
        </p:blipFill>
        <p:spPr>
          <a:xfrm>
            <a:off x="677738" y="3069269"/>
            <a:ext cx="2603970" cy="2182564"/>
          </a:xfrm>
          <a:prstGeom prst="rect">
            <a:avLst/>
          </a:prstGeom>
        </p:spPr>
      </p:pic>
      <p:sp>
        <p:nvSpPr>
          <p:cNvPr id="7" name="TextBox 6">
            <a:extLst>
              <a:ext uri="{FF2B5EF4-FFF2-40B4-BE49-F238E27FC236}">
                <a16:creationId xmlns:a16="http://schemas.microsoft.com/office/drawing/2014/main" id="{9789E800-DD6A-441C-90EC-802EFB164B6F}"/>
              </a:ext>
            </a:extLst>
          </p:cNvPr>
          <p:cNvSpPr txBox="1"/>
          <p:nvPr/>
        </p:nvSpPr>
        <p:spPr>
          <a:xfrm>
            <a:off x="539552" y="5453354"/>
            <a:ext cx="2819618" cy="307777"/>
          </a:xfrm>
          <a:prstGeom prst="rect">
            <a:avLst/>
          </a:prstGeom>
          <a:noFill/>
        </p:spPr>
        <p:txBody>
          <a:bodyPr wrap="none" rtlCol="0">
            <a:spAutoFit/>
          </a:bodyPr>
          <a:lstStyle/>
          <a:p>
            <a:r>
              <a:rPr lang="en-US" sz="1400" dirty="0"/>
              <a:t>Fresnel Diffraction pattern from a slit</a:t>
            </a:r>
          </a:p>
        </p:txBody>
      </p:sp>
      <p:sp>
        <p:nvSpPr>
          <p:cNvPr id="8" name="TextBox 7">
            <a:extLst>
              <a:ext uri="{FF2B5EF4-FFF2-40B4-BE49-F238E27FC236}">
                <a16:creationId xmlns:a16="http://schemas.microsoft.com/office/drawing/2014/main" id="{E686773C-ECE3-4C4E-80A3-C1D2B9D536A1}"/>
              </a:ext>
            </a:extLst>
          </p:cNvPr>
          <p:cNvSpPr txBox="1"/>
          <p:nvPr/>
        </p:nvSpPr>
        <p:spPr>
          <a:xfrm>
            <a:off x="677738" y="5297706"/>
            <a:ext cx="2946640" cy="338554"/>
          </a:xfrm>
          <a:prstGeom prst="rect">
            <a:avLst/>
          </a:prstGeom>
          <a:noFill/>
        </p:spPr>
        <p:txBody>
          <a:bodyPr wrap="none" rtlCol="0">
            <a:spAutoFit/>
          </a:bodyPr>
          <a:lstStyle/>
          <a:p>
            <a:r>
              <a:rPr lang="en-US" sz="800" dirty="0">
                <a:hlinkClick r:id="rId3"/>
              </a:rPr>
              <a:t>https://iopscience.iop.org/article/10.1088/1674-1056/26/5/054202</a:t>
            </a:r>
            <a:endParaRPr lang="en-US" sz="800" dirty="0"/>
          </a:p>
          <a:p>
            <a:endParaRPr lang="en-US" sz="800" dirty="0"/>
          </a:p>
        </p:txBody>
      </p:sp>
      <p:sp>
        <p:nvSpPr>
          <p:cNvPr id="9" name="TextBox 8">
            <a:extLst>
              <a:ext uri="{FF2B5EF4-FFF2-40B4-BE49-F238E27FC236}">
                <a16:creationId xmlns:a16="http://schemas.microsoft.com/office/drawing/2014/main" id="{16D7CC3C-F95F-42E4-AC85-3FCF24EB5173}"/>
              </a:ext>
            </a:extLst>
          </p:cNvPr>
          <p:cNvSpPr txBox="1"/>
          <p:nvPr/>
        </p:nvSpPr>
        <p:spPr>
          <a:xfrm>
            <a:off x="4601894" y="4547272"/>
            <a:ext cx="2722720" cy="461665"/>
          </a:xfrm>
          <a:prstGeom prst="rect">
            <a:avLst/>
          </a:prstGeom>
          <a:noFill/>
        </p:spPr>
        <p:txBody>
          <a:bodyPr wrap="square" rtlCol="0">
            <a:spAutoFit/>
          </a:bodyPr>
          <a:lstStyle/>
          <a:p>
            <a:r>
              <a:rPr lang="en-US" sz="1200" dirty="0"/>
              <a:t>Fresnel diffraction pattern from a circular aperture</a:t>
            </a:r>
          </a:p>
        </p:txBody>
      </p:sp>
      <p:pic>
        <p:nvPicPr>
          <p:cNvPr id="10" name="Picture 9">
            <a:extLst>
              <a:ext uri="{FF2B5EF4-FFF2-40B4-BE49-F238E27FC236}">
                <a16:creationId xmlns:a16="http://schemas.microsoft.com/office/drawing/2014/main" id="{0877AA0B-7133-4BA3-8202-5A39AA481EF8}"/>
              </a:ext>
            </a:extLst>
          </p:cNvPr>
          <p:cNvPicPr>
            <a:picLocks noChangeAspect="1"/>
          </p:cNvPicPr>
          <p:nvPr/>
        </p:nvPicPr>
        <p:blipFill>
          <a:blip r:embed="rId4"/>
          <a:stretch>
            <a:fillRect/>
          </a:stretch>
        </p:blipFill>
        <p:spPr>
          <a:xfrm>
            <a:off x="4861224" y="2590695"/>
            <a:ext cx="2040379" cy="1804397"/>
          </a:xfrm>
          <a:prstGeom prst="rect">
            <a:avLst/>
          </a:prstGeom>
        </p:spPr>
      </p:pic>
      <p:sp>
        <p:nvSpPr>
          <p:cNvPr id="11" name="TextBox 10">
            <a:extLst>
              <a:ext uri="{FF2B5EF4-FFF2-40B4-BE49-F238E27FC236}">
                <a16:creationId xmlns:a16="http://schemas.microsoft.com/office/drawing/2014/main" id="{FFDD31A2-563F-4201-9B1D-C72CA6E1D00E}"/>
              </a:ext>
            </a:extLst>
          </p:cNvPr>
          <p:cNvSpPr txBox="1"/>
          <p:nvPr/>
        </p:nvSpPr>
        <p:spPr>
          <a:xfrm>
            <a:off x="4769540" y="4319534"/>
            <a:ext cx="2850460" cy="400110"/>
          </a:xfrm>
          <a:prstGeom prst="rect">
            <a:avLst/>
          </a:prstGeom>
          <a:noFill/>
        </p:spPr>
        <p:txBody>
          <a:bodyPr wrap="none" rtlCol="0">
            <a:spAutoFit/>
          </a:bodyPr>
          <a:lstStyle/>
          <a:p>
            <a:r>
              <a:rPr lang="en-US" sz="1000" dirty="0">
                <a:hlinkClick r:id="rId5"/>
              </a:rPr>
              <a:t>https://www.youtube.com/watch?v=d-MX3L7Oc7o</a:t>
            </a:r>
            <a:endParaRPr lang="en-US" sz="1000" dirty="0"/>
          </a:p>
          <a:p>
            <a:endParaRPr lang="en-US" sz="1000" dirty="0"/>
          </a:p>
        </p:txBody>
      </p:sp>
      <p:pic>
        <p:nvPicPr>
          <p:cNvPr id="12" name="Picture 11">
            <a:extLst>
              <a:ext uri="{FF2B5EF4-FFF2-40B4-BE49-F238E27FC236}">
                <a16:creationId xmlns:a16="http://schemas.microsoft.com/office/drawing/2014/main" id="{3D1E3B16-F06D-44E0-AFEF-A650F29B5500}"/>
              </a:ext>
            </a:extLst>
          </p:cNvPr>
          <p:cNvPicPr>
            <a:picLocks noChangeAspect="1"/>
          </p:cNvPicPr>
          <p:nvPr/>
        </p:nvPicPr>
        <p:blipFill>
          <a:blip r:embed="rId6"/>
          <a:stretch>
            <a:fillRect/>
          </a:stretch>
        </p:blipFill>
        <p:spPr>
          <a:xfrm>
            <a:off x="5006962" y="4994881"/>
            <a:ext cx="1894641" cy="1594425"/>
          </a:xfrm>
          <a:prstGeom prst="rect">
            <a:avLst/>
          </a:prstGeom>
        </p:spPr>
      </p:pic>
      <p:sp>
        <p:nvSpPr>
          <p:cNvPr id="13" name="TextBox 12">
            <a:extLst>
              <a:ext uri="{FF2B5EF4-FFF2-40B4-BE49-F238E27FC236}">
                <a16:creationId xmlns:a16="http://schemas.microsoft.com/office/drawing/2014/main" id="{7DAA41EC-0E6B-49DC-8238-37E3A7B75B11}"/>
              </a:ext>
            </a:extLst>
          </p:cNvPr>
          <p:cNvSpPr txBox="1"/>
          <p:nvPr/>
        </p:nvSpPr>
        <p:spPr>
          <a:xfrm>
            <a:off x="4139952" y="6597692"/>
            <a:ext cx="3813865" cy="253916"/>
          </a:xfrm>
          <a:prstGeom prst="rect">
            <a:avLst/>
          </a:prstGeom>
          <a:noFill/>
        </p:spPr>
        <p:txBody>
          <a:bodyPr wrap="none" rtlCol="0">
            <a:spAutoFit/>
          </a:bodyPr>
          <a:lstStyle/>
          <a:p>
            <a:r>
              <a:rPr lang="en-US" sz="1050" dirty="0"/>
              <a:t>Far from the aperture, the image of the aperture can’t be recognizable</a:t>
            </a:r>
          </a:p>
        </p:txBody>
      </p:sp>
      <p:sp>
        <p:nvSpPr>
          <p:cNvPr id="14" name="Oval 13">
            <a:extLst>
              <a:ext uri="{FF2B5EF4-FFF2-40B4-BE49-F238E27FC236}">
                <a16:creationId xmlns:a16="http://schemas.microsoft.com/office/drawing/2014/main" id="{1CE08598-C7D0-485C-AC0B-783DA82EEB97}"/>
              </a:ext>
            </a:extLst>
          </p:cNvPr>
          <p:cNvSpPr/>
          <p:nvPr/>
        </p:nvSpPr>
        <p:spPr bwMode="auto">
          <a:xfrm>
            <a:off x="5220072" y="2834077"/>
            <a:ext cx="1296144" cy="1216924"/>
          </a:xfrm>
          <a:prstGeom prst="ellipse">
            <a:avLst/>
          </a:prstGeom>
          <a:no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5" name="Straight Connector 14">
            <a:extLst>
              <a:ext uri="{FF2B5EF4-FFF2-40B4-BE49-F238E27FC236}">
                <a16:creationId xmlns:a16="http://schemas.microsoft.com/office/drawing/2014/main" id="{CAFFF390-E480-4344-B594-C8DD13478E05}"/>
              </a:ext>
            </a:extLst>
          </p:cNvPr>
          <p:cNvCxnSpPr/>
          <p:nvPr/>
        </p:nvCxnSpPr>
        <p:spPr bwMode="auto">
          <a:xfrm flipV="1">
            <a:off x="6516216" y="2996952"/>
            <a:ext cx="720080" cy="216024"/>
          </a:xfrm>
          <a:prstGeom prst="line">
            <a:avLst/>
          </a:prstGeom>
          <a:solidFill>
            <a:schemeClr val="accent1"/>
          </a:solidFill>
          <a:ln w="952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D87C00FD-8182-468B-A4EE-F28B9C580E84}"/>
              </a:ext>
            </a:extLst>
          </p:cNvPr>
          <p:cNvSpPr txBox="1"/>
          <p:nvPr/>
        </p:nvSpPr>
        <p:spPr>
          <a:xfrm>
            <a:off x="7195456" y="2676360"/>
            <a:ext cx="1711882" cy="646331"/>
          </a:xfrm>
          <a:prstGeom prst="rect">
            <a:avLst/>
          </a:prstGeom>
          <a:noFill/>
        </p:spPr>
        <p:txBody>
          <a:bodyPr wrap="square" rtlCol="0">
            <a:spAutoFit/>
          </a:bodyPr>
          <a:lstStyle/>
          <a:p>
            <a:r>
              <a:rPr lang="en-US" dirty="0"/>
              <a:t>Image of the aperture</a:t>
            </a:r>
          </a:p>
        </p:txBody>
      </p:sp>
    </p:spTree>
    <p:extLst>
      <p:ext uri="{BB962C8B-B14F-4D97-AF65-F5344CB8AC3E}">
        <p14:creationId xmlns:p14="http://schemas.microsoft.com/office/powerpoint/2010/main" val="9891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54</a:t>
            </a:fld>
            <a:endParaRPr lang="en-US" altLang="zh-CN"/>
          </a:p>
        </p:txBody>
      </p:sp>
      <p:pic>
        <p:nvPicPr>
          <p:cNvPr id="3" name="Picture 2">
            <a:extLst>
              <a:ext uri="{FF2B5EF4-FFF2-40B4-BE49-F238E27FC236}">
                <a16:creationId xmlns:a16="http://schemas.microsoft.com/office/drawing/2014/main" id="{A3225580-4185-4A12-BE52-9C9BC7B41E83}"/>
              </a:ext>
            </a:extLst>
          </p:cNvPr>
          <p:cNvPicPr>
            <a:picLocks noChangeAspect="1"/>
          </p:cNvPicPr>
          <p:nvPr/>
        </p:nvPicPr>
        <p:blipFill>
          <a:blip r:embed="rId2"/>
          <a:stretch>
            <a:fillRect/>
          </a:stretch>
        </p:blipFill>
        <p:spPr>
          <a:xfrm>
            <a:off x="251520" y="4878237"/>
            <a:ext cx="1224135" cy="1148059"/>
          </a:xfrm>
          <a:prstGeom prst="rect">
            <a:avLst/>
          </a:prstGeom>
        </p:spPr>
      </p:pic>
      <p:sp>
        <p:nvSpPr>
          <p:cNvPr id="5" name="TextBox 4">
            <a:extLst>
              <a:ext uri="{FF2B5EF4-FFF2-40B4-BE49-F238E27FC236}">
                <a16:creationId xmlns:a16="http://schemas.microsoft.com/office/drawing/2014/main" id="{ECC489A3-2304-4C98-BBA4-1285DF99D6E2}"/>
              </a:ext>
            </a:extLst>
          </p:cNvPr>
          <p:cNvSpPr txBox="1"/>
          <p:nvPr/>
        </p:nvSpPr>
        <p:spPr>
          <a:xfrm>
            <a:off x="421430" y="6248400"/>
            <a:ext cx="694614" cy="369332"/>
          </a:xfrm>
          <a:prstGeom prst="rect">
            <a:avLst/>
          </a:prstGeom>
          <a:noFill/>
        </p:spPr>
        <p:txBody>
          <a:bodyPr wrap="none" rtlCol="0">
            <a:spAutoFit/>
          </a:bodyPr>
          <a:lstStyle/>
          <a:p>
            <a:r>
              <a:rPr lang="en-US" dirty="0"/>
              <a:t>A nut</a:t>
            </a:r>
          </a:p>
        </p:txBody>
      </p:sp>
      <p:sp>
        <p:nvSpPr>
          <p:cNvPr id="6" name="TextBox 5">
            <a:extLst>
              <a:ext uri="{FF2B5EF4-FFF2-40B4-BE49-F238E27FC236}">
                <a16:creationId xmlns:a16="http://schemas.microsoft.com/office/drawing/2014/main" id="{6B3A7D0B-B76E-4D01-886F-3CA03E30AE61}"/>
              </a:ext>
            </a:extLst>
          </p:cNvPr>
          <p:cNvSpPr txBox="1"/>
          <p:nvPr/>
        </p:nvSpPr>
        <p:spPr>
          <a:xfrm>
            <a:off x="90759" y="5995918"/>
            <a:ext cx="3041081" cy="507831"/>
          </a:xfrm>
          <a:prstGeom prst="rect">
            <a:avLst/>
          </a:prstGeom>
          <a:noFill/>
        </p:spPr>
        <p:txBody>
          <a:bodyPr wrap="square" rtlCol="0">
            <a:spAutoFit/>
          </a:bodyPr>
          <a:lstStyle/>
          <a:p>
            <a:r>
              <a:rPr lang="en-US" sz="900" dirty="0">
                <a:hlinkClick r:id="rId3"/>
              </a:rPr>
              <a:t>https://www.homedepot.com/p/Everbilt-1-2-in-Galvanized-Hex-Nut-804076/204647893</a:t>
            </a:r>
            <a:endParaRPr lang="en-US" sz="900" dirty="0"/>
          </a:p>
          <a:p>
            <a:endParaRPr lang="en-US" sz="900" dirty="0"/>
          </a:p>
        </p:txBody>
      </p:sp>
      <p:pic>
        <p:nvPicPr>
          <p:cNvPr id="7" name="Picture 6">
            <a:extLst>
              <a:ext uri="{FF2B5EF4-FFF2-40B4-BE49-F238E27FC236}">
                <a16:creationId xmlns:a16="http://schemas.microsoft.com/office/drawing/2014/main" id="{83DF56C9-7141-44EC-A545-F839B8B59839}"/>
              </a:ext>
            </a:extLst>
          </p:cNvPr>
          <p:cNvPicPr>
            <a:picLocks noChangeAspect="1"/>
          </p:cNvPicPr>
          <p:nvPr/>
        </p:nvPicPr>
        <p:blipFill>
          <a:blip r:embed="rId4"/>
          <a:stretch>
            <a:fillRect/>
          </a:stretch>
        </p:blipFill>
        <p:spPr>
          <a:xfrm>
            <a:off x="2194736" y="1104104"/>
            <a:ext cx="4754527" cy="4438629"/>
          </a:xfrm>
          <a:prstGeom prst="rect">
            <a:avLst/>
          </a:prstGeom>
        </p:spPr>
      </p:pic>
      <p:sp>
        <p:nvSpPr>
          <p:cNvPr id="8" name="TextBox 7">
            <a:extLst>
              <a:ext uri="{FF2B5EF4-FFF2-40B4-BE49-F238E27FC236}">
                <a16:creationId xmlns:a16="http://schemas.microsoft.com/office/drawing/2014/main" id="{77EC790E-B7B7-45CD-AE41-64B99B11C4DE}"/>
              </a:ext>
            </a:extLst>
          </p:cNvPr>
          <p:cNvSpPr txBox="1"/>
          <p:nvPr/>
        </p:nvSpPr>
        <p:spPr>
          <a:xfrm>
            <a:off x="2695130" y="5847511"/>
            <a:ext cx="4403770" cy="415498"/>
          </a:xfrm>
          <a:prstGeom prst="rect">
            <a:avLst/>
          </a:prstGeom>
          <a:noFill/>
        </p:spPr>
        <p:txBody>
          <a:bodyPr wrap="none" rtlCol="0">
            <a:spAutoFit/>
          </a:bodyPr>
          <a:lstStyle/>
          <a:p>
            <a:r>
              <a:rPr lang="en-US" sz="1050" dirty="0">
                <a:hlinkClick r:id="rId5"/>
              </a:rPr>
              <a:t>https://www.alamy.com/stock-photo-fresnel-diffraction-by-nut-135008165.html</a:t>
            </a:r>
            <a:endParaRPr lang="en-US" sz="1050" dirty="0"/>
          </a:p>
          <a:p>
            <a:endParaRPr lang="en-US" sz="1050" dirty="0"/>
          </a:p>
        </p:txBody>
      </p:sp>
      <p:sp>
        <p:nvSpPr>
          <p:cNvPr id="9" name="TextBox 8">
            <a:extLst>
              <a:ext uri="{FF2B5EF4-FFF2-40B4-BE49-F238E27FC236}">
                <a16:creationId xmlns:a16="http://schemas.microsoft.com/office/drawing/2014/main" id="{DC0166BF-A33E-43DE-85EA-86A2619DCBB3}"/>
              </a:ext>
            </a:extLst>
          </p:cNvPr>
          <p:cNvSpPr txBox="1"/>
          <p:nvPr/>
        </p:nvSpPr>
        <p:spPr>
          <a:xfrm>
            <a:off x="3272096" y="5526234"/>
            <a:ext cx="2666692" cy="369332"/>
          </a:xfrm>
          <a:prstGeom prst="rect">
            <a:avLst/>
          </a:prstGeom>
          <a:noFill/>
        </p:spPr>
        <p:txBody>
          <a:bodyPr wrap="none" rtlCol="0">
            <a:spAutoFit/>
          </a:bodyPr>
          <a:lstStyle/>
          <a:p>
            <a:r>
              <a:rPr lang="en-US" dirty="0"/>
              <a:t>Fresnel Diffraction by a nut</a:t>
            </a:r>
          </a:p>
        </p:txBody>
      </p:sp>
      <p:sp>
        <p:nvSpPr>
          <p:cNvPr id="10" name="Title 1">
            <a:extLst>
              <a:ext uri="{FF2B5EF4-FFF2-40B4-BE49-F238E27FC236}">
                <a16:creationId xmlns:a16="http://schemas.microsoft.com/office/drawing/2014/main" id="{A4B5ED6E-0BE5-4E33-BBBF-A3C084E33073}"/>
              </a:ext>
            </a:extLst>
          </p:cNvPr>
          <p:cNvSpPr>
            <a:spLocks noGrp="1"/>
          </p:cNvSpPr>
          <p:nvPr>
            <p:ph type="title"/>
          </p:nvPr>
        </p:nvSpPr>
        <p:spPr>
          <a:xfrm>
            <a:off x="892162" y="25460"/>
            <a:ext cx="8229600" cy="1143000"/>
          </a:xfrm>
        </p:spPr>
        <p:txBody>
          <a:bodyPr/>
          <a:lstStyle/>
          <a:p>
            <a:r>
              <a:rPr lang="en-US" sz="3200" dirty="0"/>
              <a:t>The Fresnel diffraction (near-field diffraction)</a:t>
            </a:r>
          </a:p>
        </p:txBody>
      </p:sp>
    </p:spTree>
    <p:extLst>
      <p:ext uri="{BB962C8B-B14F-4D97-AF65-F5344CB8AC3E}">
        <p14:creationId xmlns:p14="http://schemas.microsoft.com/office/powerpoint/2010/main" val="2234290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55</a:t>
            </a:fld>
            <a:endParaRPr lang="en-US" altLang="zh-CN"/>
          </a:p>
        </p:txBody>
      </p:sp>
      <p:sp>
        <p:nvSpPr>
          <p:cNvPr id="3" name="Title 1">
            <a:extLst>
              <a:ext uri="{FF2B5EF4-FFF2-40B4-BE49-F238E27FC236}">
                <a16:creationId xmlns:a16="http://schemas.microsoft.com/office/drawing/2014/main" id="{F3BD3CE5-F141-4236-A8B1-4FCD358998F1}"/>
              </a:ext>
            </a:extLst>
          </p:cNvPr>
          <p:cNvSpPr>
            <a:spLocks noGrp="1"/>
          </p:cNvSpPr>
          <p:nvPr>
            <p:ph type="title"/>
          </p:nvPr>
        </p:nvSpPr>
        <p:spPr>
          <a:xfrm>
            <a:off x="179512" y="1533088"/>
            <a:ext cx="8229600" cy="1143000"/>
          </a:xfrm>
        </p:spPr>
        <p:txBody>
          <a:bodyPr/>
          <a:lstStyle/>
          <a:p>
            <a:r>
              <a:rPr lang="en-US" dirty="0"/>
              <a:t>2.Fraunhofer diffraction by a slit</a:t>
            </a:r>
          </a:p>
        </p:txBody>
      </p:sp>
      <p:pic>
        <p:nvPicPr>
          <p:cNvPr id="5" name="Picture 4">
            <a:extLst>
              <a:ext uri="{FF2B5EF4-FFF2-40B4-BE49-F238E27FC236}">
                <a16:creationId xmlns:a16="http://schemas.microsoft.com/office/drawing/2014/main" id="{CC12DF83-F738-4895-89AA-500075AE236C}"/>
              </a:ext>
            </a:extLst>
          </p:cNvPr>
          <p:cNvPicPr>
            <a:picLocks noChangeAspect="1"/>
          </p:cNvPicPr>
          <p:nvPr/>
        </p:nvPicPr>
        <p:blipFill>
          <a:blip r:embed="rId2"/>
          <a:stretch>
            <a:fillRect/>
          </a:stretch>
        </p:blipFill>
        <p:spPr>
          <a:xfrm>
            <a:off x="1691680" y="2632977"/>
            <a:ext cx="5596458" cy="3587828"/>
          </a:xfrm>
          <a:prstGeom prst="rect">
            <a:avLst/>
          </a:prstGeom>
        </p:spPr>
      </p:pic>
    </p:spTree>
    <p:extLst>
      <p:ext uri="{BB962C8B-B14F-4D97-AF65-F5344CB8AC3E}">
        <p14:creationId xmlns:p14="http://schemas.microsoft.com/office/powerpoint/2010/main" val="3143598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56</a:t>
            </a:fld>
            <a:endParaRPr lang="en-US" altLang="zh-CN"/>
          </a:p>
        </p:txBody>
      </p:sp>
      <p:sp>
        <p:nvSpPr>
          <p:cNvPr id="3" name="Line 10">
            <a:extLst>
              <a:ext uri="{FF2B5EF4-FFF2-40B4-BE49-F238E27FC236}">
                <a16:creationId xmlns:a16="http://schemas.microsoft.com/office/drawing/2014/main" id="{17356DC1-8502-4C66-9DA1-E249A9DB02FE}"/>
              </a:ext>
            </a:extLst>
          </p:cNvPr>
          <p:cNvSpPr>
            <a:spLocks noChangeShapeType="1"/>
          </p:cNvSpPr>
          <p:nvPr/>
        </p:nvSpPr>
        <p:spPr bwMode="auto">
          <a:xfrm flipV="1">
            <a:off x="1286485" y="1970359"/>
            <a:ext cx="2493423" cy="11913"/>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5" name="Group 30">
            <a:extLst>
              <a:ext uri="{FF2B5EF4-FFF2-40B4-BE49-F238E27FC236}">
                <a16:creationId xmlns:a16="http://schemas.microsoft.com/office/drawing/2014/main" id="{43DDAF6E-B349-4D73-80F1-67C21324D654}"/>
              </a:ext>
            </a:extLst>
          </p:cNvPr>
          <p:cNvGrpSpPr>
            <a:grpSpLocks/>
          </p:cNvGrpSpPr>
          <p:nvPr/>
        </p:nvGrpSpPr>
        <p:grpSpPr bwMode="auto">
          <a:xfrm>
            <a:off x="160449" y="1618649"/>
            <a:ext cx="1517650" cy="735012"/>
            <a:chOff x="1492" y="922"/>
            <a:chExt cx="956" cy="474"/>
          </a:xfrm>
        </p:grpSpPr>
        <p:sp>
          <p:nvSpPr>
            <p:cNvPr id="6" name="Line 31">
              <a:extLst>
                <a:ext uri="{FF2B5EF4-FFF2-40B4-BE49-F238E27FC236}">
                  <a16:creationId xmlns:a16="http://schemas.microsoft.com/office/drawing/2014/main" id="{91373587-067E-47F4-A18A-DD0A73C52EDA}"/>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7" name="Line 32">
              <a:extLst>
                <a:ext uri="{FF2B5EF4-FFF2-40B4-BE49-F238E27FC236}">
                  <a16:creationId xmlns:a16="http://schemas.microsoft.com/office/drawing/2014/main" id="{338F63A1-D307-4B02-BBB9-F8C4C191A770}"/>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8" name="Line 33">
              <a:extLst>
                <a:ext uri="{FF2B5EF4-FFF2-40B4-BE49-F238E27FC236}">
                  <a16:creationId xmlns:a16="http://schemas.microsoft.com/office/drawing/2014/main" id="{068644FD-B52D-44A0-9D42-BECE9994B921}"/>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aphicFrame>
        <p:nvGraphicFramePr>
          <p:cNvPr id="9" name="Object 35">
            <a:extLst>
              <a:ext uri="{FF2B5EF4-FFF2-40B4-BE49-F238E27FC236}">
                <a16:creationId xmlns:a16="http://schemas.microsoft.com/office/drawing/2014/main" id="{68FD0E94-2618-4E44-900E-4A9BBD923295}"/>
              </a:ext>
            </a:extLst>
          </p:cNvPr>
          <p:cNvGraphicFramePr>
            <a:graphicFrameLocks noChangeAspect="1"/>
          </p:cNvGraphicFramePr>
          <p:nvPr/>
        </p:nvGraphicFramePr>
        <p:xfrm>
          <a:off x="1308710" y="1321872"/>
          <a:ext cx="227013" cy="236538"/>
        </p:xfrm>
        <a:graphic>
          <a:graphicData uri="http://schemas.openxmlformats.org/presentationml/2006/ole">
            <mc:AlternateContent xmlns:mc="http://schemas.openxmlformats.org/markup-compatibility/2006">
              <mc:Choice xmlns:v="urn:schemas-microsoft-com:vml" Requires="v">
                <p:oleObj spid="_x0000_s24578" name="公式" r:id="rId3" imgW="247591" imgH="266815" progId="Equation.3">
                  <p:embed/>
                </p:oleObj>
              </mc:Choice>
              <mc:Fallback>
                <p:oleObj name="公式" r:id="rId3" imgW="247591" imgH="266815" progId="Equation.3">
                  <p:embed/>
                  <p:pic>
                    <p:nvPicPr>
                      <p:cNvPr id="9" name="Object 35">
                        <a:extLst>
                          <a:ext uri="{FF2B5EF4-FFF2-40B4-BE49-F238E27FC236}">
                            <a16:creationId xmlns:a16="http://schemas.microsoft.com/office/drawing/2014/main" id="{68FD0E94-2618-4E44-900E-4A9BBD923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710" y="1321872"/>
                        <a:ext cx="22701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40">
            <a:extLst>
              <a:ext uri="{FF2B5EF4-FFF2-40B4-BE49-F238E27FC236}">
                <a16:creationId xmlns:a16="http://schemas.microsoft.com/office/drawing/2014/main" id="{7BFCBB5E-C165-4FEC-B9C5-DB8D0D69AD3F}"/>
              </a:ext>
            </a:extLst>
          </p:cNvPr>
          <p:cNvGrpSpPr>
            <a:grpSpLocks/>
          </p:cNvGrpSpPr>
          <p:nvPr/>
        </p:nvGrpSpPr>
        <p:grpSpPr bwMode="auto">
          <a:xfrm>
            <a:off x="1654785" y="942460"/>
            <a:ext cx="0" cy="2076450"/>
            <a:chOff x="2592" y="956"/>
            <a:chExt cx="0" cy="1308"/>
          </a:xfrm>
        </p:grpSpPr>
        <p:sp>
          <p:nvSpPr>
            <p:cNvPr id="11" name="Line 41">
              <a:extLst>
                <a:ext uri="{FF2B5EF4-FFF2-40B4-BE49-F238E27FC236}">
                  <a16:creationId xmlns:a16="http://schemas.microsoft.com/office/drawing/2014/main" id="{0D05499E-ADC2-4DA6-921E-2877081A613F}"/>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42">
              <a:extLst>
                <a:ext uri="{FF2B5EF4-FFF2-40B4-BE49-F238E27FC236}">
                  <a16:creationId xmlns:a16="http://schemas.microsoft.com/office/drawing/2014/main" id="{B10E16DF-E5E3-4876-BD7B-2490F7ADFB61}"/>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43">
              <a:extLst>
                <a:ext uri="{FF2B5EF4-FFF2-40B4-BE49-F238E27FC236}">
                  <a16:creationId xmlns:a16="http://schemas.microsoft.com/office/drawing/2014/main" id="{8139AF69-1DC4-4B7B-B3C7-F937D61AA79D}"/>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cxnSp>
        <p:nvCxnSpPr>
          <p:cNvPr id="14" name="Straight Arrow Connector 13">
            <a:extLst>
              <a:ext uri="{FF2B5EF4-FFF2-40B4-BE49-F238E27FC236}">
                <a16:creationId xmlns:a16="http://schemas.microsoft.com/office/drawing/2014/main" id="{A661B2BC-2805-4314-A460-C0F913173394}"/>
              </a:ext>
            </a:extLst>
          </p:cNvPr>
          <p:cNvCxnSpPr/>
          <p:nvPr/>
        </p:nvCxnSpPr>
        <p:spPr bwMode="auto">
          <a:xfrm>
            <a:off x="1317839" y="1591747"/>
            <a:ext cx="0" cy="717821"/>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8F986F-C061-414C-B97A-443963A33091}"/>
                  </a:ext>
                </a:extLst>
              </p:cNvPr>
              <p:cNvSpPr txBox="1"/>
              <p:nvPr/>
            </p:nvSpPr>
            <p:spPr>
              <a:xfrm>
                <a:off x="1075050" y="1731475"/>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US" dirty="0"/>
              </a:p>
            </p:txBody>
          </p:sp>
        </mc:Choice>
        <mc:Fallback xmlns="">
          <p:sp>
            <p:nvSpPr>
              <p:cNvPr id="15" name="TextBox 14">
                <a:extLst>
                  <a:ext uri="{FF2B5EF4-FFF2-40B4-BE49-F238E27FC236}">
                    <a16:creationId xmlns:a16="http://schemas.microsoft.com/office/drawing/2014/main" id="{8D8F986F-C061-414C-B97A-443963A33091}"/>
                  </a:ext>
                </a:extLst>
              </p:cNvPr>
              <p:cNvSpPr txBox="1">
                <a:spLocks noRot="1" noChangeAspect="1" noMove="1" noResize="1" noEditPoints="1" noAdjustHandles="1" noChangeArrowheads="1" noChangeShapeType="1" noTextEdit="1"/>
              </p:cNvSpPr>
              <p:nvPr/>
            </p:nvSpPr>
            <p:spPr>
              <a:xfrm>
                <a:off x="1075050" y="1731475"/>
                <a:ext cx="191591" cy="276999"/>
              </a:xfrm>
              <a:prstGeom prst="rect">
                <a:avLst/>
              </a:prstGeom>
              <a:blipFill>
                <a:blip r:embed="rId5"/>
                <a:stretch>
                  <a:fillRect l="-15625" r="-12500" b="-222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20BA966-3F13-4881-A418-A8B5D5F9F947}"/>
              </a:ext>
            </a:extLst>
          </p:cNvPr>
          <p:cNvSpPr txBox="1"/>
          <p:nvPr/>
        </p:nvSpPr>
        <p:spPr>
          <a:xfrm>
            <a:off x="3684626" y="1765991"/>
            <a:ext cx="1242648" cy="369332"/>
          </a:xfrm>
          <a:prstGeom prst="rect">
            <a:avLst/>
          </a:prstGeom>
          <a:noFill/>
        </p:spPr>
        <p:txBody>
          <a:bodyPr wrap="none" rtlCol="0">
            <a:spAutoFit/>
          </a:bodyPr>
          <a:lstStyle/>
          <a:p>
            <a:r>
              <a:rPr lang="en-GB" dirty="0"/>
              <a:t>Optical axis</a:t>
            </a:r>
            <a:endParaRPr lang="en-US" dirty="0"/>
          </a:p>
        </p:txBody>
      </p:sp>
      <p:sp>
        <p:nvSpPr>
          <p:cNvPr id="17" name="TextBox 16">
            <a:extLst>
              <a:ext uri="{FF2B5EF4-FFF2-40B4-BE49-F238E27FC236}">
                <a16:creationId xmlns:a16="http://schemas.microsoft.com/office/drawing/2014/main" id="{B3903EDF-1767-4CD3-99E0-3B1553B5723F}"/>
              </a:ext>
            </a:extLst>
          </p:cNvPr>
          <p:cNvSpPr txBox="1"/>
          <p:nvPr/>
        </p:nvSpPr>
        <p:spPr>
          <a:xfrm>
            <a:off x="439654" y="3734479"/>
            <a:ext cx="8017112" cy="2862322"/>
          </a:xfrm>
          <a:prstGeom prst="rect">
            <a:avLst/>
          </a:prstGeom>
          <a:noFill/>
        </p:spPr>
        <p:txBody>
          <a:bodyPr wrap="square" rtlCol="0">
            <a:spAutoFit/>
          </a:bodyPr>
          <a:lstStyle/>
          <a:p>
            <a:r>
              <a:rPr lang="en-GB" dirty="0"/>
              <a:t>To understand more easily the propagation of the wave after the slit, we can see the slit as a succession of imaginary narrow strips. These imaginary strips are parallel to the slit long axis.</a:t>
            </a:r>
          </a:p>
          <a:p>
            <a:endParaRPr lang="en-GB" dirty="0"/>
          </a:p>
          <a:p>
            <a:r>
              <a:rPr lang="en-GB" dirty="0"/>
              <a:t>Each imaginary strip is a source of wavelets (Huygens’s principle: each point of the </a:t>
            </a:r>
            <a:r>
              <a:rPr lang="en-GB" dirty="0" err="1"/>
              <a:t>stip</a:t>
            </a:r>
            <a:r>
              <a:rPr lang="en-GB" dirty="0"/>
              <a:t> is a source of a spherical wavelets, the strip can be seen as a linear source of light)</a:t>
            </a:r>
          </a:p>
          <a:p>
            <a:endParaRPr lang="en-GB" dirty="0"/>
          </a:p>
          <a:p>
            <a:r>
              <a:rPr lang="en-GB" dirty="0"/>
              <a:t>The wavelets from the strips have cylindrical wave fronts (the wave front are half-cylindrical).</a:t>
            </a:r>
            <a:endParaRPr lang="en-US" dirty="0"/>
          </a:p>
        </p:txBody>
      </p:sp>
      <p:sp>
        <p:nvSpPr>
          <p:cNvPr id="18" name="TextBox 17">
            <a:extLst>
              <a:ext uri="{FF2B5EF4-FFF2-40B4-BE49-F238E27FC236}">
                <a16:creationId xmlns:a16="http://schemas.microsoft.com/office/drawing/2014/main" id="{962649FD-7534-4DE3-8AFF-A4D53C0C5A9E}"/>
              </a:ext>
            </a:extLst>
          </p:cNvPr>
          <p:cNvSpPr txBox="1"/>
          <p:nvPr/>
        </p:nvSpPr>
        <p:spPr>
          <a:xfrm>
            <a:off x="2123728" y="2948474"/>
            <a:ext cx="2324482" cy="369332"/>
          </a:xfrm>
          <a:prstGeom prst="rect">
            <a:avLst/>
          </a:prstGeom>
          <a:noFill/>
        </p:spPr>
        <p:txBody>
          <a:bodyPr wrap="none" rtlCol="0">
            <a:spAutoFit/>
          </a:bodyPr>
          <a:lstStyle/>
          <a:p>
            <a:r>
              <a:rPr lang="en-GB" dirty="0"/>
              <a:t>Imaginary narrow strips</a:t>
            </a:r>
            <a:endParaRPr lang="en-US" dirty="0"/>
          </a:p>
        </p:txBody>
      </p:sp>
      <p:sp>
        <p:nvSpPr>
          <p:cNvPr id="19" name="Chord 18">
            <a:extLst>
              <a:ext uri="{FF2B5EF4-FFF2-40B4-BE49-F238E27FC236}">
                <a16:creationId xmlns:a16="http://schemas.microsoft.com/office/drawing/2014/main" id="{D84DF243-A159-4D84-AE13-92D8F0017956}"/>
              </a:ext>
            </a:extLst>
          </p:cNvPr>
          <p:cNvSpPr/>
          <p:nvPr/>
        </p:nvSpPr>
        <p:spPr bwMode="auto">
          <a:xfrm rot="10561109">
            <a:off x="1515076" y="1516227"/>
            <a:ext cx="390138" cy="457816"/>
          </a:xfrm>
          <a:prstGeom prst="chord">
            <a:avLst>
              <a:gd name="adj1" fmla="val 5689909"/>
              <a:gd name="adj2" fmla="val 16200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0" name="Rectangle 19">
            <a:extLst>
              <a:ext uri="{FF2B5EF4-FFF2-40B4-BE49-F238E27FC236}">
                <a16:creationId xmlns:a16="http://schemas.microsoft.com/office/drawing/2014/main" id="{523C3246-2EE1-4D76-A943-C424E986C0DF}"/>
              </a:ext>
            </a:extLst>
          </p:cNvPr>
          <p:cNvSpPr/>
          <p:nvPr/>
        </p:nvSpPr>
        <p:spPr bwMode="auto">
          <a:xfrm>
            <a:off x="1671613" y="1647119"/>
            <a:ext cx="55580" cy="293328"/>
          </a:xfrm>
          <a:prstGeom prst="rect">
            <a:avLst/>
          </a:prstGeom>
          <a:solidFill>
            <a:schemeClr val="bg2">
              <a:lumMod val="75000"/>
              <a:lumOff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1" name="Chord 20">
            <a:extLst>
              <a:ext uri="{FF2B5EF4-FFF2-40B4-BE49-F238E27FC236}">
                <a16:creationId xmlns:a16="http://schemas.microsoft.com/office/drawing/2014/main" id="{429621D0-47E0-40C1-9809-60E3BB941901}"/>
              </a:ext>
            </a:extLst>
          </p:cNvPr>
          <p:cNvSpPr/>
          <p:nvPr/>
        </p:nvSpPr>
        <p:spPr bwMode="auto">
          <a:xfrm rot="10591079">
            <a:off x="1148169" y="1277286"/>
            <a:ext cx="1064984" cy="1156814"/>
          </a:xfrm>
          <a:prstGeom prst="chord">
            <a:avLst>
              <a:gd name="adj1" fmla="val 5689909"/>
              <a:gd name="adj2" fmla="val 1620000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2" name="Rectangle 21">
            <a:extLst>
              <a:ext uri="{FF2B5EF4-FFF2-40B4-BE49-F238E27FC236}">
                <a16:creationId xmlns:a16="http://schemas.microsoft.com/office/drawing/2014/main" id="{21644058-A7BB-4D99-808E-023B4BAF53CD}"/>
              </a:ext>
            </a:extLst>
          </p:cNvPr>
          <p:cNvSpPr/>
          <p:nvPr/>
        </p:nvSpPr>
        <p:spPr bwMode="auto">
          <a:xfrm>
            <a:off x="1692536" y="1226393"/>
            <a:ext cx="77163" cy="1130527"/>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3" name="Straight Arrow Connector 22">
            <a:extLst>
              <a:ext uri="{FF2B5EF4-FFF2-40B4-BE49-F238E27FC236}">
                <a16:creationId xmlns:a16="http://schemas.microsoft.com/office/drawing/2014/main" id="{F07F35DD-A355-494A-9E02-3AF2B91BBBEF}"/>
              </a:ext>
            </a:extLst>
          </p:cNvPr>
          <p:cNvCxnSpPr/>
          <p:nvPr/>
        </p:nvCxnSpPr>
        <p:spPr bwMode="auto">
          <a:xfrm flipH="1">
            <a:off x="2275877" y="942460"/>
            <a:ext cx="423915" cy="3794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4364279A-49FB-43C5-9B08-F25AAFC73784}"/>
              </a:ext>
            </a:extLst>
          </p:cNvPr>
          <p:cNvSpPr txBox="1"/>
          <p:nvPr/>
        </p:nvSpPr>
        <p:spPr>
          <a:xfrm>
            <a:off x="2687133" y="590590"/>
            <a:ext cx="2674425" cy="646331"/>
          </a:xfrm>
          <a:prstGeom prst="rect">
            <a:avLst/>
          </a:prstGeom>
          <a:noFill/>
        </p:spPr>
        <p:txBody>
          <a:bodyPr wrap="square" rtlCol="0">
            <a:spAutoFit/>
          </a:bodyPr>
          <a:lstStyle/>
          <a:p>
            <a:r>
              <a:rPr lang="en-GB" dirty="0"/>
              <a:t>Cylindrical wave fronts of a wavelet from a narrow strip</a:t>
            </a:r>
            <a:endParaRPr lang="en-US" dirty="0"/>
          </a:p>
        </p:txBody>
      </p:sp>
      <p:cxnSp>
        <p:nvCxnSpPr>
          <p:cNvPr id="25" name="Straight Arrow Connector 24">
            <a:extLst>
              <a:ext uri="{FF2B5EF4-FFF2-40B4-BE49-F238E27FC236}">
                <a16:creationId xmlns:a16="http://schemas.microsoft.com/office/drawing/2014/main" id="{BAECC242-2415-4C3C-B890-383380554B58}"/>
              </a:ext>
            </a:extLst>
          </p:cNvPr>
          <p:cNvCxnSpPr/>
          <p:nvPr/>
        </p:nvCxnSpPr>
        <p:spPr bwMode="auto">
          <a:xfrm flipH="1" flipV="1">
            <a:off x="1699403" y="2201248"/>
            <a:ext cx="558025" cy="7200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C9912322-F68C-4ACA-9856-05D4FDB8B399}"/>
              </a:ext>
            </a:extLst>
          </p:cNvPr>
          <p:cNvCxnSpPr/>
          <p:nvPr/>
        </p:nvCxnSpPr>
        <p:spPr bwMode="auto">
          <a:xfrm flipV="1">
            <a:off x="1647936" y="958922"/>
            <a:ext cx="530235" cy="81040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F99A6142-2AAA-4ECF-B44F-AE56052E18D3}"/>
              </a:ext>
            </a:extLst>
          </p:cNvPr>
          <p:cNvCxnSpPr/>
          <p:nvPr/>
        </p:nvCxnSpPr>
        <p:spPr bwMode="auto">
          <a:xfrm flipV="1">
            <a:off x="1648467" y="1104793"/>
            <a:ext cx="712357" cy="66639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8F66ECC2-289B-4859-A07B-74BD9B45154E}"/>
              </a:ext>
            </a:extLst>
          </p:cNvPr>
          <p:cNvCxnSpPr/>
          <p:nvPr/>
        </p:nvCxnSpPr>
        <p:spPr bwMode="auto">
          <a:xfrm flipV="1">
            <a:off x="1678288" y="1751782"/>
            <a:ext cx="918085" cy="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0B6FFD8E-17BB-4AFA-9D24-C76E2075E343}"/>
              </a:ext>
            </a:extLst>
          </p:cNvPr>
          <p:cNvCxnSpPr/>
          <p:nvPr/>
        </p:nvCxnSpPr>
        <p:spPr bwMode="auto">
          <a:xfrm flipV="1">
            <a:off x="1640682" y="1420078"/>
            <a:ext cx="840660" cy="35151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2A118C17-6B97-4A33-917C-0BDE01D27A13}"/>
              </a:ext>
            </a:extLst>
          </p:cNvPr>
          <p:cNvCxnSpPr/>
          <p:nvPr/>
        </p:nvCxnSpPr>
        <p:spPr bwMode="auto">
          <a:xfrm>
            <a:off x="1672348" y="1787184"/>
            <a:ext cx="861583" cy="34154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C299A52B-6003-4120-92C7-75AED0C99B99}"/>
              </a:ext>
            </a:extLst>
          </p:cNvPr>
          <p:cNvCxnSpPr/>
          <p:nvPr/>
        </p:nvCxnSpPr>
        <p:spPr bwMode="auto">
          <a:xfrm>
            <a:off x="1655520" y="1765991"/>
            <a:ext cx="530235" cy="788698"/>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9754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2" end="2"/>
                                            </p:txEl>
                                          </p:spTgt>
                                        </p:tgtEl>
                                        <p:attrNameLst>
                                          <p:attrName>style.visibility</p:attrName>
                                        </p:attrNameLst>
                                      </p:cBhvr>
                                      <p:to>
                                        <p:strVal val="visible"/>
                                      </p:to>
                                    </p:set>
                                    <p:animEffect transition="in" filter="fade">
                                      <p:cBhvr>
                                        <p:cTn id="20" dur="500"/>
                                        <p:tgtEl>
                                          <p:spTgt spid="1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animEffect transition="in" filter="fade">
                                      <p:cBhvr>
                                        <p:cTn id="25" dur="500"/>
                                        <p:tgtEl>
                                          <p:spTgt spid="1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57</a:t>
            </a:fld>
            <a:endParaRPr lang="en-US" altLang="zh-CN"/>
          </a:p>
        </p:txBody>
      </p:sp>
      <p:sp>
        <p:nvSpPr>
          <p:cNvPr id="3" name="Title 1">
            <a:extLst>
              <a:ext uri="{FF2B5EF4-FFF2-40B4-BE49-F238E27FC236}">
                <a16:creationId xmlns:a16="http://schemas.microsoft.com/office/drawing/2014/main" id="{15FABF60-782C-44D0-B554-120697517B2A}"/>
              </a:ext>
            </a:extLst>
          </p:cNvPr>
          <p:cNvSpPr>
            <a:spLocks noGrp="1"/>
          </p:cNvSpPr>
          <p:nvPr>
            <p:ph type="title"/>
          </p:nvPr>
        </p:nvSpPr>
        <p:spPr>
          <a:xfrm>
            <a:off x="914400" y="-171400"/>
            <a:ext cx="8229600" cy="1143000"/>
          </a:xfrm>
        </p:spPr>
        <p:txBody>
          <a:bodyPr/>
          <a:lstStyle/>
          <a:p>
            <a:r>
              <a:rPr lang="en-US" dirty="0"/>
              <a:t>Fraunhofer diffraction by a slit</a:t>
            </a:r>
          </a:p>
        </p:txBody>
      </p:sp>
      <p:sp>
        <p:nvSpPr>
          <p:cNvPr id="5" name="Line 10">
            <a:extLst>
              <a:ext uri="{FF2B5EF4-FFF2-40B4-BE49-F238E27FC236}">
                <a16:creationId xmlns:a16="http://schemas.microsoft.com/office/drawing/2014/main" id="{F806F928-5034-4024-B3F2-002947F58AB6}"/>
              </a:ext>
            </a:extLst>
          </p:cNvPr>
          <p:cNvSpPr>
            <a:spLocks noChangeShapeType="1"/>
          </p:cNvSpPr>
          <p:nvPr/>
        </p:nvSpPr>
        <p:spPr bwMode="auto">
          <a:xfrm>
            <a:off x="999182" y="2931890"/>
            <a:ext cx="6159500" cy="0"/>
          </a:xfrm>
          <a:prstGeom prst="line">
            <a:avLst/>
          </a:prstGeom>
          <a:noFill/>
          <a:ln w="12700">
            <a:solidFill>
              <a:schemeClr val="bg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21">
            <a:extLst>
              <a:ext uri="{FF2B5EF4-FFF2-40B4-BE49-F238E27FC236}">
                <a16:creationId xmlns:a16="http://schemas.microsoft.com/office/drawing/2014/main" id="{3706B0DB-8207-4836-8CC9-9A0A50FD86C5}"/>
              </a:ext>
            </a:extLst>
          </p:cNvPr>
          <p:cNvSpPr>
            <a:spLocks noChangeShapeType="1"/>
          </p:cNvSpPr>
          <p:nvPr/>
        </p:nvSpPr>
        <p:spPr bwMode="auto">
          <a:xfrm>
            <a:off x="1196032" y="2974753"/>
            <a:ext cx="0" cy="936625"/>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22">
            <a:extLst>
              <a:ext uri="{FF2B5EF4-FFF2-40B4-BE49-F238E27FC236}">
                <a16:creationId xmlns:a16="http://schemas.microsoft.com/office/drawing/2014/main" id="{1E76C4B8-73FC-4B2B-AC56-14554E689B9E}"/>
              </a:ext>
            </a:extLst>
          </p:cNvPr>
          <p:cNvSpPr>
            <a:spLocks noChangeShapeType="1"/>
          </p:cNvSpPr>
          <p:nvPr/>
        </p:nvSpPr>
        <p:spPr bwMode="auto">
          <a:xfrm>
            <a:off x="2012007" y="3563715"/>
            <a:ext cx="0" cy="357188"/>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8" name="Group 7">
            <a:extLst>
              <a:ext uri="{FF2B5EF4-FFF2-40B4-BE49-F238E27FC236}">
                <a16:creationId xmlns:a16="http://schemas.microsoft.com/office/drawing/2014/main" id="{B477DDC3-13DE-4B91-81AB-C6289EFA2201}"/>
              </a:ext>
            </a:extLst>
          </p:cNvPr>
          <p:cNvGrpSpPr>
            <a:grpSpLocks/>
          </p:cNvGrpSpPr>
          <p:nvPr/>
        </p:nvGrpSpPr>
        <p:grpSpPr bwMode="auto">
          <a:xfrm>
            <a:off x="1157932" y="2550890"/>
            <a:ext cx="781050" cy="773113"/>
            <a:chOff x="964" y="912"/>
            <a:chExt cx="492" cy="487"/>
          </a:xfrm>
        </p:grpSpPr>
        <p:sp>
          <p:nvSpPr>
            <p:cNvPr id="9" name="Line 24">
              <a:extLst>
                <a:ext uri="{FF2B5EF4-FFF2-40B4-BE49-F238E27FC236}">
                  <a16:creationId xmlns:a16="http://schemas.microsoft.com/office/drawing/2014/main" id="{921D65DE-C444-4079-AC52-48CEEDB29CE3}"/>
                </a:ext>
              </a:extLst>
            </p:cNvPr>
            <p:cNvSpPr>
              <a:spLocks noChangeShapeType="1"/>
            </p:cNvSpPr>
            <p:nvPr/>
          </p:nvSpPr>
          <p:spPr bwMode="auto">
            <a:xfrm>
              <a:off x="992" y="1152"/>
              <a:ext cx="448" cy="1"/>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25">
              <a:extLst>
                <a:ext uri="{FF2B5EF4-FFF2-40B4-BE49-F238E27FC236}">
                  <a16:creationId xmlns:a16="http://schemas.microsoft.com/office/drawing/2014/main" id="{D0C7076C-E972-4E64-9A5B-CA0F030CF3DE}"/>
                </a:ext>
              </a:extLst>
            </p:cNvPr>
            <p:cNvSpPr>
              <a:spLocks noChangeShapeType="1"/>
            </p:cNvSpPr>
            <p:nvPr/>
          </p:nvSpPr>
          <p:spPr bwMode="auto">
            <a:xfrm flipV="1">
              <a:off x="990" y="912"/>
              <a:ext cx="466" cy="230"/>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26">
              <a:extLst>
                <a:ext uri="{FF2B5EF4-FFF2-40B4-BE49-F238E27FC236}">
                  <a16:creationId xmlns:a16="http://schemas.microsoft.com/office/drawing/2014/main" id="{D153D62D-2672-4645-8008-1156405D9030}"/>
                </a:ext>
              </a:extLst>
            </p:cNvPr>
            <p:cNvSpPr>
              <a:spLocks noChangeShapeType="1"/>
            </p:cNvSpPr>
            <p:nvPr/>
          </p:nvSpPr>
          <p:spPr bwMode="auto">
            <a:xfrm>
              <a:off x="964" y="1162"/>
              <a:ext cx="484" cy="237"/>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aphicFrame>
        <p:nvGraphicFramePr>
          <p:cNvPr id="14" name="Object 13">
            <a:extLst>
              <a:ext uri="{FF2B5EF4-FFF2-40B4-BE49-F238E27FC236}">
                <a16:creationId xmlns:a16="http://schemas.microsoft.com/office/drawing/2014/main" id="{12A274E4-5A20-4C5D-8437-3696E4F9BBB3}"/>
              </a:ext>
            </a:extLst>
          </p:cNvPr>
          <p:cNvGraphicFramePr>
            <a:graphicFrameLocks noChangeAspect="1"/>
          </p:cNvGraphicFramePr>
          <p:nvPr/>
        </p:nvGraphicFramePr>
        <p:xfrm>
          <a:off x="1459328" y="3898014"/>
          <a:ext cx="284163" cy="323850"/>
        </p:xfrm>
        <a:graphic>
          <a:graphicData uri="http://schemas.openxmlformats.org/presentationml/2006/ole">
            <mc:AlternateContent xmlns:mc="http://schemas.openxmlformats.org/markup-compatibility/2006">
              <mc:Choice xmlns:v="urn:schemas-microsoft-com:vml" Requires="v">
                <p:oleObj spid="_x0000_s25602" name="公式" r:id="rId3" imgW="323805" imgH="380982" progId="Equation.3">
                  <p:embed/>
                </p:oleObj>
              </mc:Choice>
              <mc:Fallback>
                <p:oleObj name="公式" r:id="rId3" imgW="323805" imgH="380982" progId="Equation.3">
                  <p:embed/>
                  <p:pic>
                    <p:nvPicPr>
                      <p:cNvPr id="14" name="Object 13">
                        <a:extLst>
                          <a:ext uri="{FF2B5EF4-FFF2-40B4-BE49-F238E27FC236}">
                            <a16:creationId xmlns:a16="http://schemas.microsoft.com/office/drawing/2014/main" id="{12A274E4-5A20-4C5D-8437-3696E4F9B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328" y="3898014"/>
                        <a:ext cx="284163"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14">
            <a:extLst>
              <a:ext uri="{FF2B5EF4-FFF2-40B4-BE49-F238E27FC236}">
                <a16:creationId xmlns:a16="http://schemas.microsoft.com/office/drawing/2014/main" id="{FFCDBF07-2D40-482A-B564-ED505C780FF2}"/>
              </a:ext>
            </a:extLst>
          </p:cNvPr>
          <p:cNvGrpSpPr>
            <a:grpSpLocks/>
          </p:cNvGrpSpPr>
          <p:nvPr/>
        </p:nvGrpSpPr>
        <p:grpSpPr bwMode="auto">
          <a:xfrm>
            <a:off x="2007245" y="2566765"/>
            <a:ext cx="1517650" cy="735013"/>
            <a:chOff x="1492" y="922"/>
            <a:chExt cx="956" cy="474"/>
          </a:xfrm>
        </p:grpSpPr>
        <p:sp>
          <p:nvSpPr>
            <p:cNvPr id="16" name="Line 31">
              <a:extLst>
                <a:ext uri="{FF2B5EF4-FFF2-40B4-BE49-F238E27FC236}">
                  <a16:creationId xmlns:a16="http://schemas.microsoft.com/office/drawing/2014/main" id="{FF321D40-A620-4DB5-8552-A132A0FBED27}"/>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7" name="Line 32">
              <a:extLst>
                <a:ext uri="{FF2B5EF4-FFF2-40B4-BE49-F238E27FC236}">
                  <a16:creationId xmlns:a16="http://schemas.microsoft.com/office/drawing/2014/main" id="{A762C2CF-54AB-4C8F-BCFE-FBB5F775F0A1}"/>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8" name="Line 33">
              <a:extLst>
                <a:ext uri="{FF2B5EF4-FFF2-40B4-BE49-F238E27FC236}">
                  <a16:creationId xmlns:a16="http://schemas.microsoft.com/office/drawing/2014/main" id="{F258ED8F-F1AD-4FCB-A70A-571EE0B05529}"/>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sp>
        <p:nvSpPr>
          <p:cNvPr id="19" name="Line 34">
            <a:extLst>
              <a:ext uri="{FF2B5EF4-FFF2-40B4-BE49-F238E27FC236}">
                <a16:creationId xmlns:a16="http://schemas.microsoft.com/office/drawing/2014/main" id="{2E204F54-F953-462E-AF46-99CC38B1860A}"/>
              </a:ext>
            </a:extLst>
          </p:cNvPr>
          <p:cNvSpPr>
            <a:spLocks noChangeShapeType="1"/>
          </p:cNvSpPr>
          <p:nvPr/>
        </p:nvSpPr>
        <p:spPr bwMode="auto">
          <a:xfrm>
            <a:off x="1183332" y="3865340"/>
            <a:ext cx="823913" cy="0"/>
          </a:xfrm>
          <a:prstGeom prst="line">
            <a:avLst/>
          </a:prstGeom>
          <a:noFill/>
          <a:ln w="12700">
            <a:solidFill>
              <a:schemeClr val="bg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20" name="Object 19">
            <a:extLst>
              <a:ext uri="{FF2B5EF4-FFF2-40B4-BE49-F238E27FC236}">
                <a16:creationId xmlns:a16="http://schemas.microsoft.com/office/drawing/2014/main" id="{0DD299C4-4777-4F13-9042-9BB5934C1224}"/>
              </a:ext>
            </a:extLst>
          </p:cNvPr>
          <p:cNvGraphicFramePr>
            <a:graphicFrameLocks noChangeAspect="1"/>
          </p:cNvGraphicFramePr>
          <p:nvPr/>
        </p:nvGraphicFramePr>
        <p:xfrm>
          <a:off x="3148657" y="2266728"/>
          <a:ext cx="227013" cy="236537"/>
        </p:xfrm>
        <a:graphic>
          <a:graphicData uri="http://schemas.openxmlformats.org/presentationml/2006/ole">
            <mc:AlternateContent xmlns:mc="http://schemas.openxmlformats.org/markup-compatibility/2006">
              <mc:Choice xmlns:v="urn:schemas-microsoft-com:vml" Requires="v">
                <p:oleObj spid="_x0000_s25603" name="公式" r:id="rId5" imgW="247591" imgH="266815" progId="Equation.3">
                  <p:embed/>
                </p:oleObj>
              </mc:Choice>
              <mc:Fallback>
                <p:oleObj name="公式" r:id="rId5" imgW="247591" imgH="266815" progId="Equation.3">
                  <p:embed/>
                  <p:pic>
                    <p:nvPicPr>
                      <p:cNvPr id="20" name="Object 19">
                        <a:extLst>
                          <a:ext uri="{FF2B5EF4-FFF2-40B4-BE49-F238E27FC236}">
                            <a16:creationId xmlns:a16="http://schemas.microsoft.com/office/drawing/2014/main" id="{0DD299C4-4777-4F13-9042-9BB5934C12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8657" y="2266728"/>
                        <a:ext cx="22701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0">
            <a:extLst>
              <a:ext uri="{FF2B5EF4-FFF2-40B4-BE49-F238E27FC236}">
                <a16:creationId xmlns:a16="http://schemas.microsoft.com/office/drawing/2014/main" id="{82639C2C-3C3B-4964-8397-1C5726777178}"/>
              </a:ext>
            </a:extLst>
          </p:cNvPr>
          <p:cNvGraphicFramePr>
            <a:graphicFrameLocks noChangeAspect="1"/>
          </p:cNvGraphicFramePr>
          <p:nvPr/>
        </p:nvGraphicFramePr>
        <p:xfrm>
          <a:off x="3159770" y="3366865"/>
          <a:ext cx="223837" cy="244475"/>
        </p:xfrm>
        <a:graphic>
          <a:graphicData uri="http://schemas.openxmlformats.org/presentationml/2006/ole">
            <mc:AlternateContent xmlns:mc="http://schemas.openxmlformats.org/markup-compatibility/2006">
              <mc:Choice xmlns:v="urn:schemas-microsoft-com:vml" Requires="v">
                <p:oleObj spid="_x0000_s25604" name="公式" r:id="rId7" imgW="247591" imgH="276117" progId="Equation.3">
                  <p:embed/>
                </p:oleObj>
              </mc:Choice>
              <mc:Fallback>
                <p:oleObj name="公式" r:id="rId7" imgW="247591" imgH="276117" progId="Equation.3">
                  <p:embed/>
                  <p:pic>
                    <p:nvPicPr>
                      <p:cNvPr id="21" name="Object 20">
                        <a:extLst>
                          <a:ext uri="{FF2B5EF4-FFF2-40B4-BE49-F238E27FC236}">
                            <a16:creationId xmlns:a16="http://schemas.microsoft.com/office/drawing/2014/main" id="{82639C2C-3C3B-4964-8397-1C57267771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9770" y="3366865"/>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37">
            <a:extLst>
              <a:ext uri="{FF2B5EF4-FFF2-40B4-BE49-F238E27FC236}">
                <a16:creationId xmlns:a16="http://schemas.microsoft.com/office/drawing/2014/main" id="{93C11931-F586-4F01-9470-025259EFDADC}"/>
              </a:ext>
            </a:extLst>
          </p:cNvPr>
          <p:cNvSpPr>
            <a:spLocks noChangeAspect="1" noChangeShapeType="1"/>
          </p:cNvSpPr>
          <p:nvPr/>
        </p:nvSpPr>
        <p:spPr bwMode="auto">
          <a:xfrm flipV="1">
            <a:off x="3507432" y="2962053"/>
            <a:ext cx="1092200" cy="347662"/>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3" name="Line 38">
            <a:extLst>
              <a:ext uri="{FF2B5EF4-FFF2-40B4-BE49-F238E27FC236}">
                <a16:creationId xmlns:a16="http://schemas.microsoft.com/office/drawing/2014/main" id="{3C7E8F3F-CFF4-4256-9709-10470CCD0B70}"/>
              </a:ext>
            </a:extLst>
          </p:cNvPr>
          <p:cNvSpPr>
            <a:spLocks noChangeAspect="1" noChangeShapeType="1"/>
          </p:cNvSpPr>
          <p:nvPr/>
        </p:nvSpPr>
        <p:spPr bwMode="auto">
          <a:xfrm flipV="1">
            <a:off x="3497907" y="2576035"/>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4" name="Line 39">
            <a:extLst>
              <a:ext uri="{FF2B5EF4-FFF2-40B4-BE49-F238E27FC236}">
                <a16:creationId xmlns:a16="http://schemas.microsoft.com/office/drawing/2014/main" id="{1B19A287-4289-469C-81DB-7D75331F2A42}"/>
              </a:ext>
            </a:extLst>
          </p:cNvPr>
          <p:cNvSpPr>
            <a:spLocks noChangeAspect="1" noChangeShapeType="1"/>
          </p:cNvSpPr>
          <p:nvPr/>
        </p:nvSpPr>
        <p:spPr bwMode="auto">
          <a:xfrm flipV="1">
            <a:off x="3478857" y="2183923"/>
            <a:ext cx="1193800" cy="38100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25" name="Group 24">
            <a:extLst>
              <a:ext uri="{FF2B5EF4-FFF2-40B4-BE49-F238E27FC236}">
                <a16:creationId xmlns:a16="http://schemas.microsoft.com/office/drawing/2014/main" id="{9D284164-08F5-42F3-902C-7A586EF28E16}"/>
              </a:ext>
            </a:extLst>
          </p:cNvPr>
          <p:cNvGrpSpPr>
            <a:grpSpLocks/>
          </p:cNvGrpSpPr>
          <p:nvPr/>
        </p:nvGrpSpPr>
        <p:grpSpPr bwMode="auto">
          <a:xfrm>
            <a:off x="3494732" y="1887315"/>
            <a:ext cx="0" cy="2076450"/>
            <a:chOff x="2592" y="956"/>
            <a:chExt cx="0" cy="1308"/>
          </a:xfrm>
        </p:grpSpPr>
        <p:sp>
          <p:nvSpPr>
            <p:cNvPr id="26" name="Line 41">
              <a:extLst>
                <a:ext uri="{FF2B5EF4-FFF2-40B4-BE49-F238E27FC236}">
                  <a16:creationId xmlns:a16="http://schemas.microsoft.com/office/drawing/2014/main" id="{D235C0BE-F526-468E-B86D-DBCF8E8E3BB4}"/>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Line 42">
              <a:extLst>
                <a:ext uri="{FF2B5EF4-FFF2-40B4-BE49-F238E27FC236}">
                  <a16:creationId xmlns:a16="http://schemas.microsoft.com/office/drawing/2014/main" id="{58370CDE-7315-4411-944A-8610C25BE7C9}"/>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Line 43">
              <a:extLst>
                <a:ext uri="{FF2B5EF4-FFF2-40B4-BE49-F238E27FC236}">
                  <a16:creationId xmlns:a16="http://schemas.microsoft.com/office/drawing/2014/main" id="{CC261E27-BA1C-47D0-9B59-8E57D1521F3B}"/>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grpSp>
        <p:nvGrpSpPr>
          <p:cNvPr id="29" name="Group 59">
            <a:extLst>
              <a:ext uri="{FF2B5EF4-FFF2-40B4-BE49-F238E27FC236}">
                <a16:creationId xmlns:a16="http://schemas.microsoft.com/office/drawing/2014/main" id="{835FEF11-CA76-4919-A604-90EED799B461}"/>
              </a:ext>
            </a:extLst>
          </p:cNvPr>
          <p:cNvGrpSpPr>
            <a:grpSpLocks/>
          </p:cNvGrpSpPr>
          <p:nvPr/>
        </p:nvGrpSpPr>
        <p:grpSpPr bwMode="auto">
          <a:xfrm>
            <a:off x="1902470" y="2069878"/>
            <a:ext cx="215900" cy="1801812"/>
            <a:chOff x="3969" y="2432"/>
            <a:chExt cx="84" cy="1271"/>
          </a:xfrm>
        </p:grpSpPr>
        <p:sp>
          <p:nvSpPr>
            <p:cNvPr id="30" name="Freeform 60">
              <a:extLst>
                <a:ext uri="{FF2B5EF4-FFF2-40B4-BE49-F238E27FC236}">
                  <a16:creationId xmlns:a16="http://schemas.microsoft.com/office/drawing/2014/main" id="{76724045-5A85-43FF-B8A7-69983D62E20E}"/>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31" name="Freeform 61">
              <a:extLst>
                <a:ext uri="{FF2B5EF4-FFF2-40B4-BE49-F238E27FC236}">
                  <a16:creationId xmlns:a16="http://schemas.microsoft.com/office/drawing/2014/main" id="{7654A9F2-A180-4A6C-B44F-C56E7066FF54}"/>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cxnSp>
        <p:nvCxnSpPr>
          <p:cNvPr id="32" name="Straight Arrow Connector 31">
            <a:extLst>
              <a:ext uri="{FF2B5EF4-FFF2-40B4-BE49-F238E27FC236}">
                <a16:creationId xmlns:a16="http://schemas.microsoft.com/office/drawing/2014/main" id="{F32F3200-29ED-4208-BCD3-7F90F89121D0}"/>
              </a:ext>
            </a:extLst>
          </p:cNvPr>
          <p:cNvCxnSpPr/>
          <p:nvPr/>
        </p:nvCxnSpPr>
        <p:spPr bwMode="auto">
          <a:xfrm flipV="1">
            <a:off x="4586560" y="3156804"/>
            <a:ext cx="0" cy="72184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8862564E-9F2C-4FEE-AEFC-2EADCE692F0C}"/>
              </a:ext>
            </a:extLst>
          </p:cNvPr>
          <p:cNvCxnSpPr/>
          <p:nvPr/>
        </p:nvCxnSpPr>
        <p:spPr bwMode="auto">
          <a:xfrm flipV="1">
            <a:off x="2858616" y="3611340"/>
            <a:ext cx="0" cy="64807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a:extLst>
              <a:ext uri="{FF2B5EF4-FFF2-40B4-BE49-F238E27FC236}">
                <a16:creationId xmlns:a16="http://schemas.microsoft.com/office/drawing/2014/main" id="{F39C2347-27F8-4E26-A4A3-5F7E3EA8115E}"/>
              </a:ext>
            </a:extLst>
          </p:cNvPr>
          <p:cNvSpPr txBox="1"/>
          <p:nvPr/>
        </p:nvSpPr>
        <p:spPr>
          <a:xfrm>
            <a:off x="2282552" y="4299285"/>
            <a:ext cx="1429518" cy="646331"/>
          </a:xfrm>
          <a:prstGeom prst="rect">
            <a:avLst/>
          </a:prstGeom>
          <a:noFill/>
        </p:spPr>
        <p:txBody>
          <a:bodyPr wrap="square" rtlCol="0">
            <a:spAutoFit/>
          </a:bodyPr>
          <a:lstStyle/>
          <a:p>
            <a:r>
              <a:rPr lang="en-US" dirty="0"/>
              <a:t>Incident plane wave</a:t>
            </a:r>
          </a:p>
        </p:txBody>
      </p:sp>
      <p:cxnSp>
        <p:nvCxnSpPr>
          <p:cNvPr id="35" name="Straight Arrow Connector 34">
            <a:extLst>
              <a:ext uri="{FF2B5EF4-FFF2-40B4-BE49-F238E27FC236}">
                <a16:creationId xmlns:a16="http://schemas.microsoft.com/office/drawing/2014/main" id="{ACD2C997-E398-434B-A6F7-A789A530FD21}"/>
              </a:ext>
            </a:extLst>
          </p:cNvPr>
          <p:cNvCxnSpPr/>
          <p:nvPr/>
        </p:nvCxnSpPr>
        <p:spPr bwMode="auto">
          <a:xfrm flipH="1">
            <a:off x="3487072" y="1416125"/>
            <a:ext cx="15319"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a:extLst>
              <a:ext uri="{FF2B5EF4-FFF2-40B4-BE49-F238E27FC236}">
                <a16:creationId xmlns:a16="http://schemas.microsoft.com/office/drawing/2014/main" id="{468A07BD-FF4B-4571-BA72-93383F45A9A2}"/>
              </a:ext>
            </a:extLst>
          </p:cNvPr>
          <p:cNvSpPr txBox="1"/>
          <p:nvPr/>
        </p:nvSpPr>
        <p:spPr>
          <a:xfrm>
            <a:off x="3271688" y="1038331"/>
            <a:ext cx="442750" cy="369332"/>
          </a:xfrm>
          <a:prstGeom prst="rect">
            <a:avLst/>
          </a:prstGeom>
          <a:noFill/>
        </p:spPr>
        <p:txBody>
          <a:bodyPr wrap="none" rtlCol="0">
            <a:spAutoFit/>
          </a:bodyPr>
          <a:lstStyle/>
          <a:p>
            <a:r>
              <a:rPr lang="en-GB" dirty="0"/>
              <a:t>slit</a:t>
            </a:r>
            <a:endParaRPr lang="en-US" dirty="0"/>
          </a:p>
        </p:txBody>
      </p:sp>
      <p:sp>
        <p:nvSpPr>
          <p:cNvPr id="37" name="TextBox 36">
            <a:extLst>
              <a:ext uri="{FF2B5EF4-FFF2-40B4-BE49-F238E27FC236}">
                <a16:creationId xmlns:a16="http://schemas.microsoft.com/office/drawing/2014/main" id="{66F9B5A0-DEF4-45CF-9047-D395975E8FC2}"/>
              </a:ext>
            </a:extLst>
          </p:cNvPr>
          <p:cNvSpPr txBox="1"/>
          <p:nvPr/>
        </p:nvSpPr>
        <p:spPr>
          <a:xfrm>
            <a:off x="4165104" y="4138105"/>
            <a:ext cx="5112568" cy="646331"/>
          </a:xfrm>
          <a:prstGeom prst="rect">
            <a:avLst/>
          </a:prstGeom>
          <a:noFill/>
        </p:spPr>
        <p:txBody>
          <a:bodyPr wrap="square" rtlCol="0">
            <a:spAutoFit/>
          </a:bodyPr>
          <a:lstStyle/>
          <a:p>
            <a:r>
              <a:rPr lang="en-US" dirty="0"/>
              <a:t>Fraunhofer diffraction: the wavelets interfere at infinite distance </a:t>
            </a:r>
          </a:p>
        </p:txBody>
      </p:sp>
      <p:cxnSp>
        <p:nvCxnSpPr>
          <p:cNvPr id="38" name="Straight Arrow Connector 37">
            <a:extLst>
              <a:ext uri="{FF2B5EF4-FFF2-40B4-BE49-F238E27FC236}">
                <a16:creationId xmlns:a16="http://schemas.microsoft.com/office/drawing/2014/main" id="{72E6BD2C-7F39-474F-AA6B-089C4A20C645}"/>
              </a:ext>
            </a:extLst>
          </p:cNvPr>
          <p:cNvCxnSpPr>
            <a:endCxn id="19" idx="1"/>
          </p:cNvCxnSpPr>
          <p:nvPr/>
        </p:nvCxnSpPr>
        <p:spPr bwMode="auto">
          <a:xfrm flipV="1">
            <a:off x="1795313" y="3865341"/>
            <a:ext cx="211932" cy="8249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a:extLst>
              <a:ext uri="{FF2B5EF4-FFF2-40B4-BE49-F238E27FC236}">
                <a16:creationId xmlns:a16="http://schemas.microsoft.com/office/drawing/2014/main" id="{F593F0CE-2B0F-474F-A2BB-3E65BD04E8B9}"/>
              </a:ext>
            </a:extLst>
          </p:cNvPr>
          <p:cNvSpPr txBox="1"/>
          <p:nvPr/>
        </p:nvSpPr>
        <p:spPr>
          <a:xfrm>
            <a:off x="689431" y="4569015"/>
            <a:ext cx="1293464" cy="646331"/>
          </a:xfrm>
          <a:prstGeom prst="rect">
            <a:avLst/>
          </a:prstGeom>
          <a:noFill/>
        </p:spPr>
        <p:txBody>
          <a:bodyPr wrap="square" rtlCol="0">
            <a:spAutoFit/>
          </a:bodyPr>
          <a:lstStyle/>
          <a:p>
            <a:r>
              <a:rPr lang="en-US" sz="1200" dirty="0"/>
              <a:t>Lens used to obtain the plane wave</a:t>
            </a:r>
          </a:p>
        </p:txBody>
      </p:sp>
      <p:sp>
        <p:nvSpPr>
          <p:cNvPr id="40" name="Line 34">
            <a:extLst>
              <a:ext uri="{FF2B5EF4-FFF2-40B4-BE49-F238E27FC236}">
                <a16:creationId xmlns:a16="http://schemas.microsoft.com/office/drawing/2014/main" id="{2BFC21D3-B471-490E-A980-773D4F3FD4B6}"/>
              </a:ext>
            </a:extLst>
          </p:cNvPr>
          <p:cNvSpPr>
            <a:spLocks noChangeShapeType="1"/>
          </p:cNvSpPr>
          <p:nvPr/>
        </p:nvSpPr>
        <p:spPr bwMode="auto">
          <a:xfrm>
            <a:off x="1130150" y="3766355"/>
            <a:ext cx="823913" cy="0"/>
          </a:xfrm>
          <a:prstGeom prst="line">
            <a:avLst/>
          </a:prstGeom>
          <a:noFill/>
          <a:ln w="1270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2" name="TextBox 1"/>
              <p:cNvSpPr txBox="1"/>
              <p:nvPr/>
            </p:nvSpPr>
            <p:spPr>
              <a:xfrm>
                <a:off x="890585" y="2658453"/>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90585" y="2658453"/>
                <a:ext cx="218842" cy="276999"/>
              </a:xfrm>
              <a:prstGeom prst="rect">
                <a:avLst/>
              </a:prstGeom>
              <a:blipFill>
                <a:blip r:embed="rId9"/>
                <a:stretch>
                  <a:fillRect l="-22222" r="-25000" b="-8696"/>
                </a:stretch>
              </a:blipFill>
            </p:spPr>
            <p:txBody>
              <a:bodyPr/>
              <a:lstStyle/>
              <a:p>
                <a:r>
                  <a:rPr lang="en-US">
                    <a:noFill/>
                  </a:rPr>
                  <a:t> </a:t>
                </a:r>
              </a:p>
            </p:txBody>
          </p:sp>
        </mc:Fallback>
      </mc:AlternateContent>
      <p:sp>
        <p:nvSpPr>
          <p:cNvPr id="41" name="Rectangle 27">
            <a:extLst>
              <a:ext uri="{FF2B5EF4-FFF2-40B4-BE49-F238E27FC236}">
                <a16:creationId xmlns:a16="http://schemas.microsoft.com/office/drawing/2014/main" id="{40155FD9-D385-410F-BDCB-9A7C56C5C19E}"/>
              </a:ext>
            </a:extLst>
          </p:cNvPr>
          <p:cNvSpPr>
            <a:spLocks noChangeArrowheads="1"/>
          </p:cNvSpPr>
          <p:nvPr/>
        </p:nvSpPr>
        <p:spPr bwMode="auto">
          <a:xfrm>
            <a:off x="1043608" y="2708920"/>
            <a:ext cx="3048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3600" dirty="0">
                <a:solidFill>
                  <a:srgbClr val="FF0000"/>
                </a:solidFill>
                <a:latin typeface="Times New Roman" panose="02020603050405020304" pitchFamily="18" charset="0"/>
              </a:rPr>
              <a:t>*</a:t>
            </a:r>
            <a:endParaRPr kumimoji="1" lang="en-US" altLang="zh-CN" dirty="0">
              <a:solidFill>
                <a:srgbClr val="FF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42" name="TextBox 41"/>
              <p:cNvSpPr txBox="1"/>
              <p:nvPr/>
            </p:nvSpPr>
            <p:spPr>
              <a:xfrm>
                <a:off x="1484782" y="3441675"/>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484782" y="3441675"/>
                <a:ext cx="243656" cy="276999"/>
              </a:xfrm>
              <a:prstGeom prst="rect">
                <a:avLst/>
              </a:prstGeom>
              <a:blipFill>
                <a:blip r:embed="rId10"/>
                <a:stretch>
                  <a:fillRect l="-35000" t="-6667" r="-37500" b="-40000"/>
                </a:stretch>
              </a:blipFill>
            </p:spPr>
            <p:txBody>
              <a:bodyPr/>
              <a:lstStyle/>
              <a:p>
                <a:r>
                  <a:rPr lang="en-US">
                    <a:noFill/>
                  </a:rPr>
                  <a:t> </a:t>
                </a:r>
              </a:p>
            </p:txBody>
          </p:sp>
        </mc:Fallback>
      </mc:AlternateContent>
    </p:spTree>
    <p:extLst>
      <p:ext uri="{BB962C8B-B14F-4D97-AF65-F5344CB8AC3E}">
        <p14:creationId xmlns:p14="http://schemas.microsoft.com/office/powerpoint/2010/main" val="751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500"/>
                            </p:stCondLst>
                            <p:childTnLst>
                              <p:par>
                                <p:cTn id="25" presetID="2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500"/>
                                        <p:tgtEl>
                                          <p:spTgt spid="6"/>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up)">
                                      <p:cBhvr>
                                        <p:cTn id="40" dur="500"/>
                                        <p:tgtEl>
                                          <p:spTgt spid="7"/>
                                        </p:tgtEl>
                                      </p:cBhvr>
                                    </p:animEffect>
                                  </p:childTnLst>
                                </p:cTn>
                              </p:par>
                            </p:childTnLst>
                          </p:cTn>
                        </p:par>
                        <p:par>
                          <p:cTn id="41" fill="hold">
                            <p:stCondLst>
                              <p:cond delay="1500"/>
                            </p:stCondLst>
                            <p:childTnLst>
                              <p:par>
                                <p:cTn id="42" presetID="16" presetClass="entr" presetSubtype="37"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outVertical)">
                                      <p:cBhvr>
                                        <p:cTn id="44" dur="500"/>
                                        <p:tgtEl>
                                          <p:spTgt spid="19"/>
                                        </p:tgtEl>
                                      </p:cBhvr>
                                    </p:animEffec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par>
                                <p:cTn id="63" presetID="10"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58</a:t>
            </a:fld>
            <a:endParaRPr lang="en-US" altLang="zh-CN"/>
          </a:p>
        </p:txBody>
      </p:sp>
      <p:sp>
        <p:nvSpPr>
          <p:cNvPr id="3" name="Rectangle: Rounded Corners 15">
            <a:extLst>
              <a:ext uri="{FF2B5EF4-FFF2-40B4-BE49-F238E27FC236}">
                <a16:creationId xmlns:a16="http://schemas.microsoft.com/office/drawing/2014/main" id="{67A5BABC-1CD4-4F0E-891F-BBBD8A404C96}"/>
              </a:ext>
            </a:extLst>
          </p:cNvPr>
          <p:cNvSpPr/>
          <p:nvPr/>
        </p:nvSpPr>
        <p:spPr bwMode="auto">
          <a:xfrm>
            <a:off x="332836" y="6152321"/>
            <a:ext cx="8698357" cy="627208"/>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Title 1">
            <a:extLst>
              <a:ext uri="{FF2B5EF4-FFF2-40B4-BE49-F238E27FC236}">
                <a16:creationId xmlns:a16="http://schemas.microsoft.com/office/drawing/2014/main" id="{15FABF60-782C-44D0-B554-120697517B2A}"/>
              </a:ext>
            </a:extLst>
          </p:cNvPr>
          <p:cNvSpPr>
            <a:spLocks noGrp="1"/>
          </p:cNvSpPr>
          <p:nvPr>
            <p:ph type="title"/>
          </p:nvPr>
        </p:nvSpPr>
        <p:spPr>
          <a:xfrm>
            <a:off x="813054" y="-110977"/>
            <a:ext cx="8229600" cy="1143000"/>
          </a:xfrm>
        </p:spPr>
        <p:txBody>
          <a:bodyPr/>
          <a:lstStyle/>
          <a:p>
            <a:r>
              <a:rPr lang="en-US" dirty="0"/>
              <a:t>Fraunhofer diffraction by a slit</a:t>
            </a:r>
          </a:p>
        </p:txBody>
      </p:sp>
      <p:sp>
        <p:nvSpPr>
          <p:cNvPr id="7" name="Line 2">
            <a:extLst>
              <a:ext uri="{FF2B5EF4-FFF2-40B4-BE49-F238E27FC236}">
                <a16:creationId xmlns:a16="http://schemas.microsoft.com/office/drawing/2014/main" id="{47E02CE8-B7D7-4DD4-83B1-FFD121E6C7D3}"/>
              </a:ext>
            </a:extLst>
          </p:cNvPr>
          <p:cNvSpPr>
            <a:spLocks noChangeShapeType="1"/>
          </p:cNvSpPr>
          <p:nvPr/>
        </p:nvSpPr>
        <p:spPr bwMode="auto">
          <a:xfrm flipV="1">
            <a:off x="4020579" y="2480576"/>
            <a:ext cx="2000250" cy="6588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8" name="Group 3">
            <a:extLst>
              <a:ext uri="{FF2B5EF4-FFF2-40B4-BE49-F238E27FC236}">
                <a16:creationId xmlns:a16="http://schemas.microsoft.com/office/drawing/2014/main" id="{43ED007B-35CD-4E12-A13F-298FEA15B247}"/>
              </a:ext>
            </a:extLst>
          </p:cNvPr>
          <p:cNvGrpSpPr>
            <a:grpSpLocks/>
          </p:cNvGrpSpPr>
          <p:nvPr/>
        </p:nvGrpSpPr>
        <p:grpSpPr bwMode="auto">
          <a:xfrm>
            <a:off x="3811048" y="1927463"/>
            <a:ext cx="215900" cy="2376488"/>
            <a:chOff x="3969" y="2432"/>
            <a:chExt cx="84" cy="1271"/>
          </a:xfrm>
        </p:grpSpPr>
        <p:sp>
          <p:nvSpPr>
            <p:cNvPr id="9" name="Freeform 4">
              <a:extLst>
                <a:ext uri="{FF2B5EF4-FFF2-40B4-BE49-F238E27FC236}">
                  <a16:creationId xmlns:a16="http://schemas.microsoft.com/office/drawing/2014/main" id="{EFDBEF9F-98C0-4265-BE73-DD897ACB8F7C}"/>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0" name="Freeform 5">
              <a:extLst>
                <a:ext uri="{FF2B5EF4-FFF2-40B4-BE49-F238E27FC236}">
                  <a16:creationId xmlns:a16="http://schemas.microsoft.com/office/drawing/2014/main" id="{4513C7B6-9750-437A-B59A-3FB0C7864ABE}"/>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11" name="Group 6">
            <a:extLst>
              <a:ext uri="{FF2B5EF4-FFF2-40B4-BE49-F238E27FC236}">
                <a16:creationId xmlns:a16="http://schemas.microsoft.com/office/drawing/2014/main" id="{5DFD7EA8-88F5-47E8-9433-AADD4203E58D}"/>
              </a:ext>
            </a:extLst>
          </p:cNvPr>
          <p:cNvGrpSpPr>
            <a:grpSpLocks/>
          </p:cNvGrpSpPr>
          <p:nvPr/>
        </p:nvGrpSpPr>
        <p:grpSpPr bwMode="auto">
          <a:xfrm>
            <a:off x="5995448" y="2071926"/>
            <a:ext cx="76200" cy="2133600"/>
            <a:chOff x="3648" y="1008"/>
            <a:chExt cx="48" cy="1344"/>
          </a:xfrm>
        </p:grpSpPr>
        <p:sp>
          <p:nvSpPr>
            <p:cNvPr id="12" name="Rectangle 7">
              <a:extLst>
                <a:ext uri="{FF2B5EF4-FFF2-40B4-BE49-F238E27FC236}">
                  <a16:creationId xmlns:a16="http://schemas.microsoft.com/office/drawing/2014/main" id="{0C9470A6-0EFA-43A6-8D7E-BB022CAD5A42}"/>
                </a:ext>
              </a:extLst>
            </p:cNvPr>
            <p:cNvSpPr>
              <a:spLocks noChangeArrowheads="1"/>
            </p:cNvSpPr>
            <p:nvPr/>
          </p:nvSpPr>
          <p:spPr bwMode="auto">
            <a:xfrm>
              <a:off x="3648" y="1008"/>
              <a:ext cx="48" cy="134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Line 8">
              <a:extLst>
                <a:ext uri="{FF2B5EF4-FFF2-40B4-BE49-F238E27FC236}">
                  <a16:creationId xmlns:a16="http://schemas.microsoft.com/office/drawing/2014/main" id="{44194430-109F-4F32-8249-5502492C6C86}"/>
                </a:ext>
              </a:extLst>
            </p:cNvPr>
            <p:cNvSpPr>
              <a:spLocks noChangeShapeType="1"/>
            </p:cNvSpPr>
            <p:nvPr/>
          </p:nvSpPr>
          <p:spPr bwMode="auto">
            <a:xfrm>
              <a:off x="3648" y="1008"/>
              <a:ext cx="0" cy="1344"/>
            </a:xfrm>
            <a:prstGeom prst="line">
              <a:avLst/>
            </a:prstGeom>
            <a:noFill/>
            <a:ln w="381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14" name="Line 9">
            <a:extLst>
              <a:ext uri="{FF2B5EF4-FFF2-40B4-BE49-F238E27FC236}">
                <a16:creationId xmlns:a16="http://schemas.microsoft.com/office/drawing/2014/main" id="{E21E486D-4DCF-4EDC-99D4-676FF9B86FC4}"/>
              </a:ext>
            </a:extLst>
          </p:cNvPr>
          <p:cNvSpPr>
            <a:spLocks noChangeAspect="1" noChangeShapeType="1"/>
          </p:cNvSpPr>
          <p:nvPr/>
        </p:nvSpPr>
        <p:spPr bwMode="auto">
          <a:xfrm flipH="1">
            <a:off x="3989242" y="2472389"/>
            <a:ext cx="1984375" cy="28416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5" name="Line 10">
            <a:extLst>
              <a:ext uri="{FF2B5EF4-FFF2-40B4-BE49-F238E27FC236}">
                <a16:creationId xmlns:a16="http://schemas.microsoft.com/office/drawing/2014/main" id="{125A0141-C043-471F-9EFF-5E44591034FC}"/>
              </a:ext>
            </a:extLst>
          </p:cNvPr>
          <p:cNvSpPr>
            <a:spLocks noChangeShapeType="1"/>
          </p:cNvSpPr>
          <p:nvPr/>
        </p:nvSpPr>
        <p:spPr bwMode="auto">
          <a:xfrm>
            <a:off x="217342" y="3151839"/>
            <a:ext cx="6159500" cy="0"/>
          </a:xfrm>
          <a:prstGeom prst="line">
            <a:avLst/>
          </a:prstGeom>
          <a:noFill/>
          <a:ln w="12700">
            <a:solidFill>
              <a:srgbClr val="FF0000"/>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Rectangle 12">
            <a:extLst>
              <a:ext uri="{FF2B5EF4-FFF2-40B4-BE49-F238E27FC236}">
                <a16:creationId xmlns:a16="http://schemas.microsoft.com/office/drawing/2014/main" id="{DC57702B-085C-414E-B511-F6DD1D9E11A8}"/>
              </a:ext>
            </a:extLst>
          </p:cNvPr>
          <p:cNvSpPr>
            <a:spLocks noChangeArrowheads="1"/>
          </p:cNvSpPr>
          <p:nvPr/>
        </p:nvSpPr>
        <p:spPr bwMode="auto">
          <a:xfrm>
            <a:off x="5893848" y="2083038"/>
            <a:ext cx="4191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4800">
                <a:solidFill>
                  <a:srgbClr val="66FF33"/>
                </a:solidFill>
                <a:latin typeface="Times New Roman" panose="02020603050405020304" pitchFamily="18" charset="0"/>
              </a:rPr>
              <a:t>·</a:t>
            </a:r>
          </a:p>
        </p:txBody>
      </p:sp>
      <p:sp>
        <p:nvSpPr>
          <p:cNvPr id="17" name="Line 13">
            <a:extLst>
              <a:ext uri="{FF2B5EF4-FFF2-40B4-BE49-F238E27FC236}">
                <a16:creationId xmlns:a16="http://schemas.microsoft.com/office/drawing/2014/main" id="{88C1288F-E6E8-4F5F-B5A4-75AAE272057B}"/>
              </a:ext>
            </a:extLst>
          </p:cNvPr>
          <p:cNvSpPr>
            <a:spLocks noChangeShapeType="1"/>
          </p:cNvSpPr>
          <p:nvPr/>
        </p:nvSpPr>
        <p:spPr bwMode="auto">
          <a:xfrm rot="678596" flipV="1">
            <a:off x="4919123" y="2589451"/>
            <a:ext cx="123825" cy="412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18" name="Object 14">
            <a:extLst>
              <a:ext uri="{FF2B5EF4-FFF2-40B4-BE49-F238E27FC236}">
                <a16:creationId xmlns:a16="http://schemas.microsoft.com/office/drawing/2014/main" id="{FE0FFBB7-DD65-4EF6-AE99-247FB374CD2A}"/>
              </a:ext>
            </a:extLst>
          </p:cNvPr>
          <p:cNvGraphicFramePr>
            <a:graphicFrameLocks noChangeAspect="1"/>
          </p:cNvGraphicFramePr>
          <p:nvPr/>
        </p:nvGraphicFramePr>
        <p:xfrm>
          <a:off x="4870218" y="3930888"/>
          <a:ext cx="227012" cy="317500"/>
        </p:xfrm>
        <a:graphic>
          <a:graphicData uri="http://schemas.openxmlformats.org/presentationml/2006/ole">
            <mc:AlternateContent xmlns:mc="http://schemas.openxmlformats.org/markup-compatibility/2006">
              <mc:Choice xmlns:v="urn:schemas-microsoft-com:vml" Requires="v">
                <p:oleObj spid="_x0000_s26626" name="公式" r:id="rId3" imgW="247591" imgH="361954" progId="Equation.3">
                  <p:embed/>
                </p:oleObj>
              </mc:Choice>
              <mc:Fallback>
                <p:oleObj name="公式" r:id="rId3" imgW="247591" imgH="361954" progId="Equation.3">
                  <p:embed/>
                  <p:pic>
                    <p:nvPicPr>
                      <p:cNvPr id="18" name="Object 14">
                        <a:extLst>
                          <a:ext uri="{FF2B5EF4-FFF2-40B4-BE49-F238E27FC236}">
                            <a16:creationId xmlns:a16="http://schemas.microsoft.com/office/drawing/2014/main" id="{FE0FFBB7-DD65-4EF6-AE99-247FB374C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0218" y="3930888"/>
                        <a:ext cx="2270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6">
            <a:extLst>
              <a:ext uri="{FF2B5EF4-FFF2-40B4-BE49-F238E27FC236}">
                <a16:creationId xmlns:a16="http://schemas.microsoft.com/office/drawing/2014/main" id="{53E61639-199E-4716-84E1-999E2D4713E9}"/>
              </a:ext>
            </a:extLst>
          </p:cNvPr>
          <p:cNvGraphicFramePr>
            <a:graphicFrameLocks noChangeAspect="1"/>
          </p:cNvGraphicFramePr>
          <p:nvPr/>
        </p:nvGraphicFramePr>
        <p:xfrm>
          <a:off x="5712873" y="2095738"/>
          <a:ext cx="227013" cy="234950"/>
        </p:xfrm>
        <a:graphic>
          <a:graphicData uri="http://schemas.openxmlformats.org/presentationml/2006/ole">
            <mc:AlternateContent xmlns:mc="http://schemas.openxmlformats.org/markup-compatibility/2006">
              <mc:Choice xmlns:v="urn:schemas-microsoft-com:vml" Requires="v">
                <p:oleObj spid="_x0000_s26627" name="公式" r:id="rId5" imgW="247591" imgH="266815" progId="Equation.3">
                  <p:embed/>
                </p:oleObj>
              </mc:Choice>
              <mc:Fallback>
                <p:oleObj name="公式" r:id="rId5" imgW="247591" imgH="266815" progId="Equation.3">
                  <p:embed/>
                  <p:pic>
                    <p:nvPicPr>
                      <p:cNvPr id="19" name="Object 16">
                        <a:extLst>
                          <a:ext uri="{FF2B5EF4-FFF2-40B4-BE49-F238E27FC236}">
                            <a16:creationId xmlns:a16="http://schemas.microsoft.com/office/drawing/2014/main" id="{53E61639-199E-4716-84E1-999E2D4713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2873" y="2095738"/>
                        <a:ext cx="227013"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7">
            <a:extLst>
              <a:ext uri="{FF2B5EF4-FFF2-40B4-BE49-F238E27FC236}">
                <a16:creationId xmlns:a16="http://schemas.microsoft.com/office/drawing/2014/main" id="{C762E0B0-6FDD-4344-A3C2-23529D7A46E1}"/>
              </a:ext>
            </a:extLst>
          </p:cNvPr>
          <p:cNvGraphicFramePr>
            <a:graphicFrameLocks noChangeAspect="1"/>
          </p:cNvGraphicFramePr>
          <p:nvPr/>
        </p:nvGraphicFramePr>
        <p:xfrm>
          <a:off x="6101811" y="3143488"/>
          <a:ext cx="161925" cy="255588"/>
        </p:xfrm>
        <a:graphic>
          <a:graphicData uri="http://schemas.openxmlformats.org/presentationml/2006/ole">
            <mc:AlternateContent xmlns:mc="http://schemas.openxmlformats.org/markup-compatibility/2006">
              <mc:Choice xmlns:v="urn:schemas-microsoft-com:vml" Requires="v">
                <p:oleObj spid="_x0000_s26628" name="公式" r:id="rId7" imgW="171377" imgH="285842" progId="Equation.3">
                  <p:embed/>
                </p:oleObj>
              </mc:Choice>
              <mc:Fallback>
                <p:oleObj name="公式" r:id="rId7" imgW="171377" imgH="285842" progId="Equation.3">
                  <p:embed/>
                  <p:pic>
                    <p:nvPicPr>
                      <p:cNvPr id="20" name="Object 17">
                        <a:extLst>
                          <a:ext uri="{FF2B5EF4-FFF2-40B4-BE49-F238E27FC236}">
                            <a16:creationId xmlns:a16="http://schemas.microsoft.com/office/drawing/2014/main" id="{C762E0B0-6FDD-4344-A3C2-23529D7A46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1811" y="3143488"/>
                        <a:ext cx="161925"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1">
            <a:extLst>
              <a:ext uri="{FF2B5EF4-FFF2-40B4-BE49-F238E27FC236}">
                <a16:creationId xmlns:a16="http://schemas.microsoft.com/office/drawing/2014/main" id="{DE99707B-F4F3-4A33-9530-1B31CE7E35BC}"/>
              </a:ext>
            </a:extLst>
          </p:cNvPr>
          <p:cNvSpPr>
            <a:spLocks noChangeShapeType="1"/>
          </p:cNvSpPr>
          <p:nvPr/>
        </p:nvSpPr>
        <p:spPr bwMode="auto">
          <a:xfrm>
            <a:off x="407448" y="3192701"/>
            <a:ext cx="0" cy="936625"/>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22">
            <a:extLst>
              <a:ext uri="{FF2B5EF4-FFF2-40B4-BE49-F238E27FC236}">
                <a16:creationId xmlns:a16="http://schemas.microsoft.com/office/drawing/2014/main" id="{7725A6A1-B007-49CC-9043-4EE2E53CBF40}"/>
              </a:ext>
            </a:extLst>
          </p:cNvPr>
          <p:cNvSpPr>
            <a:spLocks noChangeShapeType="1"/>
          </p:cNvSpPr>
          <p:nvPr/>
        </p:nvSpPr>
        <p:spPr bwMode="auto">
          <a:xfrm>
            <a:off x="1223423" y="3781663"/>
            <a:ext cx="0" cy="357188"/>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3" name="Group 23">
            <a:extLst>
              <a:ext uri="{FF2B5EF4-FFF2-40B4-BE49-F238E27FC236}">
                <a16:creationId xmlns:a16="http://schemas.microsoft.com/office/drawing/2014/main" id="{5767B1F3-039C-497F-B508-82D28F3E3CD8}"/>
              </a:ext>
            </a:extLst>
          </p:cNvPr>
          <p:cNvGrpSpPr>
            <a:grpSpLocks/>
          </p:cNvGrpSpPr>
          <p:nvPr/>
        </p:nvGrpSpPr>
        <p:grpSpPr bwMode="auto">
          <a:xfrm>
            <a:off x="376092" y="2770839"/>
            <a:ext cx="781050" cy="773113"/>
            <a:chOff x="964" y="912"/>
            <a:chExt cx="492" cy="487"/>
          </a:xfrm>
        </p:grpSpPr>
        <p:sp>
          <p:nvSpPr>
            <p:cNvPr id="24" name="Line 24">
              <a:extLst>
                <a:ext uri="{FF2B5EF4-FFF2-40B4-BE49-F238E27FC236}">
                  <a16:creationId xmlns:a16="http://schemas.microsoft.com/office/drawing/2014/main" id="{8CAAEBCE-4C7D-4EEA-B17B-CA24881CC82B}"/>
                </a:ext>
              </a:extLst>
            </p:cNvPr>
            <p:cNvSpPr>
              <a:spLocks noChangeShapeType="1"/>
            </p:cNvSpPr>
            <p:nvPr/>
          </p:nvSpPr>
          <p:spPr bwMode="auto">
            <a:xfrm>
              <a:off x="992" y="1152"/>
              <a:ext cx="448" cy="1"/>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 name="Line 25">
              <a:extLst>
                <a:ext uri="{FF2B5EF4-FFF2-40B4-BE49-F238E27FC236}">
                  <a16:creationId xmlns:a16="http://schemas.microsoft.com/office/drawing/2014/main" id="{747E6BA1-120D-4F34-BD27-6AE006C94BAE}"/>
                </a:ext>
              </a:extLst>
            </p:cNvPr>
            <p:cNvSpPr>
              <a:spLocks noChangeShapeType="1"/>
            </p:cNvSpPr>
            <p:nvPr/>
          </p:nvSpPr>
          <p:spPr bwMode="auto">
            <a:xfrm flipV="1">
              <a:off x="990" y="912"/>
              <a:ext cx="466" cy="230"/>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 name="Line 26">
              <a:extLst>
                <a:ext uri="{FF2B5EF4-FFF2-40B4-BE49-F238E27FC236}">
                  <a16:creationId xmlns:a16="http://schemas.microsoft.com/office/drawing/2014/main" id="{49E84A13-170B-42D3-AF9E-ED46BC5A8227}"/>
                </a:ext>
              </a:extLst>
            </p:cNvPr>
            <p:cNvSpPr>
              <a:spLocks noChangeShapeType="1"/>
            </p:cNvSpPr>
            <p:nvPr/>
          </p:nvSpPr>
          <p:spPr bwMode="auto">
            <a:xfrm>
              <a:off x="964" y="1162"/>
              <a:ext cx="484" cy="237"/>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7" name="Rectangle 27">
            <a:extLst>
              <a:ext uri="{FF2B5EF4-FFF2-40B4-BE49-F238E27FC236}">
                <a16:creationId xmlns:a16="http://schemas.microsoft.com/office/drawing/2014/main" id="{40155FD9-D385-410F-BDCB-9A7C56C5C19E}"/>
              </a:ext>
            </a:extLst>
          </p:cNvPr>
          <p:cNvSpPr>
            <a:spLocks noChangeArrowheads="1"/>
          </p:cNvSpPr>
          <p:nvPr/>
        </p:nvSpPr>
        <p:spPr bwMode="auto">
          <a:xfrm>
            <a:off x="272511" y="2908538"/>
            <a:ext cx="3048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3600" dirty="0">
                <a:solidFill>
                  <a:srgbClr val="FF0000"/>
                </a:solidFill>
                <a:latin typeface="Times New Roman" panose="02020603050405020304" pitchFamily="18" charset="0"/>
              </a:rPr>
              <a:t>*</a:t>
            </a:r>
            <a:endParaRPr kumimoji="1" lang="en-US" altLang="zh-CN" dirty="0">
              <a:solidFill>
                <a:srgbClr val="FF0000"/>
              </a:solidFill>
              <a:latin typeface="Times New Roman" panose="02020603050405020304" pitchFamily="18" charset="0"/>
            </a:endParaRPr>
          </a:p>
        </p:txBody>
      </p:sp>
      <p:graphicFrame>
        <p:nvGraphicFramePr>
          <p:cNvPr id="29" name="Object 29">
            <a:extLst>
              <a:ext uri="{FF2B5EF4-FFF2-40B4-BE49-F238E27FC236}">
                <a16:creationId xmlns:a16="http://schemas.microsoft.com/office/drawing/2014/main" id="{542E393D-4D7C-49EF-BCE2-17F1A28C3D4B}"/>
              </a:ext>
            </a:extLst>
          </p:cNvPr>
          <p:cNvGraphicFramePr>
            <a:graphicFrameLocks noChangeAspect="1"/>
          </p:cNvGraphicFramePr>
          <p:nvPr/>
        </p:nvGraphicFramePr>
        <p:xfrm>
          <a:off x="670973" y="3702288"/>
          <a:ext cx="284163" cy="323850"/>
        </p:xfrm>
        <a:graphic>
          <a:graphicData uri="http://schemas.openxmlformats.org/presentationml/2006/ole">
            <mc:AlternateContent xmlns:mc="http://schemas.openxmlformats.org/markup-compatibility/2006">
              <mc:Choice xmlns:v="urn:schemas-microsoft-com:vml" Requires="v">
                <p:oleObj spid="_x0000_s26629" name="公式" r:id="rId9" imgW="323805" imgH="380982" progId="Equation.3">
                  <p:embed/>
                </p:oleObj>
              </mc:Choice>
              <mc:Fallback>
                <p:oleObj name="公式" r:id="rId9" imgW="323805" imgH="380982" progId="Equation.3">
                  <p:embed/>
                  <p:pic>
                    <p:nvPicPr>
                      <p:cNvPr id="29" name="Object 29">
                        <a:extLst>
                          <a:ext uri="{FF2B5EF4-FFF2-40B4-BE49-F238E27FC236}">
                            <a16:creationId xmlns:a16="http://schemas.microsoft.com/office/drawing/2014/main" id="{542E393D-4D7C-49EF-BCE2-17F1A28C3D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973" y="3702288"/>
                        <a:ext cx="284163"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 name="Group 30">
            <a:extLst>
              <a:ext uri="{FF2B5EF4-FFF2-40B4-BE49-F238E27FC236}">
                <a16:creationId xmlns:a16="http://schemas.microsoft.com/office/drawing/2014/main" id="{1346FE92-B9C7-4E90-A3A0-AB8DEC64D1EC}"/>
              </a:ext>
            </a:extLst>
          </p:cNvPr>
          <p:cNvGrpSpPr>
            <a:grpSpLocks/>
          </p:cNvGrpSpPr>
          <p:nvPr/>
        </p:nvGrpSpPr>
        <p:grpSpPr bwMode="auto">
          <a:xfrm>
            <a:off x="1225405" y="2786714"/>
            <a:ext cx="1517650" cy="735013"/>
            <a:chOff x="1492" y="922"/>
            <a:chExt cx="956" cy="474"/>
          </a:xfrm>
        </p:grpSpPr>
        <p:sp>
          <p:nvSpPr>
            <p:cNvPr id="31" name="Line 31">
              <a:extLst>
                <a:ext uri="{FF2B5EF4-FFF2-40B4-BE49-F238E27FC236}">
                  <a16:creationId xmlns:a16="http://schemas.microsoft.com/office/drawing/2014/main" id="{C1540991-796C-459F-A8F1-721AF04B06B4}"/>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2" name="Line 32">
              <a:extLst>
                <a:ext uri="{FF2B5EF4-FFF2-40B4-BE49-F238E27FC236}">
                  <a16:creationId xmlns:a16="http://schemas.microsoft.com/office/drawing/2014/main" id="{88FCA6B2-327C-4D09-9A7B-E8B580ACBF3D}"/>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3" name="Line 33">
              <a:extLst>
                <a:ext uri="{FF2B5EF4-FFF2-40B4-BE49-F238E27FC236}">
                  <a16:creationId xmlns:a16="http://schemas.microsoft.com/office/drawing/2014/main" id="{01630626-6284-493E-A285-9830D42732B8}"/>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sp>
        <p:nvSpPr>
          <p:cNvPr id="34" name="Line 34">
            <a:extLst>
              <a:ext uri="{FF2B5EF4-FFF2-40B4-BE49-F238E27FC236}">
                <a16:creationId xmlns:a16="http://schemas.microsoft.com/office/drawing/2014/main" id="{2B16569D-6AF0-4412-8E6D-F68D675C4D76}"/>
              </a:ext>
            </a:extLst>
          </p:cNvPr>
          <p:cNvSpPr>
            <a:spLocks noChangeShapeType="1"/>
          </p:cNvSpPr>
          <p:nvPr/>
        </p:nvSpPr>
        <p:spPr bwMode="auto">
          <a:xfrm>
            <a:off x="394748" y="4083288"/>
            <a:ext cx="823913" cy="0"/>
          </a:xfrm>
          <a:prstGeom prst="line">
            <a:avLst/>
          </a:prstGeom>
          <a:noFill/>
          <a:ln w="1270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35" name="Object 35">
            <a:extLst>
              <a:ext uri="{FF2B5EF4-FFF2-40B4-BE49-F238E27FC236}">
                <a16:creationId xmlns:a16="http://schemas.microsoft.com/office/drawing/2014/main" id="{25F7870B-DB87-48F7-9A87-8F81AAF0BD00}"/>
              </a:ext>
            </a:extLst>
          </p:cNvPr>
          <p:cNvGraphicFramePr>
            <a:graphicFrameLocks noChangeAspect="1"/>
          </p:cNvGraphicFramePr>
          <p:nvPr/>
        </p:nvGraphicFramePr>
        <p:xfrm>
          <a:off x="2360073" y="2484676"/>
          <a:ext cx="227013" cy="236537"/>
        </p:xfrm>
        <a:graphic>
          <a:graphicData uri="http://schemas.openxmlformats.org/presentationml/2006/ole">
            <mc:AlternateContent xmlns:mc="http://schemas.openxmlformats.org/markup-compatibility/2006">
              <mc:Choice xmlns:v="urn:schemas-microsoft-com:vml" Requires="v">
                <p:oleObj spid="_x0000_s26630" name="公式" r:id="rId11" imgW="247591" imgH="266815" progId="Equation.3">
                  <p:embed/>
                </p:oleObj>
              </mc:Choice>
              <mc:Fallback>
                <p:oleObj name="公式" r:id="rId11" imgW="247591" imgH="266815" progId="Equation.3">
                  <p:embed/>
                  <p:pic>
                    <p:nvPicPr>
                      <p:cNvPr id="35" name="Object 35">
                        <a:extLst>
                          <a:ext uri="{FF2B5EF4-FFF2-40B4-BE49-F238E27FC236}">
                            <a16:creationId xmlns:a16="http://schemas.microsoft.com/office/drawing/2014/main" id="{25F7870B-DB87-48F7-9A87-8F81AAF0BD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0073" y="2484676"/>
                        <a:ext cx="22701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6">
            <a:extLst>
              <a:ext uri="{FF2B5EF4-FFF2-40B4-BE49-F238E27FC236}">
                <a16:creationId xmlns:a16="http://schemas.microsoft.com/office/drawing/2014/main" id="{56128AD9-402E-4F4F-A3AB-5C00AB003051}"/>
              </a:ext>
            </a:extLst>
          </p:cNvPr>
          <p:cNvGraphicFramePr>
            <a:graphicFrameLocks noChangeAspect="1"/>
          </p:cNvGraphicFramePr>
          <p:nvPr/>
        </p:nvGraphicFramePr>
        <p:xfrm>
          <a:off x="2371186" y="3584813"/>
          <a:ext cx="223837" cy="244475"/>
        </p:xfrm>
        <a:graphic>
          <a:graphicData uri="http://schemas.openxmlformats.org/presentationml/2006/ole">
            <mc:AlternateContent xmlns:mc="http://schemas.openxmlformats.org/markup-compatibility/2006">
              <mc:Choice xmlns:v="urn:schemas-microsoft-com:vml" Requires="v">
                <p:oleObj spid="_x0000_s26631" name="公式" r:id="rId13" imgW="247591" imgH="276117" progId="Equation.3">
                  <p:embed/>
                </p:oleObj>
              </mc:Choice>
              <mc:Fallback>
                <p:oleObj name="公式" r:id="rId13" imgW="247591" imgH="276117" progId="Equation.3">
                  <p:embed/>
                  <p:pic>
                    <p:nvPicPr>
                      <p:cNvPr id="36" name="Object 36">
                        <a:extLst>
                          <a:ext uri="{FF2B5EF4-FFF2-40B4-BE49-F238E27FC236}">
                            <a16:creationId xmlns:a16="http://schemas.microsoft.com/office/drawing/2014/main" id="{56128AD9-402E-4F4F-A3AB-5C00AB0030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71186" y="3584813"/>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37">
            <a:extLst>
              <a:ext uri="{FF2B5EF4-FFF2-40B4-BE49-F238E27FC236}">
                <a16:creationId xmlns:a16="http://schemas.microsoft.com/office/drawing/2014/main" id="{00F1FF2F-7FE5-4800-8793-1DEDE063BA2D}"/>
              </a:ext>
            </a:extLst>
          </p:cNvPr>
          <p:cNvSpPr>
            <a:spLocks noChangeAspect="1" noChangeShapeType="1"/>
          </p:cNvSpPr>
          <p:nvPr/>
        </p:nvSpPr>
        <p:spPr bwMode="auto">
          <a:xfrm flipV="1">
            <a:off x="2725592" y="3182002"/>
            <a:ext cx="1092200" cy="347662"/>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8" name="Line 38">
            <a:extLst>
              <a:ext uri="{FF2B5EF4-FFF2-40B4-BE49-F238E27FC236}">
                <a16:creationId xmlns:a16="http://schemas.microsoft.com/office/drawing/2014/main" id="{C187BF98-B45F-40A4-96CF-6C45A5C4F07E}"/>
              </a:ext>
            </a:extLst>
          </p:cNvPr>
          <p:cNvSpPr>
            <a:spLocks noChangeAspect="1" noChangeShapeType="1"/>
          </p:cNvSpPr>
          <p:nvPr/>
        </p:nvSpPr>
        <p:spPr bwMode="auto">
          <a:xfrm flipV="1">
            <a:off x="2716067" y="2796239"/>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9" name="Line 39">
            <a:extLst>
              <a:ext uri="{FF2B5EF4-FFF2-40B4-BE49-F238E27FC236}">
                <a16:creationId xmlns:a16="http://schemas.microsoft.com/office/drawing/2014/main" id="{DC58D78D-3837-4A4C-A643-3EBD770E8883}"/>
              </a:ext>
            </a:extLst>
          </p:cNvPr>
          <p:cNvSpPr>
            <a:spLocks noChangeAspect="1" noChangeShapeType="1"/>
          </p:cNvSpPr>
          <p:nvPr/>
        </p:nvSpPr>
        <p:spPr bwMode="auto">
          <a:xfrm flipV="1">
            <a:off x="2697017" y="2404127"/>
            <a:ext cx="1193800" cy="38100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40" name="Group 40">
            <a:extLst>
              <a:ext uri="{FF2B5EF4-FFF2-40B4-BE49-F238E27FC236}">
                <a16:creationId xmlns:a16="http://schemas.microsoft.com/office/drawing/2014/main" id="{D36010AD-C8D4-4AFC-92F1-26D6121D2E4D}"/>
              </a:ext>
            </a:extLst>
          </p:cNvPr>
          <p:cNvGrpSpPr>
            <a:grpSpLocks/>
          </p:cNvGrpSpPr>
          <p:nvPr/>
        </p:nvGrpSpPr>
        <p:grpSpPr bwMode="auto">
          <a:xfrm>
            <a:off x="2706148" y="2105263"/>
            <a:ext cx="0" cy="2076450"/>
            <a:chOff x="2592" y="956"/>
            <a:chExt cx="0" cy="1308"/>
          </a:xfrm>
        </p:grpSpPr>
        <p:sp>
          <p:nvSpPr>
            <p:cNvPr id="41" name="Line 41">
              <a:extLst>
                <a:ext uri="{FF2B5EF4-FFF2-40B4-BE49-F238E27FC236}">
                  <a16:creationId xmlns:a16="http://schemas.microsoft.com/office/drawing/2014/main" id="{6279B1C7-77EF-4FBE-A28E-0AA7E4CD981B}"/>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 name="Line 42">
              <a:extLst>
                <a:ext uri="{FF2B5EF4-FFF2-40B4-BE49-F238E27FC236}">
                  <a16:creationId xmlns:a16="http://schemas.microsoft.com/office/drawing/2014/main" id="{84B21F92-4D7E-4A8B-A583-9BFDD68D6227}"/>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 name="Line 43">
              <a:extLst>
                <a:ext uri="{FF2B5EF4-FFF2-40B4-BE49-F238E27FC236}">
                  <a16:creationId xmlns:a16="http://schemas.microsoft.com/office/drawing/2014/main" id="{61B90A7E-B29E-4958-B6ED-A9E1F8386BDF}"/>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graphicFrame>
        <p:nvGraphicFramePr>
          <p:cNvPr id="44" name="Object 52">
            <a:extLst>
              <a:ext uri="{FF2B5EF4-FFF2-40B4-BE49-F238E27FC236}">
                <a16:creationId xmlns:a16="http://schemas.microsoft.com/office/drawing/2014/main" id="{A06B5AD5-8ADE-41D5-8E32-6BBA05EA9158}"/>
              </a:ext>
            </a:extLst>
          </p:cNvPr>
          <p:cNvGraphicFramePr>
            <a:graphicFrameLocks noChangeAspect="1"/>
          </p:cNvGraphicFramePr>
          <p:nvPr/>
        </p:nvGraphicFramePr>
        <p:xfrm>
          <a:off x="6131973" y="2410063"/>
          <a:ext cx="171450" cy="180975"/>
        </p:xfrm>
        <a:graphic>
          <a:graphicData uri="http://schemas.openxmlformats.org/presentationml/2006/ole">
            <mc:AlternateContent xmlns:mc="http://schemas.openxmlformats.org/markup-compatibility/2006">
              <mc:Choice xmlns:v="urn:schemas-microsoft-com:vml" Requires="v">
                <p:oleObj spid="_x0000_s26632" name="公式" r:id="rId15" imgW="190325" imgH="200005" progId="Equation.3">
                  <p:embed/>
                </p:oleObj>
              </mc:Choice>
              <mc:Fallback>
                <p:oleObj name="公式" r:id="rId15" imgW="190325" imgH="200005" progId="Equation.3">
                  <p:embed/>
                  <p:pic>
                    <p:nvPicPr>
                      <p:cNvPr id="44" name="Object 52">
                        <a:extLst>
                          <a:ext uri="{FF2B5EF4-FFF2-40B4-BE49-F238E27FC236}">
                            <a16:creationId xmlns:a16="http://schemas.microsoft.com/office/drawing/2014/main" id="{A06B5AD5-8ADE-41D5-8E32-6BBA05EA915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31973" y="2410063"/>
                        <a:ext cx="171450"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5" name="Group 56">
            <a:extLst>
              <a:ext uri="{FF2B5EF4-FFF2-40B4-BE49-F238E27FC236}">
                <a16:creationId xmlns:a16="http://schemas.microsoft.com/office/drawing/2014/main" id="{176A23DD-B87D-44EC-8413-0BAF28B99CD8}"/>
              </a:ext>
            </a:extLst>
          </p:cNvPr>
          <p:cNvGrpSpPr>
            <a:grpSpLocks/>
          </p:cNvGrpSpPr>
          <p:nvPr/>
        </p:nvGrpSpPr>
        <p:grpSpPr bwMode="auto">
          <a:xfrm>
            <a:off x="3961842" y="2380564"/>
            <a:ext cx="2016125" cy="71437"/>
            <a:chOff x="3379" y="1265"/>
            <a:chExt cx="1270" cy="45"/>
          </a:xfrm>
        </p:grpSpPr>
        <p:sp>
          <p:nvSpPr>
            <p:cNvPr id="46" name="Line 57">
              <a:extLst>
                <a:ext uri="{FF2B5EF4-FFF2-40B4-BE49-F238E27FC236}">
                  <a16:creationId xmlns:a16="http://schemas.microsoft.com/office/drawing/2014/main" id="{88864048-5BEB-4356-BFC6-72BD51C3DC8B}"/>
                </a:ext>
              </a:extLst>
            </p:cNvPr>
            <p:cNvSpPr>
              <a:spLocks noChangeShapeType="1"/>
            </p:cNvSpPr>
            <p:nvPr/>
          </p:nvSpPr>
          <p:spPr bwMode="auto">
            <a:xfrm>
              <a:off x="3379" y="1265"/>
              <a:ext cx="1270" cy="4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7" name="Line 58">
              <a:extLst>
                <a:ext uri="{FF2B5EF4-FFF2-40B4-BE49-F238E27FC236}">
                  <a16:creationId xmlns:a16="http://schemas.microsoft.com/office/drawing/2014/main" id="{50872876-0D9B-4B31-8AFC-C53B976CE849}"/>
                </a:ext>
              </a:extLst>
            </p:cNvPr>
            <p:cNvSpPr>
              <a:spLocks noChangeShapeType="1"/>
            </p:cNvSpPr>
            <p:nvPr/>
          </p:nvSpPr>
          <p:spPr bwMode="auto">
            <a:xfrm>
              <a:off x="3908" y="1286"/>
              <a:ext cx="136"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grpSp>
        <p:nvGrpSpPr>
          <p:cNvPr id="48" name="Group 59">
            <a:extLst>
              <a:ext uri="{FF2B5EF4-FFF2-40B4-BE49-F238E27FC236}">
                <a16:creationId xmlns:a16="http://schemas.microsoft.com/office/drawing/2014/main" id="{AB7CC321-8AF7-43B5-AD86-C11B1130DFA7}"/>
              </a:ext>
            </a:extLst>
          </p:cNvPr>
          <p:cNvGrpSpPr>
            <a:grpSpLocks/>
          </p:cNvGrpSpPr>
          <p:nvPr/>
        </p:nvGrpSpPr>
        <p:grpSpPr bwMode="auto">
          <a:xfrm>
            <a:off x="1113886" y="2287826"/>
            <a:ext cx="215900" cy="1801812"/>
            <a:chOff x="3969" y="2432"/>
            <a:chExt cx="84" cy="1271"/>
          </a:xfrm>
        </p:grpSpPr>
        <p:sp>
          <p:nvSpPr>
            <p:cNvPr id="49" name="Freeform 60">
              <a:extLst>
                <a:ext uri="{FF2B5EF4-FFF2-40B4-BE49-F238E27FC236}">
                  <a16:creationId xmlns:a16="http://schemas.microsoft.com/office/drawing/2014/main" id="{F5DD78DF-96CD-4CA7-8933-08FC331A837F}"/>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50" name="Freeform 61">
              <a:extLst>
                <a:ext uri="{FF2B5EF4-FFF2-40B4-BE49-F238E27FC236}">
                  <a16:creationId xmlns:a16="http://schemas.microsoft.com/office/drawing/2014/main" id="{90172CC1-502E-48EB-948E-31A3005F953F}"/>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sp>
        <p:nvSpPr>
          <p:cNvPr id="51" name="Line 63">
            <a:extLst>
              <a:ext uri="{FF2B5EF4-FFF2-40B4-BE49-F238E27FC236}">
                <a16:creationId xmlns:a16="http://schemas.microsoft.com/office/drawing/2014/main" id="{49FE8067-5F40-48F8-A2B6-C1E707A8A43C}"/>
              </a:ext>
            </a:extLst>
          </p:cNvPr>
          <p:cNvSpPr>
            <a:spLocks noChangeShapeType="1"/>
          </p:cNvSpPr>
          <p:nvPr/>
        </p:nvSpPr>
        <p:spPr bwMode="auto">
          <a:xfrm flipV="1">
            <a:off x="4954048" y="2768838"/>
            <a:ext cx="176213" cy="666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2" name="Picture 2" descr="其">
            <a:extLst>
              <a:ext uri="{FF2B5EF4-FFF2-40B4-BE49-F238E27FC236}">
                <a16:creationId xmlns:a16="http://schemas.microsoft.com/office/drawing/2014/main" id="{55DCD8DE-3918-4BD1-8A67-4130B972E4B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08198" y="1929051"/>
            <a:ext cx="121920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53074122-CE8D-4751-B5DF-1AE7746E8707}"/>
              </a:ext>
            </a:extLst>
          </p:cNvPr>
          <p:cNvSpPr txBox="1"/>
          <p:nvPr/>
        </p:nvSpPr>
        <p:spPr>
          <a:xfrm>
            <a:off x="3630594" y="4424129"/>
            <a:ext cx="614271" cy="369332"/>
          </a:xfrm>
          <a:prstGeom prst="rect">
            <a:avLst/>
          </a:prstGeom>
          <a:noFill/>
        </p:spPr>
        <p:txBody>
          <a:bodyPr wrap="none" rtlCol="0">
            <a:spAutoFit/>
          </a:bodyPr>
          <a:lstStyle/>
          <a:p>
            <a:r>
              <a:rPr lang="en-US" dirty="0"/>
              <a:t>Lens</a:t>
            </a:r>
          </a:p>
        </p:txBody>
      </p:sp>
      <p:cxnSp>
        <p:nvCxnSpPr>
          <p:cNvPr id="54" name="Straight Arrow Connector 53">
            <a:extLst>
              <a:ext uri="{FF2B5EF4-FFF2-40B4-BE49-F238E27FC236}">
                <a16:creationId xmlns:a16="http://schemas.microsoft.com/office/drawing/2014/main" id="{67969682-EF36-4559-87DD-C2C7B5CE840C}"/>
              </a:ext>
            </a:extLst>
          </p:cNvPr>
          <p:cNvCxnSpPr/>
          <p:nvPr/>
        </p:nvCxnSpPr>
        <p:spPr bwMode="auto">
          <a:xfrm flipV="1">
            <a:off x="6054063" y="4303951"/>
            <a:ext cx="0" cy="576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146BCDB2-A4EC-4068-A10D-AECB28671A8E}"/>
              </a:ext>
            </a:extLst>
          </p:cNvPr>
          <p:cNvSpPr txBox="1"/>
          <p:nvPr/>
        </p:nvSpPr>
        <p:spPr>
          <a:xfrm>
            <a:off x="5682759" y="4909876"/>
            <a:ext cx="777777" cy="369332"/>
          </a:xfrm>
          <a:prstGeom prst="rect">
            <a:avLst/>
          </a:prstGeom>
          <a:noFill/>
        </p:spPr>
        <p:txBody>
          <a:bodyPr wrap="none" rtlCol="0">
            <a:spAutoFit/>
          </a:bodyPr>
          <a:lstStyle/>
          <a:p>
            <a:r>
              <a:rPr lang="en-US" dirty="0"/>
              <a:t>Screen</a:t>
            </a:r>
          </a:p>
        </p:txBody>
      </p:sp>
      <p:cxnSp>
        <p:nvCxnSpPr>
          <p:cNvPr id="56" name="Straight Arrow Connector 55">
            <a:extLst>
              <a:ext uri="{FF2B5EF4-FFF2-40B4-BE49-F238E27FC236}">
                <a16:creationId xmlns:a16="http://schemas.microsoft.com/office/drawing/2014/main" id="{11F25892-6221-438A-A3A9-9DCB74DCA6F5}"/>
              </a:ext>
            </a:extLst>
          </p:cNvPr>
          <p:cNvCxnSpPr/>
          <p:nvPr/>
        </p:nvCxnSpPr>
        <p:spPr bwMode="auto">
          <a:xfrm flipV="1">
            <a:off x="7086978" y="4591983"/>
            <a:ext cx="0" cy="8640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3206FE4B-DFF6-4D8B-9A17-86D827F11C2D}"/>
              </a:ext>
            </a:extLst>
          </p:cNvPr>
          <p:cNvSpPr txBox="1"/>
          <p:nvPr/>
        </p:nvSpPr>
        <p:spPr>
          <a:xfrm>
            <a:off x="5628974" y="5532007"/>
            <a:ext cx="3371436" cy="261610"/>
          </a:xfrm>
          <a:prstGeom prst="rect">
            <a:avLst/>
          </a:prstGeom>
          <a:noFill/>
        </p:spPr>
        <p:txBody>
          <a:bodyPr wrap="none" rtlCol="0">
            <a:spAutoFit/>
          </a:bodyPr>
          <a:lstStyle/>
          <a:p>
            <a:r>
              <a:rPr lang="en-US" sz="1100" dirty="0"/>
              <a:t>Diffraction pattern on the screen (corresponding to a slit) </a:t>
            </a:r>
          </a:p>
        </p:txBody>
      </p:sp>
      <p:sp>
        <p:nvSpPr>
          <p:cNvPr id="58" name="Line 18">
            <a:extLst>
              <a:ext uri="{FF2B5EF4-FFF2-40B4-BE49-F238E27FC236}">
                <a16:creationId xmlns:a16="http://schemas.microsoft.com/office/drawing/2014/main" id="{A83AF9DD-A782-4967-8D6D-BA0379D3A331}"/>
              </a:ext>
            </a:extLst>
          </p:cNvPr>
          <p:cNvSpPr>
            <a:spLocks noChangeShapeType="1"/>
          </p:cNvSpPr>
          <p:nvPr/>
        </p:nvSpPr>
        <p:spPr bwMode="auto">
          <a:xfrm>
            <a:off x="3869786" y="4303951"/>
            <a:ext cx="2057400" cy="0"/>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59" name="TextBox 58">
            <a:extLst>
              <a:ext uri="{FF2B5EF4-FFF2-40B4-BE49-F238E27FC236}">
                <a16:creationId xmlns:a16="http://schemas.microsoft.com/office/drawing/2014/main" id="{F5FB0C43-DA86-4EDC-AC62-82929DFF954B}"/>
              </a:ext>
            </a:extLst>
          </p:cNvPr>
          <p:cNvSpPr txBox="1"/>
          <p:nvPr/>
        </p:nvSpPr>
        <p:spPr>
          <a:xfrm>
            <a:off x="577311" y="6127605"/>
            <a:ext cx="8813851" cy="646331"/>
          </a:xfrm>
          <a:prstGeom prst="rect">
            <a:avLst/>
          </a:prstGeom>
          <a:noFill/>
        </p:spPr>
        <p:txBody>
          <a:bodyPr wrap="square" rtlCol="0">
            <a:spAutoFit/>
          </a:bodyPr>
          <a:lstStyle/>
          <a:p>
            <a:r>
              <a:rPr lang="en-US" dirty="0"/>
              <a:t>The converging cylindrical lens permits to observe the diffraction pattern on the nearby screen </a:t>
            </a:r>
          </a:p>
        </p:txBody>
      </p:sp>
      <p:cxnSp>
        <p:nvCxnSpPr>
          <p:cNvPr id="60" name="Straight Arrow Connector 59">
            <a:extLst>
              <a:ext uri="{FF2B5EF4-FFF2-40B4-BE49-F238E27FC236}">
                <a16:creationId xmlns:a16="http://schemas.microsoft.com/office/drawing/2014/main" id="{5E520ACB-6996-4E4F-88B5-96DD9BC570A9}"/>
              </a:ext>
            </a:extLst>
          </p:cNvPr>
          <p:cNvCxnSpPr/>
          <p:nvPr/>
        </p:nvCxnSpPr>
        <p:spPr bwMode="auto">
          <a:xfrm flipH="1" flipV="1">
            <a:off x="3955511" y="4880015"/>
            <a:ext cx="12700" cy="109476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a:extLst>
              <a:ext uri="{FF2B5EF4-FFF2-40B4-BE49-F238E27FC236}">
                <a16:creationId xmlns:a16="http://schemas.microsoft.com/office/drawing/2014/main" id="{DF78014A-6B72-465A-A91F-D4750DBFAAA8}"/>
              </a:ext>
            </a:extLst>
          </p:cNvPr>
          <p:cNvCxnSpPr/>
          <p:nvPr/>
        </p:nvCxnSpPr>
        <p:spPr bwMode="auto">
          <a:xfrm>
            <a:off x="2117107" y="2790059"/>
            <a:ext cx="0" cy="769974"/>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8FF14B6-9F4D-432A-9E3E-190D12CC556F}"/>
                  </a:ext>
                </a:extLst>
              </p:cNvPr>
              <p:cNvSpPr txBox="1"/>
              <p:nvPr/>
            </p:nvSpPr>
            <p:spPr>
              <a:xfrm>
                <a:off x="1805685" y="2874840"/>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62" name="TextBox 61">
                <a:extLst>
                  <a:ext uri="{FF2B5EF4-FFF2-40B4-BE49-F238E27FC236}">
                    <a16:creationId xmlns:a16="http://schemas.microsoft.com/office/drawing/2014/main" id="{48FF14B6-9F4D-432A-9E3E-190D12CC556F}"/>
                  </a:ext>
                </a:extLst>
              </p:cNvPr>
              <p:cNvSpPr txBox="1">
                <a:spLocks noRot="1" noChangeAspect="1" noMove="1" noResize="1" noEditPoints="1" noAdjustHandles="1" noChangeArrowheads="1" noChangeShapeType="1" noTextEdit="1"/>
              </p:cNvSpPr>
              <p:nvPr/>
            </p:nvSpPr>
            <p:spPr>
              <a:xfrm>
                <a:off x="1805685" y="2874840"/>
                <a:ext cx="191591" cy="276999"/>
              </a:xfrm>
              <a:prstGeom prst="rect">
                <a:avLst/>
              </a:prstGeom>
              <a:blipFill>
                <a:blip r:embed="rId18"/>
                <a:stretch>
                  <a:fillRect l="-15625" r="-12500"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EAF1914-483F-49F0-BE1F-3C34780FE02A}"/>
                  </a:ext>
                </a:extLst>
              </p:cNvPr>
              <p:cNvSpPr txBox="1"/>
              <p:nvPr/>
            </p:nvSpPr>
            <p:spPr>
              <a:xfrm>
                <a:off x="332836" y="4904478"/>
                <a:ext cx="1938992" cy="369332"/>
              </a:xfrm>
              <a:prstGeom prst="rect">
                <a:avLst/>
              </a:prstGeom>
              <a:noFill/>
            </p:spPr>
            <p:txBody>
              <a:bodyPr wrap="none" rtlCol="0">
                <a:spAutoFit/>
              </a:bodyPr>
              <a:lstStyle/>
              <a:p>
                <a:r>
                  <a:rPr lang="en-US" dirty="0"/>
                  <a:t>Slit width: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𝐴𝐵</m:t>
                    </m:r>
                  </m:oMath>
                </a14:m>
                <a:r>
                  <a:rPr lang="en-US" dirty="0"/>
                  <a:t> </a:t>
                </a:r>
              </a:p>
            </p:txBody>
          </p:sp>
        </mc:Choice>
        <mc:Fallback xmlns="">
          <p:sp>
            <p:nvSpPr>
              <p:cNvPr id="63" name="TextBox 62">
                <a:extLst>
                  <a:ext uri="{FF2B5EF4-FFF2-40B4-BE49-F238E27FC236}">
                    <a16:creationId xmlns:a16="http://schemas.microsoft.com/office/drawing/2014/main" id="{2EAF1914-483F-49F0-BE1F-3C34780FE02A}"/>
                  </a:ext>
                </a:extLst>
              </p:cNvPr>
              <p:cNvSpPr txBox="1">
                <a:spLocks noRot="1" noChangeAspect="1" noMove="1" noResize="1" noEditPoints="1" noAdjustHandles="1" noChangeArrowheads="1" noChangeShapeType="1" noTextEdit="1"/>
              </p:cNvSpPr>
              <p:nvPr/>
            </p:nvSpPr>
            <p:spPr>
              <a:xfrm>
                <a:off x="332836" y="4904478"/>
                <a:ext cx="1938992" cy="369332"/>
              </a:xfrm>
              <a:prstGeom prst="rect">
                <a:avLst/>
              </a:prstGeom>
              <a:blipFill>
                <a:blip r:embed="rId19"/>
                <a:stretch>
                  <a:fillRect l="-283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D8639F6-A09B-44E2-BA2E-5AF9DF6E220A}"/>
                  </a:ext>
                </a:extLst>
              </p:cNvPr>
              <p:cNvSpPr txBox="1"/>
              <p:nvPr/>
            </p:nvSpPr>
            <p:spPr>
              <a:xfrm>
                <a:off x="4184994" y="4380157"/>
                <a:ext cx="1433982" cy="169277"/>
              </a:xfrm>
              <a:prstGeom prst="rect">
                <a:avLst/>
              </a:prstGeom>
              <a:noFill/>
            </p:spPr>
            <p:txBody>
              <a:bodyPr wrap="none" lIns="0" tIns="0" rIns="0" bIns="0" rtlCol="0">
                <a:spAutoFit/>
              </a:bodyPr>
              <a:lstStyle/>
              <a:p>
                <a14:m>
                  <m:oMath xmlns:m="http://schemas.openxmlformats.org/officeDocument/2006/math">
                    <m:r>
                      <a:rPr lang="en-GB" sz="1100" b="0" i="1" smtClean="0">
                        <a:latin typeface="Cambria Math" panose="02040503050406030204" pitchFamily="18" charset="0"/>
                      </a:rPr>
                      <m:t>𝑓</m:t>
                    </m:r>
                  </m:oMath>
                </a14:m>
                <a:r>
                  <a:rPr lang="en-US" sz="1100" dirty="0"/>
                  <a:t>: focal length of the lens </a:t>
                </a:r>
              </a:p>
            </p:txBody>
          </p:sp>
        </mc:Choice>
        <mc:Fallback xmlns="">
          <p:sp>
            <p:nvSpPr>
              <p:cNvPr id="64" name="TextBox 63">
                <a:extLst>
                  <a:ext uri="{FF2B5EF4-FFF2-40B4-BE49-F238E27FC236}">
                    <a16:creationId xmlns:a16="http://schemas.microsoft.com/office/drawing/2014/main" id="{AD8639F6-A09B-44E2-BA2E-5AF9DF6E220A}"/>
                  </a:ext>
                </a:extLst>
              </p:cNvPr>
              <p:cNvSpPr txBox="1">
                <a:spLocks noRot="1" noChangeAspect="1" noMove="1" noResize="1" noEditPoints="1" noAdjustHandles="1" noChangeArrowheads="1" noChangeShapeType="1" noTextEdit="1"/>
              </p:cNvSpPr>
              <p:nvPr/>
            </p:nvSpPr>
            <p:spPr>
              <a:xfrm>
                <a:off x="4184994" y="4380157"/>
                <a:ext cx="1433982" cy="169277"/>
              </a:xfrm>
              <a:prstGeom prst="rect">
                <a:avLst/>
              </a:prstGeom>
              <a:blipFill>
                <a:blip r:embed="rId20"/>
                <a:stretch>
                  <a:fillRect l="-4681" t="-29630" r="-8085" b="-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48702" y="2791961"/>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8702" y="2791961"/>
                <a:ext cx="218842" cy="276999"/>
              </a:xfrm>
              <a:prstGeom prst="rect">
                <a:avLst/>
              </a:prstGeom>
              <a:blipFill>
                <a:blip r:embed="rId21"/>
                <a:stretch>
                  <a:fillRect l="-25000" r="-2222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654314" y="4194474"/>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54314" y="4194474"/>
                <a:ext cx="243656" cy="276999"/>
              </a:xfrm>
              <a:prstGeom prst="rect">
                <a:avLst/>
              </a:prstGeom>
              <a:blipFill>
                <a:blip r:embed="rId22"/>
                <a:stretch>
                  <a:fillRect l="-35000" t="-6522" r="-37500" b="-36957"/>
                </a:stretch>
              </a:blipFill>
            </p:spPr>
            <p:txBody>
              <a:bodyPr/>
              <a:lstStyle/>
              <a:p>
                <a:r>
                  <a:rPr lang="en-US">
                    <a:noFill/>
                  </a:rPr>
                  <a:t> </a:t>
                </a:r>
              </a:p>
            </p:txBody>
          </p:sp>
        </mc:Fallback>
      </mc:AlternateContent>
    </p:spTree>
    <p:extLst>
      <p:ext uri="{BB962C8B-B14F-4D97-AF65-F5344CB8AC3E}">
        <p14:creationId xmlns:p14="http://schemas.microsoft.com/office/powerpoint/2010/main" val="886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7" grpId="0"/>
      <p:bldP spid="59" grpId="0"/>
      <p:bldP spid="6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59</a:t>
            </a:fld>
            <a:endParaRPr lang="en-US" altLang="zh-CN"/>
          </a:p>
        </p:txBody>
      </p:sp>
      <p:sp>
        <p:nvSpPr>
          <p:cNvPr id="3" name="Line 2">
            <a:extLst>
              <a:ext uri="{FF2B5EF4-FFF2-40B4-BE49-F238E27FC236}">
                <a16:creationId xmlns:a16="http://schemas.microsoft.com/office/drawing/2014/main" id="{9C8FDBFD-FC3D-4F1A-92AA-A22D78792C7E}"/>
              </a:ext>
            </a:extLst>
          </p:cNvPr>
          <p:cNvSpPr>
            <a:spLocks noChangeShapeType="1"/>
          </p:cNvSpPr>
          <p:nvPr/>
        </p:nvSpPr>
        <p:spPr bwMode="auto">
          <a:xfrm flipV="1">
            <a:off x="2962885" y="1317110"/>
            <a:ext cx="2000250" cy="65881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5" name="Group 3">
            <a:extLst>
              <a:ext uri="{FF2B5EF4-FFF2-40B4-BE49-F238E27FC236}">
                <a16:creationId xmlns:a16="http://schemas.microsoft.com/office/drawing/2014/main" id="{13AA2060-0D1F-4FED-9AA6-AF8BB87457B2}"/>
              </a:ext>
            </a:extLst>
          </p:cNvPr>
          <p:cNvGrpSpPr>
            <a:grpSpLocks/>
          </p:cNvGrpSpPr>
          <p:nvPr/>
        </p:nvGrpSpPr>
        <p:grpSpPr bwMode="auto">
          <a:xfrm>
            <a:off x="2759685" y="764660"/>
            <a:ext cx="215900" cy="2376487"/>
            <a:chOff x="3969" y="2432"/>
            <a:chExt cx="84" cy="1271"/>
          </a:xfrm>
          <a:solidFill>
            <a:schemeClr val="bg2"/>
          </a:solidFill>
        </p:grpSpPr>
        <p:sp>
          <p:nvSpPr>
            <p:cNvPr id="6" name="Freeform 4">
              <a:extLst>
                <a:ext uri="{FF2B5EF4-FFF2-40B4-BE49-F238E27FC236}">
                  <a16:creationId xmlns:a16="http://schemas.microsoft.com/office/drawing/2014/main" id="{0803762C-978C-4CDF-9731-23614F522A15}"/>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7" name="Freeform 5">
              <a:extLst>
                <a:ext uri="{FF2B5EF4-FFF2-40B4-BE49-F238E27FC236}">
                  <a16:creationId xmlns:a16="http://schemas.microsoft.com/office/drawing/2014/main" id="{0C41A2C6-C898-4882-A11B-B4CDC9BE6066}"/>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8" name="Group 6">
            <a:extLst>
              <a:ext uri="{FF2B5EF4-FFF2-40B4-BE49-F238E27FC236}">
                <a16:creationId xmlns:a16="http://schemas.microsoft.com/office/drawing/2014/main" id="{4BF4C2B4-F924-4C31-8862-503E103DF642}"/>
              </a:ext>
            </a:extLst>
          </p:cNvPr>
          <p:cNvGrpSpPr>
            <a:grpSpLocks/>
          </p:cNvGrpSpPr>
          <p:nvPr/>
        </p:nvGrpSpPr>
        <p:grpSpPr bwMode="auto">
          <a:xfrm>
            <a:off x="4944085" y="909122"/>
            <a:ext cx="76200" cy="2133600"/>
            <a:chOff x="3648" y="1008"/>
            <a:chExt cx="48" cy="1344"/>
          </a:xfrm>
        </p:grpSpPr>
        <p:sp>
          <p:nvSpPr>
            <p:cNvPr id="9" name="Rectangle 7">
              <a:extLst>
                <a:ext uri="{FF2B5EF4-FFF2-40B4-BE49-F238E27FC236}">
                  <a16:creationId xmlns:a16="http://schemas.microsoft.com/office/drawing/2014/main" id="{DC265132-0F9F-4388-AD4D-8E38B4DEA440}"/>
                </a:ext>
              </a:extLst>
            </p:cNvPr>
            <p:cNvSpPr>
              <a:spLocks noChangeArrowheads="1"/>
            </p:cNvSpPr>
            <p:nvPr/>
          </p:nvSpPr>
          <p:spPr bwMode="auto">
            <a:xfrm>
              <a:off x="3648" y="1008"/>
              <a:ext cx="48" cy="134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Line 8">
              <a:extLst>
                <a:ext uri="{FF2B5EF4-FFF2-40B4-BE49-F238E27FC236}">
                  <a16:creationId xmlns:a16="http://schemas.microsoft.com/office/drawing/2014/main" id="{C7D92AA0-86F1-4A89-844E-DC0C94FF1A7B}"/>
                </a:ext>
              </a:extLst>
            </p:cNvPr>
            <p:cNvSpPr>
              <a:spLocks noChangeShapeType="1"/>
            </p:cNvSpPr>
            <p:nvPr/>
          </p:nvSpPr>
          <p:spPr bwMode="auto">
            <a:xfrm>
              <a:off x="3648" y="1008"/>
              <a:ext cx="0" cy="1344"/>
            </a:xfrm>
            <a:prstGeom prst="line">
              <a:avLst/>
            </a:prstGeom>
            <a:noFill/>
            <a:ln w="381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11" name="Line 9">
            <a:extLst>
              <a:ext uri="{FF2B5EF4-FFF2-40B4-BE49-F238E27FC236}">
                <a16:creationId xmlns:a16="http://schemas.microsoft.com/office/drawing/2014/main" id="{17142DEF-DFDD-4A61-8C8F-683862BC9985}"/>
              </a:ext>
            </a:extLst>
          </p:cNvPr>
          <p:cNvSpPr>
            <a:spLocks noChangeAspect="1" noChangeShapeType="1"/>
          </p:cNvSpPr>
          <p:nvPr/>
        </p:nvSpPr>
        <p:spPr bwMode="auto">
          <a:xfrm flipH="1">
            <a:off x="2931135" y="1307585"/>
            <a:ext cx="1984375" cy="28416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2" name="Line 10">
            <a:extLst>
              <a:ext uri="{FF2B5EF4-FFF2-40B4-BE49-F238E27FC236}">
                <a16:creationId xmlns:a16="http://schemas.microsoft.com/office/drawing/2014/main" id="{17356DC1-8502-4C66-9DA1-E249A9DB02FE}"/>
              </a:ext>
            </a:extLst>
          </p:cNvPr>
          <p:cNvSpPr>
            <a:spLocks noChangeShapeType="1"/>
          </p:cNvSpPr>
          <p:nvPr/>
        </p:nvSpPr>
        <p:spPr bwMode="auto">
          <a:xfrm>
            <a:off x="1286485" y="1982272"/>
            <a:ext cx="6159500" cy="0"/>
          </a:xfrm>
          <a:prstGeom prst="line">
            <a:avLst/>
          </a:prstGeom>
          <a:noFill/>
          <a:ln w="12700">
            <a:solidFill>
              <a:srgbClr val="FF0000"/>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Arc 11">
            <a:extLst>
              <a:ext uri="{FF2B5EF4-FFF2-40B4-BE49-F238E27FC236}">
                <a16:creationId xmlns:a16="http://schemas.microsoft.com/office/drawing/2014/main" id="{74FDC020-59F8-43E1-977B-7DF8E7C8842F}"/>
              </a:ext>
            </a:extLst>
          </p:cNvPr>
          <p:cNvSpPr>
            <a:spLocks/>
          </p:cNvSpPr>
          <p:nvPr/>
        </p:nvSpPr>
        <p:spPr bwMode="auto">
          <a:xfrm rot="1696153">
            <a:off x="2167548" y="1821935"/>
            <a:ext cx="104775" cy="234950"/>
          </a:xfrm>
          <a:custGeom>
            <a:avLst/>
            <a:gdLst>
              <a:gd name="T0" fmla="*/ 0 w 19216"/>
              <a:gd name="T1" fmla="*/ 0 h 21600"/>
              <a:gd name="T2" fmla="*/ 3114919 w 19216"/>
              <a:gd name="T3" fmla="*/ 15102445 h 21600"/>
              <a:gd name="T4" fmla="*/ 0 w 19216"/>
              <a:gd name="T5" fmla="*/ 27798338 h 21600"/>
              <a:gd name="T6" fmla="*/ 0 60000 65536"/>
              <a:gd name="T7" fmla="*/ 0 60000 65536"/>
              <a:gd name="T8" fmla="*/ 0 60000 65536"/>
            </a:gdLst>
            <a:ahLst/>
            <a:cxnLst>
              <a:cxn ang="T6">
                <a:pos x="T0" y="T1"/>
              </a:cxn>
              <a:cxn ang="T7">
                <a:pos x="T2" y="T3"/>
              </a:cxn>
              <a:cxn ang="T8">
                <a:pos x="T4" y="T5"/>
              </a:cxn>
            </a:cxnLst>
            <a:rect l="0" t="0" r="r" b="b"/>
            <a:pathLst>
              <a:path w="19216" h="21600" fill="none" extrusionOk="0">
                <a:moveTo>
                  <a:pt x="0" y="0"/>
                </a:moveTo>
                <a:cubicBezTo>
                  <a:pt x="8098" y="0"/>
                  <a:pt x="15516" y="4530"/>
                  <a:pt x="19215" y="11735"/>
                </a:cubicBezTo>
              </a:path>
              <a:path w="19216" h="21600" stroke="0" extrusionOk="0">
                <a:moveTo>
                  <a:pt x="0" y="0"/>
                </a:moveTo>
                <a:cubicBezTo>
                  <a:pt x="8098" y="0"/>
                  <a:pt x="15516" y="4530"/>
                  <a:pt x="19215" y="11735"/>
                </a:cubicBezTo>
                <a:lnTo>
                  <a:pt x="0" y="21600"/>
                </a:lnTo>
                <a:lnTo>
                  <a:pt x="0" y="0"/>
                </a:lnTo>
                <a:close/>
              </a:path>
            </a:pathLst>
          </a:custGeom>
          <a:noFill/>
          <a:ln w="190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Rectangle 12">
            <a:extLst>
              <a:ext uri="{FF2B5EF4-FFF2-40B4-BE49-F238E27FC236}">
                <a16:creationId xmlns:a16="http://schemas.microsoft.com/office/drawing/2014/main" id="{D75531E0-5F36-462A-AD7D-291BCD5327D3}"/>
              </a:ext>
            </a:extLst>
          </p:cNvPr>
          <p:cNvSpPr>
            <a:spLocks noChangeArrowheads="1"/>
          </p:cNvSpPr>
          <p:nvPr/>
        </p:nvSpPr>
        <p:spPr bwMode="auto">
          <a:xfrm>
            <a:off x="4842485" y="920235"/>
            <a:ext cx="4191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4800">
                <a:solidFill>
                  <a:srgbClr val="66FF33"/>
                </a:solidFill>
                <a:latin typeface="Times New Roman" panose="02020603050405020304" pitchFamily="18" charset="0"/>
              </a:rPr>
              <a:t>·</a:t>
            </a:r>
          </a:p>
        </p:txBody>
      </p:sp>
      <p:sp>
        <p:nvSpPr>
          <p:cNvPr id="15" name="Line 13">
            <a:extLst>
              <a:ext uri="{FF2B5EF4-FFF2-40B4-BE49-F238E27FC236}">
                <a16:creationId xmlns:a16="http://schemas.microsoft.com/office/drawing/2014/main" id="{67B89E93-668F-40BE-95AC-401A207F356F}"/>
              </a:ext>
            </a:extLst>
          </p:cNvPr>
          <p:cNvSpPr>
            <a:spLocks noChangeShapeType="1"/>
          </p:cNvSpPr>
          <p:nvPr/>
        </p:nvSpPr>
        <p:spPr bwMode="auto">
          <a:xfrm rot="678596" flipV="1">
            <a:off x="3867760" y="1426647"/>
            <a:ext cx="123825" cy="412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16" name="Object 14">
            <a:extLst>
              <a:ext uri="{FF2B5EF4-FFF2-40B4-BE49-F238E27FC236}">
                <a16:creationId xmlns:a16="http://schemas.microsoft.com/office/drawing/2014/main" id="{A22FF9A9-2C31-4D91-A9BF-2CABF3D7E277}"/>
              </a:ext>
            </a:extLst>
          </p:cNvPr>
          <p:cNvGraphicFramePr>
            <a:graphicFrameLocks noChangeAspect="1"/>
          </p:cNvGraphicFramePr>
          <p:nvPr/>
        </p:nvGraphicFramePr>
        <p:xfrm>
          <a:off x="3847123" y="2517260"/>
          <a:ext cx="227012" cy="317500"/>
        </p:xfrm>
        <a:graphic>
          <a:graphicData uri="http://schemas.openxmlformats.org/presentationml/2006/ole">
            <mc:AlternateContent xmlns:mc="http://schemas.openxmlformats.org/markup-compatibility/2006">
              <mc:Choice xmlns:v="urn:schemas-microsoft-com:vml" Requires="v">
                <p:oleObj spid="_x0000_s27650" name="公式" r:id="rId3" imgW="247591" imgH="361954" progId="Equation.3">
                  <p:embed/>
                </p:oleObj>
              </mc:Choice>
              <mc:Fallback>
                <p:oleObj name="公式" r:id="rId3" imgW="247591" imgH="361954" progId="Equation.3">
                  <p:embed/>
                  <p:pic>
                    <p:nvPicPr>
                      <p:cNvPr id="16" name="Object 14">
                        <a:extLst>
                          <a:ext uri="{FF2B5EF4-FFF2-40B4-BE49-F238E27FC236}">
                            <a16:creationId xmlns:a16="http://schemas.microsoft.com/office/drawing/2014/main" id="{A22FF9A9-2C31-4D91-A9BF-2CABF3D7E2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123" y="2517260"/>
                        <a:ext cx="2270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Object 15">
            <a:extLst>
              <a:ext uri="{FF2B5EF4-FFF2-40B4-BE49-F238E27FC236}">
                <a16:creationId xmlns:a16="http://schemas.microsoft.com/office/drawing/2014/main" id="{6228BFFE-47CB-4A0E-B6C8-5CD7B0E148CE}"/>
              </a:ext>
            </a:extLst>
          </p:cNvPr>
          <p:cNvSpPr txBox="1"/>
          <p:nvPr/>
        </p:nvSpPr>
        <p:spPr bwMode="auto">
          <a:xfrm>
            <a:off x="4284663" y="4132263"/>
            <a:ext cx="204787" cy="246062"/>
          </a:xfrm>
          <a:prstGeom prst="rect">
            <a:avLst/>
          </a:prstGeom>
          <a:noFill/>
          <a:ln>
            <a:noFill/>
          </a:ln>
          <a:effectLst/>
        </p:spPr>
        <p:txBody>
          <a:bodyPr>
            <a:normAutofit fontScale="62500" lnSpcReduction="20000"/>
          </a:bodyPr>
          <a:lstStyle/>
          <a:p>
            <a:endParaRPr lang="en-US" dirty="0">
              <a:solidFill>
                <a:schemeClr val="tx1"/>
              </a:solidFill>
            </a:endParaRPr>
          </a:p>
        </p:txBody>
      </p:sp>
      <p:graphicFrame>
        <p:nvGraphicFramePr>
          <p:cNvPr id="18" name="Object 16">
            <a:extLst>
              <a:ext uri="{FF2B5EF4-FFF2-40B4-BE49-F238E27FC236}">
                <a16:creationId xmlns:a16="http://schemas.microsoft.com/office/drawing/2014/main" id="{4B371061-22D4-4238-9CD8-F6C21253A4F4}"/>
              </a:ext>
            </a:extLst>
          </p:cNvPr>
          <p:cNvGraphicFramePr>
            <a:graphicFrameLocks noChangeAspect="1"/>
          </p:cNvGraphicFramePr>
          <p:nvPr/>
        </p:nvGraphicFramePr>
        <p:xfrm>
          <a:off x="4661510" y="932935"/>
          <a:ext cx="227013" cy="234950"/>
        </p:xfrm>
        <a:graphic>
          <a:graphicData uri="http://schemas.openxmlformats.org/presentationml/2006/ole">
            <mc:AlternateContent xmlns:mc="http://schemas.openxmlformats.org/markup-compatibility/2006">
              <mc:Choice xmlns:v="urn:schemas-microsoft-com:vml" Requires="v">
                <p:oleObj spid="_x0000_s27651" name="公式" r:id="rId5" imgW="247591" imgH="266815" progId="Equation.3">
                  <p:embed/>
                </p:oleObj>
              </mc:Choice>
              <mc:Fallback>
                <p:oleObj name="公式" r:id="rId5" imgW="247591" imgH="266815" progId="Equation.3">
                  <p:embed/>
                  <p:pic>
                    <p:nvPicPr>
                      <p:cNvPr id="18" name="Object 16">
                        <a:extLst>
                          <a:ext uri="{FF2B5EF4-FFF2-40B4-BE49-F238E27FC236}">
                            <a16:creationId xmlns:a16="http://schemas.microsoft.com/office/drawing/2014/main" id="{4B371061-22D4-4238-9CD8-F6C21253A4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1510" y="932935"/>
                        <a:ext cx="227013"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7">
            <a:extLst>
              <a:ext uri="{FF2B5EF4-FFF2-40B4-BE49-F238E27FC236}">
                <a16:creationId xmlns:a16="http://schemas.microsoft.com/office/drawing/2014/main" id="{9633B72A-D0AB-4FC0-A714-82A8E02A6A24}"/>
              </a:ext>
            </a:extLst>
          </p:cNvPr>
          <p:cNvGraphicFramePr>
            <a:graphicFrameLocks noChangeAspect="1"/>
          </p:cNvGraphicFramePr>
          <p:nvPr/>
        </p:nvGraphicFramePr>
        <p:xfrm>
          <a:off x="5050448" y="1980685"/>
          <a:ext cx="161925" cy="255587"/>
        </p:xfrm>
        <a:graphic>
          <a:graphicData uri="http://schemas.openxmlformats.org/presentationml/2006/ole">
            <mc:AlternateContent xmlns:mc="http://schemas.openxmlformats.org/markup-compatibility/2006">
              <mc:Choice xmlns:v="urn:schemas-microsoft-com:vml" Requires="v">
                <p:oleObj spid="_x0000_s27652" name="公式" r:id="rId7" imgW="171377" imgH="285842" progId="Equation.3">
                  <p:embed/>
                </p:oleObj>
              </mc:Choice>
              <mc:Fallback>
                <p:oleObj name="公式" r:id="rId7" imgW="171377" imgH="285842" progId="Equation.3">
                  <p:embed/>
                  <p:pic>
                    <p:nvPicPr>
                      <p:cNvPr id="19" name="Object 17">
                        <a:extLst>
                          <a:ext uri="{FF2B5EF4-FFF2-40B4-BE49-F238E27FC236}">
                            <a16:creationId xmlns:a16="http://schemas.microsoft.com/office/drawing/2014/main" id="{9633B72A-D0AB-4FC0-A714-82A8E02A6A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448" y="1980685"/>
                        <a:ext cx="161925"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8">
            <a:extLst>
              <a:ext uri="{FF2B5EF4-FFF2-40B4-BE49-F238E27FC236}">
                <a16:creationId xmlns:a16="http://schemas.microsoft.com/office/drawing/2014/main" id="{BE349F60-1D7E-45C2-8B75-9C43789A69DC}"/>
              </a:ext>
            </a:extLst>
          </p:cNvPr>
          <p:cNvSpPr>
            <a:spLocks noChangeShapeType="1"/>
          </p:cNvSpPr>
          <p:nvPr/>
        </p:nvSpPr>
        <p:spPr bwMode="auto">
          <a:xfrm>
            <a:off x="2886685" y="2925247"/>
            <a:ext cx="2057400" cy="0"/>
          </a:xfrm>
          <a:prstGeom prst="line">
            <a:avLst/>
          </a:prstGeom>
          <a:noFill/>
          <a:ln w="19050">
            <a:solidFill>
              <a:schemeClr val="bg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1" name="Line 19">
            <a:extLst>
              <a:ext uri="{FF2B5EF4-FFF2-40B4-BE49-F238E27FC236}">
                <a16:creationId xmlns:a16="http://schemas.microsoft.com/office/drawing/2014/main" id="{5A0409A9-A7AE-4146-AFF0-22AE950AD3E8}"/>
              </a:ext>
            </a:extLst>
          </p:cNvPr>
          <p:cNvSpPr>
            <a:spLocks noChangeShapeType="1"/>
          </p:cNvSpPr>
          <p:nvPr/>
        </p:nvSpPr>
        <p:spPr bwMode="auto">
          <a:xfrm>
            <a:off x="1657960" y="1594922"/>
            <a:ext cx="228600" cy="685800"/>
          </a:xfrm>
          <a:prstGeom prst="line">
            <a:avLst/>
          </a:prstGeom>
          <a:noFill/>
          <a:ln w="19050">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aphicFrame>
        <p:nvGraphicFramePr>
          <p:cNvPr id="22" name="Object 20">
            <a:extLst>
              <a:ext uri="{FF2B5EF4-FFF2-40B4-BE49-F238E27FC236}">
                <a16:creationId xmlns:a16="http://schemas.microsoft.com/office/drawing/2014/main" id="{689EC9F8-12DD-4DBA-949A-1D2A182A6BD7}"/>
              </a:ext>
            </a:extLst>
          </p:cNvPr>
          <p:cNvGraphicFramePr>
            <a:graphicFrameLocks noChangeAspect="1"/>
          </p:cNvGraphicFramePr>
          <p:nvPr/>
        </p:nvGraphicFramePr>
        <p:xfrm>
          <a:off x="1888148" y="2277547"/>
          <a:ext cx="223837" cy="254000"/>
        </p:xfrm>
        <a:graphic>
          <a:graphicData uri="http://schemas.openxmlformats.org/presentationml/2006/ole">
            <mc:AlternateContent xmlns:mc="http://schemas.openxmlformats.org/markup-compatibility/2006">
              <mc:Choice xmlns:v="urn:schemas-microsoft-com:vml" Requires="v">
                <p:oleObj spid="_x0000_s27653" name="公式" r:id="rId9" imgW="247591" imgH="285842" progId="Equation.3">
                  <p:embed/>
                </p:oleObj>
              </mc:Choice>
              <mc:Fallback>
                <p:oleObj name="公式" r:id="rId9" imgW="247591" imgH="285842" progId="Equation.3">
                  <p:embed/>
                  <p:pic>
                    <p:nvPicPr>
                      <p:cNvPr id="22" name="Object 20">
                        <a:extLst>
                          <a:ext uri="{FF2B5EF4-FFF2-40B4-BE49-F238E27FC236}">
                            <a16:creationId xmlns:a16="http://schemas.microsoft.com/office/drawing/2014/main" id="{689EC9F8-12DD-4DBA-949A-1D2A182A6B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8148" y="2277547"/>
                        <a:ext cx="223837"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30">
            <a:extLst>
              <a:ext uri="{FF2B5EF4-FFF2-40B4-BE49-F238E27FC236}">
                <a16:creationId xmlns:a16="http://schemas.microsoft.com/office/drawing/2014/main" id="{43DDAF6E-B349-4D73-80F1-67C21324D654}"/>
              </a:ext>
            </a:extLst>
          </p:cNvPr>
          <p:cNvGrpSpPr>
            <a:grpSpLocks/>
          </p:cNvGrpSpPr>
          <p:nvPr/>
        </p:nvGrpSpPr>
        <p:grpSpPr bwMode="auto">
          <a:xfrm>
            <a:off x="167298" y="1621910"/>
            <a:ext cx="1517650" cy="735012"/>
            <a:chOff x="1492" y="922"/>
            <a:chExt cx="956" cy="474"/>
          </a:xfrm>
        </p:grpSpPr>
        <p:sp>
          <p:nvSpPr>
            <p:cNvPr id="24" name="Line 31">
              <a:extLst>
                <a:ext uri="{FF2B5EF4-FFF2-40B4-BE49-F238E27FC236}">
                  <a16:creationId xmlns:a16="http://schemas.microsoft.com/office/drawing/2014/main" id="{91373587-067E-47F4-A18A-DD0A73C52EDA}"/>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5" name="Line 32">
              <a:extLst>
                <a:ext uri="{FF2B5EF4-FFF2-40B4-BE49-F238E27FC236}">
                  <a16:creationId xmlns:a16="http://schemas.microsoft.com/office/drawing/2014/main" id="{338F63A1-D307-4B02-BBB9-F8C4C191A770}"/>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6" name="Line 33">
              <a:extLst>
                <a:ext uri="{FF2B5EF4-FFF2-40B4-BE49-F238E27FC236}">
                  <a16:creationId xmlns:a16="http://schemas.microsoft.com/office/drawing/2014/main" id="{068644FD-B52D-44A0-9D42-BECE9994B921}"/>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aphicFrame>
        <p:nvGraphicFramePr>
          <p:cNvPr id="27" name="Object 35">
            <a:extLst>
              <a:ext uri="{FF2B5EF4-FFF2-40B4-BE49-F238E27FC236}">
                <a16:creationId xmlns:a16="http://schemas.microsoft.com/office/drawing/2014/main" id="{68FD0E94-2618-4E44-900E-4A9BBD923295}"/>
              </a:ext>
            </a:extLst>
          </p:cNvPr>
          <p:cNvGraphicFramePr>
            <a:graphicFrameLocks noChangeAspect="1"/>
          </p:cNvGraphicFramePr>
          <p:nvPr/>
        </p:nvGraphicFramePr>
        <p:xfrm>
          <a:off x="1308710" y="1321872"/>
          <a:ext cx="227013" cy="236538"/>
        </p:xfrm>
        <a:graphic>
          <a:graphicData uri="http://schemas.openxmlformats.org/presentationml/2006/ole">
            <mc:AlternateContent xmlns:mc="http://schemas.openxmlformats.org/markup-compatibility/2006">
              <mc:Choice xmlns:v="urn:schemas-microsoft-com:vml" Requires="v">
                <p:oleObj spid="_x0000_s27654" name="公式" r:id="rId11" imgW="247591" imgH="266815" progId="Equation.3">
                  <p:embed/>
                </p:oleObj>
              </mc:Choice>
              <mc:Fallback>
                <p:oleObj name="公式" r:id="rId11" imgW="247591" imgH="266815" progId="Equation.3">
                  <p:embed/>
                  <p:pic>
                    <p:nvPicPr>
                      <p:cNvPr id="27" name="Object 35">
                        <a:extLst>
                          <a:ext uri="{FF2B5EF4-FFF2-40B4-BE49-F238E27FC236}">
                            <a16:creationId xmlns:a16="http://schemas.microsoft.com/office/drawing/2014/main" id="{68FD0E94-2618-4E44-900E-4A9BBD9232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8710" y="1321872"/>
                        <a:ext cx="22701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6">
            <a:extLst>
              <a:ext uri="{FF2B5EF4-FFF2-40B4-BE49-F238E27FC236}">
                <a16:creationId xmlns:a16="http://schemas.microsoft.com/office/drawing/2014/main" id="{68B825EF-018F-4B6C-865A-16943DE24A69}"/>
              </a:ext>
            </a:extLst>
          </p:cNvPr>
          <p:cNvGraphicFramePr>
            <a:graphicFrameLocks noChangeAspect="1"/>
          </p:cNvGraphicFramePr>
          <p:nvPr/>
        </p:nvGraphicFramePr>
        <p:xfrm>
          <a:off x="1319823" y="2422010"/>
          <a:ext cx="223837" cy="244475"/>
        </p:xfrm>
        <a:graphic>
          <a:graphicData uri="http://schemas.openxmlformats.org/presentationml/2006/ole">
            <mc:AlternateContent xmlns:mc="http://schemas.openxmlformats.org/markup-compatibility/2006">
              <mc:Choice xmlns:v="urn:schemas-microsoft-com:vml" Requires="v">
                <p:oleObj spid="_x0000_s27655" name="公式" r:id="rId13" imgW="247591" imgH="276117" progId="Equation.3">
                  <p:embed/>
                </p:oleObj>
              </mc:Choice>
              <mc:Fallback>
                <p:oleObj name="公式" r:id="rId13" imgW="247591" imgH="276117" progId="Equation.3">
                  <p:embed/>
                  <p:pic>
                    <p:nvPicPr>
                      <p:cNvPr id="28" name="Object 36">
                        <a:extLst>
                          <a:ext uri="{FF2B5EF4-FFF2-40B4-BE49-F238E27FC236}">
                            <a16:creationId xmlns:a16="http://schemas.microsoft.com/office/drawing/2014/main" id="{68B825EF-018F-4B6C-865A-16943DE24A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9823" y="2422010"/>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Line 37">
            <a:extLst>
              <a:ext uri="{FF2B5EF4-FFF2-40B4-BE49-F238E27FC236}">
                <a16:creationId xmlns:a16="http://schemas.microsoft.com/office/drawing/2014/main" id="{A7C70337-EBA7-48C7-98F1-C076F39B3069}"/>
              </a:ext>
            </a:extLst>
          </p:cNvPr>
          <p:cNvSpPr>
            <a:spLocks noChangeAspect="1" noChangeShapeType="1"/>
          </p:cNvSpPr>
          <p:nvPr/>
        </p:nvSpPr>
        <p:spPr bwMode="auto">
          <a:xfrm flipV="1">
            <a:off x="1702080" y="2017352"/>
            <a:ext cx="1092200" cy="347663"/>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dirty="0"/>
          </a:p>
        </p:txBody>
      </p:sp>
      <p:sp>
        <p:nvSpPr>
          <p:cNvPr id="30" name="Line 38">
            <a:extLst>
              <a:ext uri="{FF2B5EF4-FFF2-40B4-BE49-F238E27FC236}">
                <a16:creationId xmlns:a16="http://schemas.microsoft.com/office/drawing/2014/main" id="{AA286EB4-E28D-42D7-BF3E-D91D774FF8DE}"/>
              </a:ext>
            </a:extLst>
          </p:cNvPr>
          <p:cNvSpPr>
            <a:spLocks noChangeAspect="1" noChangeShapeType="1"/>
          </p:cNvSpPr>
          <p:nvPr/>
        </p:nvSpPr>
        <p:spPr bwMode="auto">
          <a:xfrm flipV="1">
            <a:off x="1657960" y="1631435"/>
            <a:ext cx="1101725" cy="350837"/>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1" name="Line 39">
            <a:extLst>
              <a:ext uri="{FF2B5EF4-FFF2-40B4-BE49-F238E27FC236}">
                <a16:creationId xmlns:a16="http://schemas.microsoft.com/office/drawing/2014/main" id="{359460B7-A6D5-4987-B2E4-4AB960A0A85E}"/>
              </a:ext>
            </a:extLst>
          </p:cNvPr>
          <p:cNvSpPr>
            <a:spLocks noChangeAspect="1" noChangeShapeType="1"/>
          </p:cNvSpPr>
          <p:nvPr/>
        </p:nvSpPr>
        <p:spPr bwMode="auto">
          <a:xfrm flipV="1">
            <a:off x="1638910" y="1239322"/>
            <a:ext cx="1193800" cy="38100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32" name="Group 40">
            <a:extLst>
              <a:ext uri="{FF2B5EF4-FFF2-40B4-BE49-F238E27FC236}">
                <a16:creationId xmlns:a16="http://schemas.microsoft.com/office/drawing/2014/main" id="{7BFCBB5E-C165-4FEC-B9C5-DB8D0D69AD3F}"/>
              </a:ext>
            </a:extLst>
          </p:cNvPr>
          <p:cNvGrpSpPr>
            <a:grpSpLocks/>
          </p:cNvGrpSpPr>
          <p:nvPr/>
        </p:nvGrpSpPr>
        <p:grpSpPr bwMode="auto">
          <a:xfrm>
            <a:off x="1654785" y="942460"/>
            <a:ext cx="0" cy="2076450"/>
            <a:chOff x="2592" y="956"/>
            <a:chExt cx="0" cy="1308"/>
          </a:xfrm>
        </p:grpSpPr>
        <p:sp>
          <p:nvSpPr>
            <p:cNvPr id="33" name="Line 41">
              <a:extLst>
                <a:ext uri="{FF2B5EF4-FFF2-40B4-BE49-F238E27FC236}">
                  <a16:creationId xmlns:a16="http://schemas.microsoft.com/office/drawing/2014/main" id="{0D05499E-ADC2-4DA6-921E-2877081A613F}"/>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 name="Line 42">
              <a:extLst>
                <a:ext uri="{FF2B5EF4-FFF2-40B4-BE49-F238E27FC236}">
                  <a16:creationId xmlns:a16="http://schemas.microsoft.com/office/drawing/2014/main" id="{B10E16DF-E5E3-4876-BD7B-2490F7ADFB61}"/>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 name="Line 43">
              <a:extLst>
                <a:ext uri="{FF2B5EF4-FFF2-40B4-BE49-F238E27FC236}">
                  <a16:creationId xmlns:a16="http://schemas.microsoft.com/office/drawing/2014/main" id="{8139AF69-1DC4-4B7B-B3C7-F937D61AA79D}"/>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36" name="AutoShape 47">
            <a:extLst>
              <a:ext uri="{FF2B5EF4-FFF2-40B4-BE49-F238E27FC236}">
                <a16:creationId xmlns:a16="http://schemas.microsoft.com/office/drawing/2014/main" id="{95A0ED9A-D017-4D50-9806-E051D570A585}"/>
              </a:ext>
            </a:extLst>
          </p:cNvPr>
          <p:cNvSpPr>
            <a:spLocks noChangeArrowheads="1"/>
          </p:cNvSpPr>
          <p:nvPr/>
        </p:nvSpPr>
        <p:spPr bwMode="auto">
          <a:xfrm rot="21163385">
            <a:off x="1610335" y="1569522"/>
            <a:ext cx="228600" cy="768350"/>
          </a:xfrm>
          <a:prstGeom prst="triangle">
            <a:avLst>
              <a:gd name="adj" fmla="val 39986"/>
            </a:avLst>
          </a:prstGeom>
          <a:solidFill>
            <a:srgbClr val="CCFF99">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Line 49">
            <a:extLst>
              <a:ext uri="{FF2B5EF4-FFF2-40B4-BE49-F238E27FC236}">
                <a16:creationId xmlns:a16="http://schemas.microsoft.com/office/drawing/2014/main" id="{0B6AE27F-51D0-4D3D-92BD-5D2F8BFA4FF6}"/>
              </a:ext>
            </a:extLst>
          </p:cNvPr>
          <p:cNvSpPr>
            <a:spLocks noChangeShapeType="1"/>
          </p:cNvSpPr>
          <p:nvPr/>
        </p:nvSpPr>
        <p:spPr bwMode="auto">
          <a:xfrm>
            <a:off x="1286485" y="1823522"/>
            <a:ext cx="381000" cy="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aphicFrame>
        <p:nvGraphicFramePr>
          <p:cNvPr id="39" name="Object 38">
            <a:extLst>
              <a:ext uri="{FF2B5EF4-FFF2-40B4-BE49-F238E27FC236}">
                <a16:creationId xmlns:a16="http://schemas.microsoft.com/office/drawing/2014/main" id="{2A6F55C4-299D-44AD-923C-A6C4D6147689}"/>
              </a:ext>
            </a:extLst>
          </p:cNvPr>
          <p:cNvGraphicFramePr>
            <a:graphicFrameLocks noChangeAspect="1"/>
          </p:cNvGraphicFramePr>
          <p:nvPr/>
        </p:nvGraphicFramePr>
        <p:xfrm>
          <a:off x="5080610" y="1247260"/>
          <a:ext cx="171450" cy="180975"/>
        </p:xfrm>
        <a:graphic>
          <a:graphicData uri="http://schemas.openxmlformats.org/presentationml/2006/ole">
            <mc:AlternateContent xmlns:mc="http://schemas.openxmlformats.org/markup-compatibility/2006">
              <mc:Choice xmlns:v="urn:schemas-microsoft-com:vml" Requires="v">
                <p:oleObj spid="_x0000_s27656" name="公式" r:id="rId15" imgW="190325" imgH="200005" progId="Equation.3">
                  <p:embed/>
                </p:oleObj>
              </mc:Choice>
              <mc:Fallback>
                <p:oleObj name="公式" r:id="rId15" imgW="190325" imgH="200005" progId="Equation.3">
                  <p:embed/>
                  <p:pic>
                    <p:nvPicPr>
                      <p:cNvPr id="39" name="Object 38">
                        <a:extLst>
                          <a:ext uri="{FF2B5EF4-FFF2-40B4-BE49-F238E27FC236}">
                            <a16:creationId xmlns:a16="http://schemas.microsoft.com/office/drawing/2014/main" id="{2A6F55C4-299D-44AD-923C-A6C4D61476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80610" y="1247260"/>
                        <a:ext cx="171450"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 name="Group 56">
            <a:extLst>
              <a:ext uri="{FF2B5EF4-FFF2-40B4-BE49-F238E27FC236}">
                <a16:creationId xmlns:a16="http://schemas.microsoft.com/office/drawing/2014/main" id="{B7403D2A-7273-434A-B5FB-A5CABCA34D81}"/>
              </a:ext>
            </a:extLst>
          </p:cNvPr>
          <p:cNvGrpSpPr>
            <a:grpSpLocks/>
          </p:cNvGrpSpPr>
          <p:nvPr/>
        </p:nvGrpSpPr>
        <p:grpSpPr bwMode="auto">
          <a:xfrm>
            <a:off x="2904148" y="1217097"/>
            <a:ext cx="2016125" cy="71438"/>
            <a:chOff x="3379" y="1265"/>
            <a:chExt cx="1270" cy="45"/>
          </a:xfrm>
        </p:grpSpPr>
        <p:sp>
          <p:nvSpPr>
            <p:cNvPr id="41" name="Line 57">
              <a:extLst>
                <a:ext uri="{FF2B5EF4-FFF2-40B4-BE49-F238E27FC236}">
                  <a16:creationId xmlns:a16="http://schemas.microsoft.com/office/drawing/2014/main" id="{A289624B-37A1-452C-A0A9-5EB2F35EAA69}"/>
                </a:ext>
              </a:extLst>
            </p:cNvPr>
            <p:cNvSpPr>
              <a:spLocks noChangeShapeType="1"/>
            </p:cNvSpPr>
            <p:nvPr/>
          </p:nvSpPr>
          <p:spPr bwMode="auto">
            <a:xfrm>
              <a:off x="3379" y="1265"/>
              <a:ext cx="1270" cy="4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2" name="Line 58">
              <a:extLst>
                <a:ext uri="{FF2B5EF4-FFF2-40B4-BE49-F238E27FC236}">
                  <a16:creationId xmlns:a16="http://schemas.microsoft.com/office/drawing/2014/main" id="{061E101C-A5D0-4ACB-BC6E-9437BABABC19}"/>
                </a:ext>
              </a:extLst>
            </p:cNvPr>
            <p:cNvSpPr>
              <a:spLocks noChangeShapeType="1"/>
            </p:cNvSpPr>
            <p:nvPr/>
          </p:nvSpPr>
          <p:spPr bwMode="auto">
            <a:xfrm>
              <a:off x="3908" y="1286"/>
              <a:ext cx="136"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43" name="Line 63">
            <a:extLst>
              <a:ext uri="{FF2B5EF4-FFF2-40B4-BE49-F238E27FC236}">
                <a16:creationId xmlns:a16="http://schemas.microsoft.com/office/drawing/2014/main" id="{EDFE7A00-4D63-47CB-9019-82939C55A237}"/>
              </a:ext>
            </a:extLst>
          </p:cNvPr>
          <p:cNvSpPr>
            <a:spLocks noChangeShapeType="1"/>
          </p:cNvSpPr>
          <p:nvPr/>
        </p:nvSpPr>
        <p:spPr bwMode="auto">
          <a:xfrm flipV="1">
            <a:off x="3902685" y="1606035"/>
            <a:ext cx="176213" cy="666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TextBox 43">
            <a:extLst>
              <a:ext uri="{FF2B5EF4-FFF2-40B4-BE49-F238E27FC236}">
                <a16:creationId xmlns:a16="http://schemas.microsoft.com/office/drawing/2014/main" id="{96F5D0D9-DDA7-4250-9AAE-96244EF5625D}"/>
              </a:ext>
            </a:extLst>
          </p:cNvPr>
          <p:cNvSpPr txBox="1"/>
          <p:nvPr/>
        </p:nvSpPr>
        <p:spPr>
          <a:xfrm>
            <a:off x="167298" y="3561318"/>
            <a:ext cx="8128572" cy="369332"/>
          </a:xfrm>
          <a:prstGeom prst="rect">
            <a:avLst/>
          </a:prstGeom>
          <a:noFill/>
        </p:spPr>
        <p:txBody>
          <a:bodyPr wrap="none" rtlCol="0">
            <a:spAutoFit/>
          </a:bodyPr>
          <a:lstStyle/>
          <a:p>
            <a:r>
              <a:rPr lang="en-GB" dirty="0"/>
              <a:t>Optical path difference between the rays at the lower edge and at upper edge of the slit:  </a:t>
            </a:r>
            <a:endParaRPr lang="en-US" dirty="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44FEA5B-DD1D-4B9C-BA80-F286D2E71703}"/>
                  </a:ext>
                </a:extLst>
              </p:cNvPr>
              <p:cNvSpPr txBox="1"/>
              <p:nvPr/>
            </p:nvSpPr>
            <p:spPr>
              <a:xfrm>
                <a:off x="2227112" y="4113381"/>
                <a:ext cx="16711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𝐴𝐶</m:t>
                      </m:r>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asin</m:t>
                          </m:r>
                        </m:fName>
                        <m:e>
                          <m:r>
                            <a:rPr lang="en-GB"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45" name="TextBox 44">
                <a:extLst>
                  <a:ext uri="{FF2B5EF4-FFF2-40B4-BE49-F238E27FC236}">
                    <a16:creationId xmlns:a16="http://schemas.microsoft.com/office/drawing/2014/main" id="{D44FEA5B-DD1D-4B9C-BA80-F286D2E71703}"/>
                  </a:ext>
                </a:extLst>
              </p:cNvPr>
              <p:cNvSpPr txBox="1">
                <a:spLocks noRot="1" noChangeAspect="1" noMove="1" noResize="1" noEditPoints="1" noAdjustHandles="1" noChangeArrowheads="1" noChangeShapeType="1" noTextEdit="1"/>
              </p:cNvSpPr>
              <p:nvPr/>
            </p:nvSpPr>
            <p:spPr>
              <a:xfrm>
                <a:off x="2227112" y="4113381"/>
                <a:ext cx="1671163" cy="276999"/>
              </a:xfrm>
              <a:prstGeom prst="rect">
                <a:avLst/>
              </a:prstGeom>
              <a:blipFill>
                <a:blip r:embed="rId17"/>
                <a:stretch>
                  <a:fillRect l="-2555" r="-2555" b="-8889"/>
                </a:stretch>
              </a:blipFill>
            </p:spPr>
            <p:txBody>
              <a:bodyPr/>
              <a:lstStyle/>
              <a:p>
                <a:r>
                  <a:rPr lang="en-US">
                    <a:noFill/>
                  </a:rPr>
                  <a:t> </a:t>
                </a:r>
              </a:p>
            </p:txBody>
          </p:sp>
        </mc:Fallback>
      </mc:AlternateContent>
      <p:sp>
        <p:nvSpPr>
          <p:cNvPr id="46" name="Arrow: Right 62">
            <a:extLst>
              <a:ext uri="{FF2B5EF4-FFF2-40B4-BE49-F238E27FC236}">
                <a16:creationId xmlns:a16="http://schemas.microsoft.com/office/drawing/2014/main" id="{19505A13-FCAD-4B9B-B75F-44E5609094EA}"/>
              </a:ext>
            </a:extLst>
          </p:cNvPr>
          <p:cNvSpPr/>
          <p:nvPr/>
        </p:nvSpPr>
        <p:spPr bwMode="auto">
          <a:xfrm>
            <a:off x="1796749" y="4122628"/>
            <a:ext cx="360363" cy="22231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47" name="Straight Arrow Connector 46">
            <a:extLst>
              <a:ext uri="{FF2B5EF4-FFF2-40B4-BE49-F238E27FC236}">
                <a16:creationId xmlns:a16="http://schemas.microsoft.com/office/drawing/2014/main" id="{17B5BA7E-9189-4E31-BD91-44A640FB8BB4}"/>
              </a:ext>
            </a:extLst>
          </p:cNvPr>
          <p:cNvCxnSpPr/>
          <p:nvPr/>
        </p:nvCxnSpPr>
        <p:spPr bwMode="auto">
          <a:xfrm flipH="1">
            <a:off x="1937361" y="1107446"/>
            <a:ext cx="142875" cy="3546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a:extLst>
              <a:ext uri="{FF2B5EF4-FFF2-40B4-BE49-F238E27FC236}">
                <a16:creationId xmlns:a16="http://schemas.microsoft.com/office/drawing/2014/main" id="{FF3299A6-ECDC-4811-957B-20C9C2AB5BFA}"/>
              </a:ext>
            </a:extLst>
          </p:cNvPr>
          <p:cNvCxnSpPr/>
          <p:nvPr/>
        </p:nvCxnSpPr>
        <p:spPr bwMode="auto">
          <a:xfrm flipH="1" flipV="1">
            <a:off x="2190463" y="2236273"/>
            <a:ext cx="191558" cy="4299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A661B2BC-2805-4314-A460-C0F913173394}"/>
              </a:ext>
            </a:extLst>
          </p:cNvPr>
          <p:cNvCxnSpPr/>
          <p:nvPr/>
        </p:nvCxnSpPr>
        <p:spPr bwMode="auto">
          <a:xfrm>
            <a:off x="1317839" y="1591747"/>
            <a:ext cx="0" cy="717821"/>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D8F986F-C061-414C-B97A-443963A33091}"/>
                  </a:ext>
                </a:extLst>
              </p:cNvPr>
              <p:cNvSpPr txBox="1"/>
              <p:nvPr/>
            </p:nvSpPr>
            <p:spPr>
              <a:xfrm>
                <a:off x="1075050" y="1731475"/>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US" dirty="0"/>
              </a:p>
            </p:txBody>
          </p:sp>
        </mc:Choice>
        <mc:Fallback xmlns="">
          <p:sp>
            <p:nvSpPr>
              <p:cNvPr id="50" name="TextBox 49">
                <a:extLst>
                  <a:ext uri="{FF2B5EF4-FFF2-40B4-BE49-F238E27FC236}">
                    <a16:creationId xmlns:a16="http://schemas.microsoft.com/office/drawing/2014/main" id="{8D8F986F-C061-414C-B97A-443963A33091}"/>
                  </a:ext>
                </a:extLst>
              </p:cNvPr>
              <p:cNvSpPr txBox="1">
                <a:spLocks noRot="1" noChangeAspect="1" noMove="1" noResize="1" noEditPoints="1" noAdjustHandles="1" noChangeArrowheads="1" noChangeShapeType="1" noTextEdit="1"/>
              </p:cNvSpPr>
              <p:nvPr/>
            </p:nvSpPr>
            <p:spPr>
              <a:xfrm>
                <a:off x="1075050" y="1731475"/>
                <a:ext cx="191591" cy="276999"/>
              </a:xfrm>
              <a:prstGeom prst="rect">
                <a:avLst/>
              </a:prstGeom>
              <a:blipFill>
                <a:blip r:embed="rId18"/>
                <a:stretch>
                  <a:fillRect l="-15625" r="-12500" b="-2222"/>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08EB9043-D82A-4CF1-BD30-40CE8E5A96F3}"/>
              </a:ext>
            </a:extLst>
          </p:cNvPr>
          <p:cNvCxnSpPr/>
          <p:nvPr/>
        </p:nvCxnSpPr>
        <p:spPr bwMode="auto">
          <a:xfrm flipV="1">
            <a:off x="3347864" y="4390380"/>
            <a:ext cx="0" cy="4787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51">
            <a:extLst>
              <a:ext uri="{FF2B5EF4-FFF2-40B4-BE49-F238E27FC236}">
                <a16:creationId xmlns:a16="http://schemas.microsoft.com/office/drawing/2014/main" id="{28E89E4E-4DD6-4FF0-82EE-2E4FECC6EC81}"/>
              </a:ext>
            </a:extLst>
          </p:cNvPr>
          <p:cNvSpPr txBox="1"/>
          <p:nvPr/>
        </p:nvSpPr>
        <p:spPr>
          <a:xfrm>
            <a:off x="2589359" y="4885265"/>
            <a:ext cx="1673600" cy="369332"/>
          </a:xfrm>
          <a:prstGeom prst="rect">
            <a:avLst/>
          </a:prstGeom>
          <a:noFill/>
        </p:spPr>
        <p:txBody>
          <a:bodyPr wrap="none" rtlCol="0">
            <a:spAutoFit/>
          </a:bodyPr>
          <a:lstStyle/>
          <a:p>
            <a:r>
              <a:rPr lang="en-GB" dirty="0"/>
              <a:t>Width of the slit</a:t>
            </a:r>
            <a:endParaRPr lang="en-US" dirty="0"/>
          </a:p>
        </p:txBody>
      </p:sp>
      <p:cxnSp>
        <p:nvCxnSpPr>
          <p:cNvPr id="53" name="Straight Arrow Connector 52">
            <a:extLst>
              <a:ext uri="{FF2B5EF4-FFF2-40B4-BE49-F238E27FC236}">
                <a16:creationId xmlns:a16="http://schemas.microsoft.com/office/drawing/2014/main" id="{1E11A4B4-1353-4E85-9A06-6AD16D03AC04}"/>
              </a:ext>
            </a:extLst>
          </p:cNvPr>
          <p:cNvCxnSpPr/>
          <p:nvPr/>
        </p:nvCxnSpPr>
        <p:spPr bwMode="auto">
          <a:xfrm flipH="1" flipV="1">
            <a:off x="3875087" y="4350821"/>
            <a:ext cx="497865" cy="3468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Box 53">
            <a:extLst>
              <a:ext uri="{FF2B5EF4-FFF2-40B4-BE49-F238E27FC236}">
                <a16:creationId xmlns:a16="http://schemas.microsoft.com/office/drawing/2014/main" id="{D49DA915-EDA6-4CF9-9F48-9C88ED3FC34D}"/>
              </a:ext>
            </a:extLst>
          </p:cNvPr>
          <p:cNvSpPr txBox="1"/>
          <p:nvPr/>
        </p:nvSpPr>
        <p:spPr>
          <a:xfrm>
            <a:off x="4489450" y="4629770"/>
            <a:ext cx="4029052" cy="369332"/>
          </a:xfrm>
          <a:prstGeom prst="rect">
            <a:avLst/>
          </a:prstGeom>
          <a:noFill/>
        </p:spPr>
        <p:txBody>
          <a:bodyPr wrap="none" rtlCol="0">
            <a:spAutoFit/>
          </a:bodyPr>
          <a:lstStyle/>
          <a:p>
            <a:r>
              <a:rPr lang="en-GB" dirty="0"/>
              <a:t>Angle between the rays and the optical axis</a:t>
            </a:r>
            <a:endParaRPr lang="en-US" dirty="0"/>
          </a:p>
        </p:txBody>
      </p:sp>
      <p:cxnSp>
        <p:nvCxnSpPr>
          <p:cNvPr id="55" name="Straight Arrow Connector 54">
            <a:extLst>
              <a:ext uri="{FF2B5EF4-FFF2-40B4-BE49-F238E27FC236}">
                <a16:creationId xmlns:a16="http://schemas.microsoft.com/office/drawing/2014/main" id="{257BBFBA-D04E-4B3B-9508-F36DBA83F83A}"/>
              </a:ext>
            </a:extLst>
          </p:cNvPr>
          <p:cNvCxnSpPr/>
          <p:nvPr/>
        </p:nvCxnSpPr>
        <p:spPr bwMode="auto">
          <a:xfrm flipH="1" flipV="1">
            <a:off x="6848989" y="2066012"/>
            <a:ext cx="353705" cy="42306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Box 55">
            <a:extLst>
              <a:ext uri="{FF2B5EF4-FFF2-40B4-BE49-F238E27FC236}">
                <a16:creationId xmlns:a16="http://schemas.microsoft.com/office/drawing/2014/main" id="{4EC76603-0ADC-4CE3-A28F-D8BE2E62AA5A}"/>
              </a:ext>
            </a:extLst>
          </p:cNvPr>
          <p:cNvSpPr txBox="1"/>
          <p:nvPr/>
        </p:nvSpPr>
        <p:spPr>
          <a:xfrm>
            <a:off x="6848989" y="2450178"/>
            <a:ext cx="1242648" cy="369332"/>
          </a:xfrm>
          <a:prstGeom prst="rect">
            <a:avLst/>
          </a:prstGeom>
          <a:noFill/>
        </p:spPr>
        <p:txBody>
          <a:bodyPr wrap="none" rtlCol="0">
            <a:spAutoFit/>
          </a:bodyPr>
          <a:lstStyle/>
          <a:p>
            <a:r>
              <a:rPr lang="en-GB" dirty="0"/>
              <a:t>Optical axis</a:t>
            </a:r>
            <a:endParaRPr lang="en-US" dirty="0"/>
          </a:p>
        </p:txBody>
      </p:sp>
      <p:sp>
        <p:nvSpPr>
          <p:cNvPr id="57" name="Freeform: Shape 82">
            <a:extLst>
              <a:ext uri="{FF2B5EF4-FFF2-40B4-BE49-F238E27FC236}">
                <a16:creationId xmlns:a16="http://schemas.microsoft.com/office/drawing/2014/main" id="{317039BE-C4F2-407B-88DE-CA7AC3F68620}"/>
              </a:ext>
            </a:extLst>
          </p:cNvPr>
          <p:cNvSpPr/>
          <p:nvPr/>
        </p:nvSpPr>
        <p:spPr bwMode="auto">
          <a:xfrm>
            <a:off x="2218267" y="1828800"/>
            <a:ext cx="25544" cy="135467"/>
          </a:xfrm>
          <a:custGeom>
            <a:avLst/>
            <a:gdLst>
              <a:gd name="connsiteX0" fmla="*/ 8466 w 25544"/>
              <a:gd name="connsiteY0" fmla="*/ 135467 h 135467"/>
              <a:gd name="connsiteX1" fmla="*/ 25400 w 25544"/>
              <a:gd name="connsiteY1" fmla="*/ 50800 h 135467"/>
              <a:gd name="connsiteX2" fmla="*/ 0 w 25544"/>
              <a:gd name="connsiteY2" fmla="*/ 0 h 135467"/>
            </a:gdLst>
            <a:ahLst/>
            <a:cxnLst>
              <a:cxn ang="0">
                <a:pos x="connsiteX0" y="connsiteY0"/>
              </a:cxn>
              <a:cxn ang="0">
                <a:pos x="connsiteX1" y="connsiteY1"/>
              </a:cxn>
              <a:cxn ang="0">
                <a:pos x="connsiteX2" y="connsiteY2"/>
              </a:cxn>
            </a:cxnLst>
            <a:rect l="l" t="t" r="r" b="b"/>
            <a:pathLst>
              <a:path w="25544" h="135467">
                <a:moveTo>
                  <a:pt x="8466" y="135467"/>
                </a:moveTo>
                <a:cubicBezTo>
                  <a:pt x="17638" y="104422"/>
                  <a:pt x="26811" y="73378"/>
                  <a:pt x="25400" y="50800"/>
                </a:cubicBezTo>
                <a:cubicBezTo>
                  <a:pt x="23989" y="28222"/>
                  <a:pt x="11994" y="14111"/>
                  <a:pt x="0"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5067E742-A26D-460B-82F5-F33AF2DEDE4D}"/>
                  </a:ext>
                </a:extLst>
              </p:cNvPr>
              <p:cNvSpPr/>
              <p:nvPr/>
            </p:nvSpPr>
            <p:spPr>
              <a:xfrm>
                <a:off x="2286242" y="1678523"/>
                <a:ext cx="3720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58" name="Rectangle 57">
                <a:extLst>
                  <a:ext uri="{FF2B5EF4-FFF2-40B4-BE49-F238E27FC236}">
                    <a16:creationId xmlns:a16="http://schemas.microsoft.com/office/drawing/2014/main" id="{5067E742-A26D-460B-82F5-F33AF2DEDE4D}"/>
                  </a:ext>
                </a:extLst>
              </p:cNvPr>
              <p:cNvSpPr>
                <a:spLocks noRot="1" noChangeAspect="1" noMove="1" noResize="1" noEditPoints="1" noAdjustHandles="1" noChangeArrowheads="1" noChangeShapeType="1" noTextEdit="1"/>
              </p:cNvSpPr>
              <p:nvPr/>
            </p:nvSpPr>
            <p:spPr>
              <a:xfrm>
                <a:off x="2286242" y="1678523"/>
                <a:ext cx="372085" cy="369332"/>
              </a:xfrm>
              <a:prstGeom prst="rect">
                <a:avLst/>
              </a:prstGeom>
              <a:blipFill>
                <a:blip r:embed="rId19"/>
                <a:stretch>
                  <a:fillRect/>
                </a:stretch>
              </a:blipFill>
            </p:spPr>
            <p:txBody>
              <a:bodyPr/>
              <a:lstStyle/>
              <a:p>
                <a:r>
                  <a:rPr lang="en-US">
                    <a:noFill/>
                  </a:rPr>
                  <a:t> </a:t>
                </a:r>
              </a:p>
            </p:txBody>
          </p:sp>
        </mc:Fallback>
      </mc:AlternateContent>
      <p:sp>
        <p:nvSpPr>
          <p:cNvPr id="59" name="Line 10">
            <a:extLst>
              <a:ext uri="{FF2B5EF4-FFF2-40B4-BE49-F238E27FC236}">
                <a16:creationId xmlns:a16="http://schemas.microsoft.com/office/drawing/2014/main" id="{443C8C33-27C1-4681-9AF4-E6D51636BC82}"/>
              </a:ext>
            </a:extLst>
          </p:cNvPr>
          <p:cNvSpPr>
            <a:spLocks noChangeShapeType="1"/>
          </p:cNvSpPr>
          <p:nvPr/>
        </p:nvSpPr>
        <p:spPr bwMode="auto">
          <a:xfrm>
            <a:off x="1724635" y="2385498"/>
            <a:ext cx="6159500" cy="0"/>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5DCE20DE-800C-4580-B39E-95AE327BAC58}"/>
                  </a:ext>
                </a:extLst>
              </p:cNvPr>
              <p:cNvSpPr/>
              <p:nvPr/>
            </p:nvSpPr>
            <p:spPr>
              <a:xfrm>
                <a:off x="2343745" y="2073274"/>
                <a:ext cx="3720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60" name="Rectangle 59">
                <a:extLst>
                  <a:ext uri="{FF2B5EF4-FFF2-40B4-BE49-F238E27FC236}">
                    <a16:creationId xmlns:a16="http://schemas.microsoft.com/office/drawing/2014/main" id="{5DCE20DE-800C-4580-B39E-95AE327BAC58}"/>
                  </a:ext>
                </a:extLst>
              </p:cNvPr>
              <p:cNvSpPr>
                <a:spLocks noRot="1" noChangeAspect="1" noMove="1" noResize="1" noEditPoints="1" noAdjustHandles="1" noChangeArrowheads="1" noChangeShapeType="1" noTextEdit="1"/>
              </p:cNvSpPr>
              <p:nvPr/>
            </p:nvSpPr>
            <p:spPr>
              <a:xfrm>
                <a:off x="2343745" y="2073274"/>
                <a:ext cx="372085" cy="369332"/>
              </a:xfrm>
              <a:prstGeom prst="rect">
                <a:avLst/>
              </a:prstGeom>
              <a:blipFill>
                <a:blip r:embed="rId20"/>
                <a:stretch>
                  <a:fillRect/>
                </a:stretch>
              </a:blipFill>
            </p:spPr>
            <p:txBody>
              <a:bodyPr/>
              <a:lstStyle/>
              <a:p>
                <a:r>
                  <a:rPr lang="en-US">
                    <a:noFill/>
                  </a:rPr>
                  <a:t> </a:t>
                </a:r>
              </a:p>
            </p:txBody>
          </p:sp>
        </mc:Fallback>
      </mc:AlternateContent>
      <p:sp>
        <p:nvSpPr>
          <p:cNvPr id="61" name="Freeform: Shape 87">
            <a:extLst>
              <a:ext uri="{FF2B5EF4-FFF2-40B4-BE49-F238E27FC236}">
                <a16:creationId xmlns:a16="http://schemas.microsoft.com/office/drawing/2014/main" id="{1DCC5C47-73FC-458B-BB29-7F3BE8F09BD7}"/>
              </a:ext>
            </a:extLst>
          </p:cNvPr>
          <p:cNvSpPr/>
          <p:nvPr/>
        </p:nvSpPr>
        <p:spPr bwMode="auto">
          <a:xfrm>
            <a:off x="2370667" y="2204864"/>
            <a:ext cx="25544" cy="135467"/>
          </a:xfrm>
          <a:custGeom>
            <a:avLst/>
            <a:gdLst>
              <a:gd name="connsiteX0" fmla="*/ 8466 w 25544"/>
              <a:gd name="connsiteY0" fmla="*/ 135467 h 135467"/>
              <a:gd name="connsiteX1" fmla="*/ 25400 w 25544"/>
              <a:gd name="connsiteY1" fmla="*/ 50800 h 135467"/>
              <a:gd name="connsiteX2" fmla="*/ 0 w 25544"/>
              <a:gd name="connsiteY2" fmla="*/ 0 h 135467"/>
            </a:gdLst>
            <a:ahLst/>
            <a:cxnLst>
              <a:cxn ang="0">
                <a:pos x="connsiteX0" y="connsiteY0"/>
              </a:cxn>
              <a:cxn ang="0">
                <a:pos x="connsiteX1" y="connsiteY1"/>
              </a:cxn>
              <a:cxn ang="0">
                <a:pos x="connsiteX2" y="connsiteY2"/>
              </a:cxn>
            </a:cxnLst>
            <a:rect l="l" t="t" r="r" b="b"/>
            <a:pathLst>
              <a:path w="25544" h="135467">
                <a:moveTo>
                  <a:pt x="8466" y="135467"/>
                </a:moveTo>
                <a:cubicBezTo>
                  <a:pt x="17638" y="104422"/>
                  <a:pt x="26811" y="73378"/>
                  <a:pt x="25400" y="50800"/>
                </a:cubicBezTo>
                <a:cubicBezTo>
                  <a:pt x="23989" y="28222"/>
                  <a:pt x="11994" y="14111"/>
                  <a:pt x="0"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76F33C9F-AE69-4CB4-91B8-6B5C0EFB18BC}"/>
                  </a:ext>
                </a:extLst>
              </p:cNvPr>
              <p:cNvSpPr txBox="1"/>
              <p:nvPr/>
            </p:nvSpPr>
            <p:spPr>
              <a:xfrm>
                <a:off x="512269" y="5935826"/>
                <a:ext cx="7575920" cy="369332"/>
              </a:xfrm>
              <a:prstGeom prst="rect">
                <a:avLst/>
              </a:prstGeom>
              <a:noFill/>
            </p:spPr>
            <p:txBody>
              <a:bodyPr wrap="none" rtlCol="0">
                <a:spAutoFit/>
              </a:bodyPr>
              <a:lstStyle/>
              <a:p>
                <a:r>
                  <a:rPr lang="en-GB" dirty="0"/>
                  <a:t>(propagation in air,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𝑎𝑖𝑟</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oMath>
                </a14:m>
                <a:r>
                  <a:rPr lang="en-GB" dirty="0"/>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𝑛</m:t>
                        </m:r>
                      </m:e>
                      <m:sub>
                        <m:r>
                          <a:rPr lang="en-GB" b="0" i="1" smtClean="0">
                            <a:latin typeface="Cambria Math" panose="02040503050406030204" pitchFamily="18" charset="0"/>
                            <a:ea typeface="Cambria Math" panose="02040503050406030204" pitchFamily="18" charset="0"/>
                          </a:rPr>
                          <m:t>𝑎𝑖𝑟</m:t>
                        </m:r>
                      </m:sub>
                    </m:sSub>
                    <m:r>
                      <a:rPr lang="en-GB" b="0" i="1" smtClean="0">
                        <a:latin typeface="Cambria Math" panose="02040503050406030204" pitchFamily="18" charset="0"/>
                        <a:ea typeface="Cambria Math" panose="02040503050406030204" pitchFamily="18" charset="0"/>
                      </a:rPr>
                      <m:t>𝐴𝐶</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𝐴𝐶</m:t>
                    </m:r>
                  </m:oMath>
                </a14:m>
                <a:r>
                  <a:rPr lang="en-GB" dirty="0"/>
                  <a:t>, and wavelength in air </a:t>
                </a:r>
                <a14:m>
                  <m:oMath xmlns:m="http://schemas.openxmlformats.org/officeDocument/2006/math">
                    <m:r>
                      <a:rPr lang="en-GB" i="1">
                        <a:latin typeface="Cambria Math" panose="02040503050406030204" pitchFamily="18" charset="0"/>
                        <a:ea typeface="Cambria Math" panose="02040503050406030204" pitchFamily="18" charset="0"/>
                      </a:rPr>
                      <m:t>𝜆</m:t>
                    </m:r>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0</m:t>
                        </m:r>
                      </m:sub>
                    </m:sSub>
                  </m:oMath>
                </a14:m>
                <a:r>
                  <a:rPr lang="en-GB" dirty="0"/>
                  <a:t>)</a:t>
                </a:r>
                <a:endParaRPr lang="en-US" dirty="0"/>
              </a:p>
            </p:txBody>
          </p:sp>
        </mc:Choice>
        <mc:Fallback>
          <p:sp>
            <p:nvSpPr>
              <p:cNvPr id="62" name="TextBox 61">
                <a:extLst>
                  <a:ext uri="{FF2B5EF4-FFF2-40B4-BE49-F238E27FC236}">
                    <a16:creationId xmlns:a16="http://schemas.microsoft.com/office/drawing/2014/main" id="{76F33C9F-AE69-4CB4-91B8-6B5C0EFB18BC}"/>
                  </a:ext>
                </a:extLst>
              </p:cNvPr>
              <p:cNvSpPr txBox="1">
                <a:spLocks noRot="1" noChangeAspect="1" noMove="1" noResize="1" noEditPoints="1" noAdjustHandles="1" noChangeArrowheads="1" noChangeShapeType="1" noTextEdit="1"/>
              </p:cNvSpPr>
              <p:nvPr/>
            </p:nvSpPr>
            <p:spPr>
              <a:xfrm>
                <a:off x="512269" y="5935826"/>
                <a:ext cx="7575920" cy="369332"/>
              </a:xfrm>
              <a:prstGeom prst="rect">
                <a:avLst/>
              </a:prstGeom>
              <a:blipFill>
                <a:blip r:embed="rId21"/>
                <a:stretch>
                  <a:fillRect l="-644"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511EC87-C461-6A7A-EC69-3E72E038E7BB}"/>
                  </a:ext>
                </a:extLst>
              </p:cNvPr>
              <p:cNvSpPr txBox="1"/>
              <p:nvPr/>
            </p:nvSpPr>
            <p:spPr>
              <a:xfrm>
                <a:off x="1351259" y="1294615"/>
                <a:ext cx="21621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p:sp>
            <p:nvSpPr>
              <p:cNvPr id="2" name="TextBox 1">
                <a:extLst>
                  <a:ext uri="{FF2B5EF4-FFF2-40B4-BE49-F238E27FC236}">
                    <a16:creationId xmlns:a16="http://schemas.microsoft.com/office/drawing/2014/main" id="{4511EC87-C461-6A7A-EC69-3E72E038E7BB}"/>
                  </a:ext>
                </a:extLst>
              </p:cNvPr>
              <p:cNvSpPr txBox="1">
                <a:spLocks noRot="1" noChangeAspect="1" noMove="1" noResize="1" noEditPoints="1" noAdjustHandles="1" noChangeArrowheads="1" noChangeShapeType="1" noTextEdit="1"/>
              </p:cNvSpPr>
              <p:nvPr/>
            </p:nvSpPr>
            <p:spPr>
              <a:xfrm>
                <a:off x="1351259" y="1294615"/>
                <a:ext cx="216213" cy="276999"/>
              </a:xfrm>
              <a:prstGeom prst="rect">
                <a:avLst/>
              </a:prstGeom>
              <a:blipFill>
                <a:blip r:embed="rId22"/>
                <a:stretch>
                  <a:fillRect l="-25714" r="-22857"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E283B4E4-2480-7F49-FB4C-D8E3D97F961A}"/>
                  </a:ext>
                </a:extLst>
              </p:cNvPr>
              <p:cNvSpPr txBox="1"/>
              <p:nvPr/>
            </p:nvSpPr>
            <p:spPr>
              <a:xfrm>
                <a:off x="1372760" y="2374683"/>
                <a:ext cx="2058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p:sp>
            <p:nvSpPr>
              <p:cNvPr id="38" name="TextBox 37">
                <a:extLst>
                  <a:ext uri="{FF2B5EF4-FFF2-40B4-BE49-F238E27FC236}">
                    <a16:creationId xmlns:a16="http://schemas.microsoft.com/office/drawing/2014/main" id="{E283B4E4-2480-7F49-FB4C-D8E3D97F961A}"/>
                  </a:ext>
                </a:extLst>
              </p:cNvPr>
              <p:cNvSpPr txBox="1">
                <a:spLocks noRot="1" noChangeAspect="1" noMove="1" noResize="1" noEditPoints="1" noAdjustHandles="1" noChangeArrowheads="1" noChangeShapeType="1" noTextEdit="1"/>
              </p:cNvSpPr>
              <p:nvPr/>
            </p:nvSpPr>
            <p:spPr>
              <a:xfrm>
                <a:off x="1372760" y="2374683"/>
                <a:ext cx="205826" cy="276999"/>
              </a:xfrm>
              <a:prstGeom prst="rect">
                <a:avLst/>
              </a:prstGeom>
              <a:blipFill>
                <a:blip r:embed="rId23"/>
                <a:stretch>
                  <a:fillRect l="-23529" r="-26471"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C9494A8-7C20-4DFF-83BE-49483C5D4476}"/>
                  </a:ext>
                </a:extLst>
              </p:cNvPr>
              <p:cNvSpPr txBox="1"/>
              <p:nvPr/>
            </p:nvSpPr>
            <p:spPr>
              <a:xfrm>
                <a:off x="1828786" y="2365015"/>
                <a:ext cx="20569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p:sp>
            <p:nvSpPr>
              <p:cNvPr id="63" name="TextBox 62">
                <a:extLst>
                  <a:ext uri="{FF2B5EF4-FFF2-40B4-BE49-F238E27FC236}">
                    <a16:creationId xmlns:a16="http://schemas.microsoft.com/office/drawing/2014/main" id="{EC9494A8-7C20-4DFF-83BE-49483C5D4476}"/>
                  </a:ext>
                </a:extLst>
              </p:cNvPr>
              <p:cNvSpPr txBox="1">
                <a:spLocks noRot="1" noChangeAspect="1" noMove="1" noResize="1" noEditPoints="1" noAdjustHandles="1" noChangeArrowheads="1" noChangeShapeType="1" noTextEdit="1"/>
              </p:cNvSpPr>
              <p:nvPr/>
            </p:nvSpPr>
            <p:spPr>
              <a:xfrm>
                <a:off x="1828786" y="2365015"/>
                <a:ext cx="205697" cy="276999"/>
              </a:xfrm>
              <a:prstGeom prst="rect">
                <a:avLst/>
              </a:prstGeom>
              <a:blipFill>
                <a:blip r:embed="rId24"/>
                <a:stretch>
                  <a:fillRect l="-26471" r="-20588" b="-8889"/>
                </a:stretch>
              </a:blipFill>
            </p:spPr>
            <p:txBody>
              <a:bodyPr/>
              <a:lstStyle/>
              <a:p>
                <a:r>
                  <a:rPr lang="en-US">
                    <a:noFill/>
                  </a:rPr>
                  <a:t> </a:t>
                </a:r>
              </a:p>
            </p:txBody>
          </p:sp>
        </mc:Fallback>
      </mc:AlternateContent>
    </p:spTree>
    <p:extLst>
      <p:ext uri="{BB962C8B-B14F-4D97-AF65-F5344CB8AC3E}">
        <p14:creationId xmlns:p14="http://schemas.microsoft.com/office/powerpoint/2010/main" val="391464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animBg="1"/>
      <p:bldP spid="52" grpId="0"/>
      <p:bldP spid="54"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a:t>
            </a:fld>
            <a:endParaRPr lang="en-US" altLang="zh-CN"/>
          </a:p>
        </p:txBody>
      </p:sp>
      <p:sp>
        <p:nvSpPr>
          <p:cNvPr id="5" name="TextBox 4"/>
          <p:cNvSpPr txBox="1"/>
          <p:nvPr/>
        </p:nvSpPr>
        <p:spPr>
          <a:xfrm>
            <a:off x="3347864" y="-171400"/>
            <a:ext cx="2526654" cy="830997"/>
          </a:xfrm>
          <a:prstGeom prst="rect">
            <a:avLst/>
          </a:prstGeom>
          <a:noFill/>
        </p:spPr>
        <p:txBody>
          <a:bodyPr wrap="none" rtlCol="0">
            <a:spAutoFit/>
          </a:bodyPr>
          <a:lstStyle/>
          <a:p>
            <a:r>
              <a:rPr lang="en-GB" sz="4800" dirty="0"/>
              <a:t>Contents </a:t>
            </a:r>
            <a:endParaRPr lang="en-US" sz="4800" dirty="0"/>
          </a:p>
        </p:txBody>
      </p:sp>
      <p:sp>
        <p:nvSpPr>
          <p:cNvPr id="6" name="TextBox 5"/>
          <p:cNvSpPr txBox="1"/>
          <p:nvPr/>
        </p:nvSpPr>
        <p:spPr>
          <a:xfrm>
            <a:off x="755576" y="1340768"/>
            <a:ext cx="7561685" cy="3170099"/>
          </a:xfrm>
          <a:prstGeom prst="rect">
            <a:avLst/>
          </a:prstGeom>
          <a:noFill/>
        </p:spPr>
        <p:txBody>
          <a:bodyPr wrap="none" rtlCol="0">
            <a:spAutoFit/>
          </a:bodyPr>
          <a:lstStyle/>
          <a:p>
            <a:pPr marL="742950" indent="-742950">
              <a:buFont typeface="+mj-lt"/>
              <a:buAutoNum type="arabicPeriod"/>
            </a:pPr>
            <a:r>
              <a:rPr lang="en-GB" sz="4000" dirty="0"/>
              <a:t>Optical path and half-wave loss </a:t>
            </a:r>
          </a:p>
          <a:p>
            <a:pPr marL="742950" indent="-742950">
              <a:buFont typeface="+mj-lt"/>
              <a:buAutoNum type="arabicPeriod"/>
            </a:pPr>
            <a:r>
              <a:rPr lang="en-GB" sz="4000" dirty="0"/>
              <a:t>Thin film interferences</a:t>
            </a:r>
          </a:p>
          <a:p>
            <a:pPr marL="742950" indent="-742950">
              <a:buFont typeface="+mj-lt"/>
              <a:buAutoNum type="arabicPeriod"/>
            </a:pPr>
            <a:r>
              <a:rPr lang="en-GB" sz="4000" dirty="0"/>
              <a:t>Michelson interferometer</a:t>
            </a:r>
          </a:p>
          <a:p>
            <a:pPr marL="742950" indent="-742950">
              <a:buFont typeface="+mj-lt"/>
              <a:buAutoNum type="arabicPeriod"/>
            </a:pPr>
            <a:r>
              <a:rPr lang="en-GB" sz="4000" dirty="0"/>
              <a:t>Newton’s rings   </a:t>
            </a:r>
          </a:p>
          <a:p>
            <a:pPr marL="742950" indent="-742950">
              <a:buFont typeface="+mj-lt"/>
              <a:buAutoNum type="arabicPeriod"/>
            </a:pPr>
            <a:r>
              <a:rPr lang="en-GB" sz="4000" dirty="0"/>
              <a:t>Lloyd’s mirror experiment</a:t>
            </a:r>
            <a:endParaRPr lang="en-US" sz="4000" dirty="0"/>
          </a:p>
        </p:txBody>
      </p:sp>
      <p:sp>
        <p:nvSpPr>
          <p:cNvPr id="2" name="Oval 1">
            <a:extLst>
              <a:ext uri="{FF2B5EF4-FFF2-40B4-BE49-F238E27FC236}">
                <a16:creationId xmlns:a16="http://schemas.microsoft.com/office/drawing/2014/main" id="{5A7D7A91-D381-EDC7-F931-C400C30BE76C}"/>
              </a:ext>
            </a:extLst>
          </p:cNvPr>
          <p:cNvSpPr/>
          <p:nvPr/>
        </p:nvSpPr>
        <p:spPr>
          <a:xfrm>
            <a:off x="0" y="1988840"/>
            <a:ext cx="8317261" cy="2808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1256DE-34D0-0FC8-9742-FA285D056DB2}"/>
              </a:ext>
            </a:extLst>
          </p:cNvPr>
          <p:cNvSpPr txBox="1"/>
          <p:nvPr/>
        </p:nvSpPr>
        <p:spPr>
          <a:xfrm>
            <a:off x="899592" y="5036959"/>
            <a:ext cx="7704856" cy="1200329"/>
          </a:xfrm>
          <a:prstGeom prst="rect">
            <a:avLst/>
          </a:prstGeom>
          <a:noFill/>
        </p:spPr>
        <p:txBody>
          <a:bodyPr wrap="square" rtlCol="0">
            <a:spAutoFit/>
          </a:bodyPr>
          <a:lstStyle/>
          <a:p>
            <a:r>
              <a:rPr lang="en-US" sz="2400" dirty="0">
                <a:solidFill>
                  <a:srgbClr val="FF0000"/>
                </a:solidFill>
              </a:rPr>
              <a:t>I skip this content in classroom and send you the </a:t>
            </a:r>
            <a:r>
              <a:rPr lang="en-US" sz="2400" dirty="0" err="1">
                <a:solidFill>
                  <a:srgbClr val="FF0000"/>
                </a:solidFill>
              </a:rPr>
              <a:t>powerpoint</a:t>
            </a:r>
            <a:r>
              <a:rPr lang="en-US" sz="2400" dirty="0">
                <a:solidFill>
                  <a:srgbClr val="FF0000"/>
                </a:solidFill>
              </a:rPr>
              <a:t>  this afternoon (I will certainly do it again, at least once), even if skipped in classroom it will be a part of the homework. </a:t>
            </a:r>
          </a:p>
        </p:txBody>
      </p:sp>
    </p:spTree>
    <p:extLst>
      <p:ext uri="{BB962C8B-B14F-4D97-AF65-F5344CB8AC3E}">
        <p14:creationId xmlns:p14="http://schemas.microsoft.com/office/powerpoint/2010/main" val="1408891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60</a:t>
            </a:fld>
            <a:endParaRPr lang="en-US" altLang="zh-CN"/>
          </a:p>
        </p:txBody>
      </p:sp>
      <p:sp>
        <p:nvSpPr>
          <p:cNvPr id="3" name="Line 10">
            <a:extLst>
              <a:ext uri="{FF2B5EF4-FFF2-40B4-BE49-F238E27FC236}">
                <a16:creationId xmlns:a16="http://schemas.microsoft.com/office/drawing/2014/main" id="{17356DC1-8502-4C66-9DA1-E249A9DB02FE}"/>
              </a:ext>
            </a:extLst>
          </p:cNvPr>
          <p:cNvSpPr>
            <a:spLocks noChangeShapeType="1"/>
          </p:cNvSpPr>
          <p:nvPr/>
        </p:nvSpPr>
        <p:spPr bwMode="auto">
          <a:xfrm>
            <a:off x="1286485" y="1982272"/>
            <a:ext cx="6159500" cy="0"/>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 name="Arc 11">
            <a:extLst>
              <a:ext uri="{FF2B5EF4-FFF2-40B4-BE49-F238E27FC236}">
                <a16:creationId xmlns:a16="http://schemas.microsoft.com/office/drawing/2014/main" id="{74FDC020-59F8-43E1-977B-7DF8E7C8842F}"/>
              </a:ext>
            </a:extLst>
          </p:cNvPr>
          <p:cNvSpPr>
            <a:spLocks/>
          </p:cNvSpPr>
          <p:nvPr/>
        </p:nvSpPr>
        <p:spPr bwMode="auto">
          <a:xfrm rot="1696153">
            <a:off x="2167548" y="1821935"/>
            <a:ext cx="104775" cy="234950"/>
          </a:xfrm>
          <a:custGeom>
            <a:avLst/>
            <a:gdLst>
              <a:gd name="T0" fmla="*/ 0 w 19216"/>
              <a:gd name="T1" fmla="*/ 0 h 21600"/>
              <a:gd name="T2" fmla="*/ 3114919 w 19216"/>
              <a:gd name="T3" fmla="*/ 15102445 h 21600"/>
              <a:gd name="T4" fmla="*/ 0 w 19216"/>
              <a:gd name="T5" fmla="*/ 27798338 h 21600"/>
              <a:gd name="T6" fmla="*/ 0 60000 65536"/>
              <a:gd name="T7" fmla="*/ 0 60000 65536"/>
              <a:gd name="T8" fmla="*/ 0 60000 65536"/>
            </a:gdLst>
            <a:ahLst/>
            <a:cxnLst>
              <a:cxn ang="T6">
                <a:pos x="T0" y="T1"/>
              </a:cxn>
              <a:cxn ang="T7">
                <a:pos x="T2" y="T3"/>
              </a:cxn>
              <a:cxn ang="T8">
                <a:pos x="T4" y="T5"/>
              </a:cxn>
            </a:cxnLst>
            <a:rect l="0" t="0" r="r" b="b"/>
            <a:pathLst>
              <a:path w="19216" h="21600" fill="none" extrusionOk="0">
                <a:moveTo>
                  <a:pt x="0" y="0"/>
                </a:moveTo>
                <a:cubicBezTo>
                  <a:pt x="8098" y="0"/>
                  <a:pt x="15516" y="4530"/>
                  <a:pt x="19215" y="11735"/>
                </a:cubicBezTo>
              </a:path>
              <a:path w="19216" h="21600" stroke="0" extrusionOk="0">
                <a:moveTo>
                  <a:pt x="0" y="0"/>
                </a:moveTo>
                <a:cubicBezTo>
                  <a:pt x="8098" y="0"/>
                  <a:pt x="15516" y="4530"/>
                  <a:pt x="19215" y="11735"/>
                </a:cubicBezTo>
                <a:lnTo>
                  <a:pt x="0" y="21600"/>
                </a:lnTo>
                <a:lnTo>
                  <a:pt x="0" y="0"/>
                </a:lnTo>
                <a:close/>
              </a:path>
            </a:pathLst>
          </a:custGeom>
          <a:noFill/>
          <a:ln w="190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Object 15">
            <a:extLst>
              <a:ext uri="{FF2B5EF4-FFF2-40B4-BE49-F238E27FC236}">
                <a16:creationId xmlns:a16="http://schemas.microsoft.com/office/drawing/2014/main" id="{6228BFFE-47CB-4A0E-B6C8-5CD7B0E148CE}"/>
              </a:ext>
            </a:extLst>
          </p:cNvPr>
          <p:cNvSpPr txBox="1"/>
          <p:nvPr/>
        </p:nvSpPr>
        <p:spPr bwMode="auto">
          <a:xfrm>
            <a:off x="5164204" y="4078552"/>
            <a:ext cx="204787" cy="246062"/>
          </a:xfrm>
          <a:prstGeom prst="rect">
            <a:avLst/>
          </a:prstGeom>
          <a:noFill/>
          <a:ln>
            <a:noFill/>
          </a:ln>
          <a:effectLst/>
        </p:spPr>
        <p:txBody>
          <a:bodyPr>
            <a:normAutofit fontScale="62500" lnSpcReduction="20000"/>
          </a:bodyPr>
          <a:lstStyle/>
          <a:p>
            <a:endParaRPr lang="en-US" dirty="0">
              <a:solidFill>
                <a:schemeClr val="tx1"/>
              </a:solidFill>
            </a:endParaRPr>
          </a:p>
        </p:txBody>
      </p:sp>
      <p:sp>
        <p:nvSpPr>
          <p:cNvPr id="7" name="Line 19">
            <a:extLst>
              <a:ext uri="{FF2B5EF4-FFF2-40B4-BE49-F238E27FC236}">
                <a16:creationId xmlns:a16="http://schemas.microsoft.com/office/drawing/2014/main" id="{5A0409A9-A7AE-4146-AFF0-22AE950AD3E8}"/>
              </a:ext>
            </a:extLst>
          </p:cNvPr>
          <p:cNvSpPr>
            <a:spLocks noChangeShapeType="1"/>
          </p:cNvSpPr>
          <p:nvPr/>
        </p:nvSpPr>
        <p:spPr bwMode="auto">
          <a:xfrm>
            <a:off x="1657960" y="1594922"/>
            <a:ext cx="228600" cy="685800"/>
          </a:xfrm>
          <a:prstGeom prst="line">
            <a:avLst/>
          </a:prstGeom>
          <a:noFill/>
          <a:ln w="19050">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aphicFrame>
        <p:nvGraphicFramePr>
          <p:cNvPr id="8" name="Object 20">
            <a:extLst>
              <a:ext uri="{FF2B5EF4-FFF2-40B4-BE49-F238E27FC236}">
                <a16:creationId xmlns:a16="http://schemas.microsoft.com/office/drawing/2014/main" id="{689EC9F8-12DD-4DBA-949A-1D2A182A6BD7}"/>
              </a:ext>
            </a:extLst>
          </p:cNvPr>
          <p:cNvGraphicFramePr>
            <a:graphicFrameLocks noChangeAspect="1"/>
          </p:cNvGraphicFramePr>
          <p:nvPr/>
        </p:nvGraphicFramePr>
        <p:xfrm>
          <a:off x="1888148" y="2277547"/>
          <a:ext cx="223837" cy="254000"/>
        </p:xfrm>
        <a:graphic>
          <a:graphicData uri="http://schemas.openxmlformats.org/presentationml/2006/ole">
            <mc:AlternateContent xmlns:mc="http://schemas.openxmlformats.org/markup-compatibility/2006">
              <mc:Choice xmlns:v="urn:schemas-microsoft-com:vml" Requires="v">
                <p:oleObj spid="_x0000_s28674" name="公式" r:id="rId3" imgW="247591" imgH="285842" progId="Equation.3">
                  <p:embed/>
                </p:oleObj>
              </mc:Choice>
              <mc:Fallback>
                <p:oleObj name="公式" r:id="rId3" imgW="247591" imgH="285842" progId="Equation.3">
                  <p:embed/>
                  <p:pic>
                    <p:nvPicPr>
                      <p:cNvPr id="8" name="Object 20">
                        <a:extLst>
                          <a:ext uri="{FF2B5EF4-FFF2-40B4-BE49-F238E27FC236}">
                            <a16:creationId xmlns:a16="http://schemas.microsoft.com/office/drawing/2014/main" id="{689EC9F8-12DD-4DBA-949A-1D2A182A6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148" y="2277547"/>
                        <a:ext cx="223837"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30">
            <a:extLst>
              <a:ext uri="{FF2B5EF4-FFF2-40B4-BE49-F238E27FC236}">
                <a16:creationId xmlns:a16="http://schemas.microsoft.com/office/drawing/2014/main" id="{43DDAF6E-B349-4D73-80F1-67C21324D654}"/>
              </a:ext>
            </a:extLst>
          </p:cNvPr>
          <p:cNvGrpSpPr>
            <a:grpSpLocks/>
          </p:cNvGrpSpPr>
          <p:nvPr/>
        </p:nvGrpSpPr>
        <p:grpSpPr bwMode="auto">
          <a:xfrm>
            <a:off x="166977" y="1623616"/>
            <a:ext cx="1517650" cy="735012"/>
            <a:chOff x="1492" y="922"/>
            <a:chExt cx="956" cy="474"/>
          </a:xfrm>
        </p:grpSpPr>
        <p:sp>
          <p:nvSpPr>
            <p:cNvPr id="10" name="Line 31">
              <a:extLst>
                <a:ext uri="{FF2B5EF4-FFF2-40B4-BE49-F238E27FC236}">
                  <a16:creationId xmlns:a16="http://schemas.microsoft.com/office/drawing/2014/main" id="{91373587-067E-47F4-A18A-DD0A73C52EDA}"/>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1" name="Line 32">
              <a:extLst>
                <a:ext uri="{FF2B5EF4-FFF2-40B4-BE49-F238E27FC236}">
                  <a16:creationId xmlns:a16="http://schemas.microsoft.com/office/drawing/2014/main" id="{338F63A1-D307-4B02-BBB9-F8C4C191A770}"/>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2" name="Line 33">
              <a:extLst>
                <a:ext uri="{FF2B5EF4-FFF2-40B4-BE49-F238E27FC236}">
                  <a16:creationId xmlns:a16="http://schemas.microsoft.com/office/drawing/2014/main" id="{068644FD-B52D-44A0-9D42-BECE9994B921}"/>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aphicFrame>
        <p:nvGraphicFramePr>
          <p:cNvPr id="13" name="Object 35">
            <a:extLst>
              <a:ext uri="{FF2B5EF4-FFF2-40B4-BE49-F238E27FC236}">
                <a16:creationId xmlns:a16="http://schemas.microsoft.com/office/drawing/2014/main" id="{68FD0E94-2618-4E44-900E-4A9BBD923295}"/>
              </a:ext>
            </a:extLst>
          </p:cNvPr>
          <p:cNvGraphicFramePr>
            <a:graphicFrameLocks noChangeAspect="1"/>
          </p:cNvGraphicFramePr>
          <p:nvPr/>
        </p:nvGraphicFramePr>
        <p:xfrm>
          <a:off x="1308710" y="1321872"/>
          <a:ext cx="227013" cy="236538"/>
        </p:xfrm>
        <a:graphic>
          <a:graphicData uri="http://schemas.openxmlformats.org/presentationml/2006/ole">
            <mc:AlternateContent xmlns:mc="http://schemas.openxmlformats.org/markup-compatibility/2006">
              <mc:Choice xmlns:v="urn:schemas-microsoft-com:vml" Requires="v">
                <p:oleObj spid="_x0000_s28675" name="公式" r:id="rId5" imgW="247591" imgH="266815" progId="Equation.3">
                  <p:embed/>
                </p:oleObj>
              </mc:Choice>
              <mc:Fallback>
                <p:oleObj name="公式" r:id="rId5" imgW="247591" imgH="266815" progId="Equation.3">
                  <p:embed/>
                  <p:pic>
                    <p:nvPicPr>
                      <p:cNvPr id="13" name="Object 35">
                        <a:extLst>
                          <a:ext uri="{FF2B5EF4-FFF2-40B4-BE49-F238E27FC236}">
                            <a16:creationId xmlns:a16="http://schemas.microsoft.com/office/drawing/2014/main" id="{68FD0E94-2618-4E44-900E-4A9BBD9232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710" y="1321872"/>
                        <a:ext cx="22701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6">
            <a:extLst>
              <a:ext uri="{FF2B5EF4-FFF2-40B4-BE49-F238E27FC236}">
                <a16:creationId xmlns:a16="http://schemas.microsoft.com/office/drawing/2014/main" id="{68B825EF-018F-4B6C-865A-16943DE24A69}"/>
              </a:ext>
            </a:extLst>
          </p:cNvPr>
          <p:cNvGraphicFramePr>
            <a:graphicFrameLocks noChangeAspect="1"/>
          </p:cNvGraphicFramePr>
          <p:nvPr/>
        </p:nvGraphicFramePr>
        <p:xfrm>
          <a:off x="1319823" y="2422010"/>
          <a:ext cx="223837" cy="244475"/>
        </p:xfrm>
        <a:graphic>
          <a:graphicData uri="http://schemas.openxmlformats.org/presentationml/2006/ole">
            <mc:AlternateContent xmlns:mc="http://schemas.openxmlformats.org/markup-compatibility/2006">
              <mc:Choice xmlns:v="urn:schemas-microsoft-com:vml" Requires="v">
                <p:oleObj spid="_x0000_s28676" name="公式" r:id="rId7" imgW="247591" imgH="276117" progId="Equation.3">
                  <p:embed/>
                </p:oleObj>
              </mc:Choice>
              <mc:Fallback>
                <p:oleObj name="公式" r:id="rId7" imgW="247591" imgH="276117" progId="Equation.3">
                  <p:embed/>
                  <p:pic>
                    <p:nvPicPr>
                      <p:cNvPr id="14" name="Object 36">
                        <a:extLst>
                          <a:ext uri="{FF2B5EF4-FFF2-40B4-BE49-F238E27FC236}">
                            <a16:creationId xmlns:a16="http://schemas.microsoft.com/office/drawing/2014/main" id="{68B825EF-018F-4B6C-865A-16943DE24A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9823" y="2422010"/>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37">
            <a:extLst>
              <a:ext uri="{FF2B5EF4-FFF2-40B4-BE49-F238E27FC236}">
                <a16:creationId xmlns:a16="http://schemas.microsoft.com/office/drawing/2014/main" id="{A7C70337-EBA7-48C7-98F1-C076F39B3069}"/>
              </a:ext>
            </a:extLst>
          </p:cNvPr>
          <p:cNvSpPr>
            <a:spLocks noChangeAspect="1" noChangeShapeType="1"/>
          </p:cNvSpPr>
          <p:nvPr/>
        </p:nvSpPr>
        <p:spPr bwMode="auto">
          <a:xfrm flipV="1">
            <a:off x="1701759" y="2019058"/>
            <a:ext cx="1092200" cy="347663"/>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dirty="0"/>
          </a:p>
        </p:txBody>
      </p:sp>
      <p:sp>
        <p:nvSpPr>
          <p:cNvPr id="16" name="Line 38">
            <a:extLst>
              <a:ext uri="{FF2B5EF4-FFF2-40B4-BE49-F238E27FC236}">
                <a16:creationId xmlns:a16="http://schemas.microsoft.com/office/drawing/2014/main" id="{AA286EB4-E28D-42D7-BF3E-D91D774FF8DE}"/>
              </a:ext>
            </a:extLst>
          </p:cNvPr>
          <p:cNvSpPr>
            <a:spLocks noChangeAspect="1" noChangeShapeType="1"/>
          </p:cNvSpPr>
          <p:nvPr/>
        </p:nvSpPr>
        <p:spPr bwMode="auto">
          <a:xfrm flipV="1">
            <a:off x="1657639" y="1633141"/>
            <a:ext cx="1101725" cy="350837"/>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7" name="Line 39">
            <a:extLst>
              <a:ext uri="{FF2B5EF4-FFF2-40B4-BE49-F238E27FC236}">
                <a16:creationId xmlns:a16="http://schemas.microsoft.com/office/drawing/2014/main" id="{359460B7-A6D5-4987-B2E4-4AB960A0A85E}"/>
              </a:ext>
            </a:extLst>
          </p:cNvPr>
          <p:cNvSpPr>
            <a:spLocks noChangeAspect="1" noChangeShapeType="1"/>
          </p:cNvSpPr>
          <p:nvPr/>
        </p:nvSpPr>
        <p:spPr bwMode="auto">
          <a:xfrm flipV="1">
            <a:off x="1638589" y="1241028"/>
            <a:ext cx="1193800" cy="38100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18" name="Group 40">
            <a:extLst>
              <a:ext uri="{FF2B5EF4-FFF2-40B4-BE49-F238E27FC236}">
                <a16:creationId xmlns:a16="http://schemas.microsoft.com/office/drawing/2014/main" id="{7BFCBB5E-C165-4FEC-B9C5-DB8D0D69AD3F}"/>
              </a:ext>
            </a:extLst>
          </p:cNvPr>
          <p:cNvGrpSpPr>
            <a:grpSpLocks/>
          </p:cNvGrpSpPr>
          <p:nvPr/>
        </p:nvGrpSpPr>
        <p:grpSpPr bwMode="auto">
          <a:xfrm>
            <a:off x="1654785" y="942460"/>
            <a:ext cx="0" cy="2076450"/>
            <a:chOff x="2592" y="956"/>
            <a:chExt cx="0" cy="1308"/>
          </a:xfrm>
        </p:grpSpPr>
        <p:sp>
          <p:nvSpPr>
            <p:cNvPr id="19" name="Line 41">
              <a:extLst>
                <a:ext uri="{FF2B5EF4-FFF2-40B4-BE49-F238E27FC236}">
                  <a16:creationId xmlns:a16="http://schemas.microsoft.com/office/drawing/2014/main" id="{0D05499E-ADC2-4DA6-921E-2877081A613F}"/>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42">
              <a:extLst>
                <a:ext uri="{FF2B5EF4-FFF2-40B4-BE49-F238E27FC236}">
                  <a16:creationId xmlns:a16="http://schemas.microsoft.com/office/drawing/2014/main" id="{B10E16DF-E5E3-4876-BD7B-2490F7ADFB61}"/>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Line 43">
              <a:extLst>
                <a:ext uri="{FF2B5EF4-FFF2-40B4-BE49-F238E27FC236}">
                  <a16:creationId xmlns:a16="http://schemas.microsoft.com/office/drawing/2014/main" id="{8139AF69-1DC4-4B7B-B3C7-F937D61AA79D}"/>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22" name="AutoShape 47">
            <a:extLst>
              <a:ext uri="{FF2B5EF4-FFF2-40B4-BE49-F238E27FC236}">
                <a16:creationId xmlns:a16="http://schemas.microsoft.com/office/drawing/2014/main" id="{95A0ED9A-D017-4D50-9806-E051D570A585}"/>
              </a:ext>
            </a:extLst>
          </p:cNvPr>
          <p:cNvSpPr>
            <a:spLocks noChangeArrowheads="1"/>
          </p:cNvSpPr>
          <p:nvPr/>
        </p:nvSpPr>
        <p:spPr bwMode="auto">
          <a:xfrm rot="21163385">
            <a:off x="1610335" y="1569522"/>
            <a:ext cx="228600" cy="768350"/>
          </a:xfrm>
          <a:prstGeom prst="triangle">
            <a:avLst>
              <a:gd name="adj" fmla="val 39986"/>
            </a:avLst>
          </a:prstGeom>
          <a:solidFill>
            <a:srgbClr val="CCFF99">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Line 49">
            <a:extLst>
              <a:ext uri="{FF2B5EF4-FFF2-40B4-BE49-F238E27FC236}">
                <a16:creationId xmlns:a16="http://schemas.microsoft.com/office/drawing/2014/main" id="{0B6AE27F-51D0-4D3D-92BD-5D2F8BFA4FF6}"/>
              </a:ext>
            </a:extLst>
          </p:cNvPr>
          <p:cNvSpPr>
            <a:spLocks noChangeShapeType="1"/>
          </p:cNvSpPr>
          <p:nvPr/>
        </p:nvSpPr>
        <p:spPr bwMode="auto">
          <a:xfrm>
            <a:off x="1286485" y="1823522"/>
            <a:ext cx="381000" cy="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cxnSp>
        <p:nvCxnSpPr>
          <p:cNvPr id="24" name="Straight Arrow Connector 23">
            <a:extLst>
              <a:ext uri="{FF2B5EF4-FFF2-40B4-BE49-F238E27FC236}">
                <a16:creationId xmlns:a16="http://schemas.microsoft.com/office/drawing/2014/main" id="{A661B2BC-2805-4314-A460-C0F913173394}"/>
              </a:ext>
            </a:extLst>
          </p:cNvPr>
          <p:cNvCxnSpPr/>
          <p:nvPr/>
        </p:nvCxnSpPr>
        <p:spPr bwMode="auto">
          <a:xfrm>
            <a:off x="1317839" y="1591747"/>
            <a:ext cx="0" cy="717821"/>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D8F986F-C061-414C-B97A-443963A33091}"/>
                  </a:ext>
                </a:extLst>
              </p:cNvPr>
              <p:cNvSpPr txBox="1"/>
              <p:nvPr/>
            </p:nvSpPr>
            <p:spPr>
              <a:xfrm>
                <a:off x="1075050" y="1731475"/>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US" dirty="0"/>
              </a:p>
            </p:txBody>
          </p:sp>
        </mc:Choice>
        <mc:Fallback xmlns="">
          <p:sp>
            <p:nvSpPr>
              <p:cNvPr id="25" name="TextBox 24">
                <a:extLst>
                  <a:ext uri="{FF2B5EF4-FFF2-40B4-BE49-F238E27FC236}">
                    <a16:creationId xmlns:a16="http://schemas.microsoft.com/office/drawing/2014/main" id="{8D8F986F-C061-414C-B97A-443963A33091}"/>
                  </a:ext>
                </a:extLst>
              </p:cNvPr>
              <p:cNvSpPr txBox="1">
                <a:spLocks noRot="1" noChangeAspect="1" noMove="1" noResize="1" noEditPoints="1" noAdjustHandles="1" noChangeArrowheads="1" noChangeShapeType="1" noTextEdit="1"/>
              </p:cNvSpPr>
              <p:nvPr/>
            </p:nvSpPr>
            <p:spPr>
              <a:xfrm>
                <a:off x="1075050" y="1731475"/>
                <a:ext cx="191591" cy="276999"/>
              </a:xfrm>
              <a:prstGeom prst="rect">
                <a:avLst/>
              </a:prstGeom>
              <a:blipFill>
                <a:blip r:embed="rId9"/>
                <a:stretch>
                  <a:fillRect l="-15625" r="-12500" b="-2222"/>
                </a:stretch>
              </a:blipFill>
            </p:spPr>
            <p:txBody>
              <a:bodyPr/>
              <a:lstStyle/>
              <a:p>
                <a:r>
                  <a:rPr lang="en-US">
                    <a:noFill/>
                  </a:rPr>
                  <a:t> </a:t>
                </a:r>
              </a:p>
            </p:txBody>
          </p:sp>
        </mc:Fallback>
      </mc:AlternateContent>
      <p:sp>
        <p:nvSpPr>
          <p:cNvPr id="26" name="Freeform: Shape 82">
            <a:extLst>
              <a:ext uri="{FF2B5EF4-FFF2-40B4-BE49-F238E27FC236}">
                <a16:creationId xmlns:a16="http://schemas.microsoft.com/office/drawing/2014/main" id="{317039BE-C4F2-407B-88DE-CA7AC3F68620}"/>
              </a:ext>
            </a:extLst>
          </p:cNvPr>
          <p:cNvSpPr/>
          <p:nvPr/>
        </p:nvSpPr>
        <p:spPr bwMode="auto">
          <a:xfrm>
            <a:off x="2218267" y="1828800"/>
            <a:ext cx="25544" cy="135467"/>
          </a:xfrm>
          <a:custGeom>
            <a:avLst/>
            <a:gdLst>
              <a:gd name="connsiteX0" fmla="*/ 8466 w 25544"/>
              <a:gd name="connsiteY0" fmla="*/ 135467 h 135467"/>
              <a:gd name="connsiteX1" fmla="*/ 25400 w 25544"/>
              <a:gd name="connsiteY1" fmla="*/ 50800 h 135467"/>
              <a:gd name="connsiteX2" fmla="*/ 0 w 25544"/>
              <a:gd name="connsiteY2" fmla="*/ 0 h 135467"/>
            </a:gdLst>
            <a:ahLst/>
            <a:cxnLst>
              <a:cxn ang="0">
                <a:pos x="connsiteX0" y="connsiteY0"/>
              </a:cxn>
              <a:cxn ang="0">
                <a:pos x="connsiteX1" y="connsiteY1"/>
              </a:cxn>
              <a:cxn ang="0">
                <a:pos x="connsiteX2" y="connsiteY2"/>
              </a:cxn>
            </a:cxnLst>
            <a:rect l="l" t="t" r="r" b="b"/>
            <a:pathLst>
              <a:path w="25544" h="135467">
                <a:moveTo>
                  <a:pt x="8466" y="135467"/>
                </a:moveTo>
                <a:cubicBezTo>
                  <a:pt x="17638" y="104422"/>
                  <a:pt x="26811" y="73378"/>
                  <a:pt x="25400" y="50800"/>
                </a:cubicBezTo>
                <a:cubicBezTo>
                  <a:pt x="23989" y="28222"/>
                  <a:pt x="11994" y="14111"/>
                  <a:pt x="0"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067E742-A26D-460B-82F5-F33AF2DEDE4D}"/>
                  </a:ext>
                </a:extLst>
              </p:cNvPr>
              <p:cNvSpPr/>
              <p:nvPr/>
            </p:nvSpPr>
            <p:spPr>
              <a:xfrm>
                <a:off x="2286242" y="1678523"/>
                <a:ext cx="3720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7" name="Rectangle 26">
                <a:extLst>
                  <a:ext uri="{FF2B5EF4-FFF2-40B4-BE49-F238E27FC236}">
                    <a16:creationId xmlns:a16="http://schemas.microsoft.com/office/drawing/2014/main" id="{5067E742-A26D-460B-82F5-F33AF2DEDE4D}"/>
                  </a:ext>
                </a:extLst>
              </p:cNvPr>
              <p:cNvSpPr>
                <a:spLocks noRot="1" noChangeAspect="1" noMove="1" noResize="1" noEditPoints="1" noAdjustHandles="1" noChangeArrowheads="1" noChangeShapeType="1" noTextEdit="1"/>
              </p:cNvSpPr>
              <p:nvPr/>
            </p:nvSpPr>
            <p:spPr>
              <a:xfrm>
                <a:off x="2286242" y="1678523"/>
                <a:ext cx="372085" cy="369332"/>
              </a:xfrm>
              <a:prstGeom prst="rect">
                <a:avLst/>
              </a:prstGeom>
              <a:blipFill>
                <a:blip r:embed="rId10"/>
                <a:stretch>
                  <a:fillRect/>
                </a:stretch>
              </a:blipFill>
            </p:spPr>
            <p:txBody>
              <a:bodyPr/>
              <a:lstStyle/>
              <a:p>
                <a:r>
                  <a:rPr lang="en-US">
                    <a:noFill/>
                  </a:rPr>
                  <a:t> </a:t>
                </a:r>
              </a:p>
            </p:txBody>
          </p:sp>
        </mc:Fallback>
      </mc:AlternateContent>
      <p:sp>
        <p:nvSpPr>
          <p:cNvPr id="28" name="Line 10">
            <a:extLst>
              <a:ext uri="{FF2B5EF4-FFF2-40B4-BE49-F238E27FC236}">
                <a16:creationId xmlns:a16="http://schemas.microsoft.com/office/drawing/2014/main" id="{443C8C33-27C1-4681-9AF4-E6D51636BC82}"/>
              </a:ext>
            </a:extLst>
          </p:cNvPr>
          <p:cNvSpPr>
            <a:spLocks noChangeShapeType="1"/>
          </p:cNvSpPr>
          <p:nvPr/>
        </p:nvSpPr>
        <p:spPr bwMode="auto">
          <a:xfrm>
            <a:off x="1724635" y="2385498"/>
            <a:ext cx="6159500" cy="0"/>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DCE20DE-800C-4580-B39E-95AE327BAC58}"/>
                  </a:ext>
                </a:extLst>
              </p:cNvPr>
              <p:cNvSpPr/>
              <p:nvPr/>
            </p:nvSpPr>
            <p:spPr>
              <a:xfrm>
                <a:off x="2343745" y="2073274"/>
                <a:ext cx="3720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9" name="Rectangle 28">
                <a:extLst>
                  <a:ext uri="{FF2B5EF4-FFF2-40B4-BE49-F238E27FC236}">
                    <a16:creationId xmlns:a16="http://schemas.microsoft.com/office/drawing/2014/main" id="{5DCE20DE-800C-4580-B39E-95AE327BAC58}"/>
                  </a:ext>
                </a:extLst>
              </p:cNvPr>
              <p:cNvSpPr>
                <a:spLocks noRot="1" noChangeAspect="1" noMove="1" noResize="1" noEditPoints="1" noAdjustHandles="1" noChangeArrowheads="1" noChangeShapeType="1" noTextEdit="1"/>
              </p:cNvSpPr>
              <p:nvPr/>
            </p:nvSpPr>
            <p:spPr>
              <a:xfrm>
                <a:off x="2343745" y="2073274"/>
                <a:ext cx="372085" cy="369332"/>
              </a:xfrm>
              <a:prstGeom prst="rect">
                <a:avLst/>
              </a:prstGeom>
              <a:blipFill>
                <a:blip r:embed="rId11"/>
                <a:stretch>
                  <a:fillRect/>
                </a:stretch>
              </a:blipFill>
            </p:spPr>
            <p:txBody>
              <a:bodyPr/>
              <a:lstStyle/>
              <a:p>
                <a:r>
                  <a:rPr lang="en-US">
                    <a:noFill/>
                  </a:rPr>
                  <a:t> </a:t>
                </a:r>
              </a:p>
            </p:txBody>
          </p:sp>
        </mc:Fallback>
      </mc:AlternateContent>
      <p:sp>
        <p:nvSpPr>
          <p:cNvPr id="30" name="Arc 11">
            <a:extLst>
              <a:ext uri="{FF2B5EF4-FFF2-40B4-BE49-F238E27FC236}">
                <a16:creationId xmlns:a16="http://schemas.microsoft.com/office/drawing/2014/main" id="{45616FF8-696E-473F-A40C-B7712CC18DFD}"/>
              </a:ext>
            </a:extLst>
          </p:cNvPr>
          <p:cNvSpPr>
            <a:spLocks/>
          </p:cNvSpPr>
          <p:nvPr/>
        </p:nvSpPr>
        <p:spPr bwMode="auto">
          <a:xfrm rot="1696153">
            <a:off x="2191422" y="4221964"/>
            <a:ext cx="104775" cy="234950"/>
          </a:xfrm>
          <a:custGeom>
            <a:avLst/>
            <a:gdLst>
              <a:gd name="T0" fmla="*/ 0 w 19216"/>
              <a:gd name="T1" fmla="*/ 0 h 21600"/>
              <a:gd name="T2" fmla="*/ 3114919 w 19216"/>
              <a:gd name="T3" fmla="*/ 15102445 h 21600"/>
              <a:gd name="T4" fmla="*/ 0 w 19216"/>
              <a:gd name="T5" fmla="*/ 27798338 h 21600"/>
              <a:gd name="T6" fmla="*/ 0 60000 65536"/>
              <a:gd name="T7" fmla="*/ 0 60000 65536"/>
              <a:gd name="T8" fmla="*/ 0 60000 65536"/>
            </a:gdLst>
            <a:ahLst/>
            <a:cxnLst>
              <a:cxn ang="T6">
                <a:pos x="T0" y="T1"/>
              </a:cxn>
              <a:cxn ang="T7">
                <a:pos x="T2" y="T3"/>
              </a:cxn>
              <a:cxn ang="T8">
                <a:pos x="T4" y="T5"/>
              </a:cxn>
            </a:cxnLst>
            <a:rect l="0" t="0" r="r" b="b"/>
            <a:pathLst>
              <a:path w="19216" h="21600" fill="none" extrusionOk="0">
                <a:moveTo>
                  <a:pt x="0" y="0"/>
                </a:moveTo>
                <a:cubicBezTo>
                  <a:pt x="8098" y="0"/>
                  <a:pt x="15516" y="4530"/>
                  <a:pt x="19215" y="11735"/>
                </a:cubicBezTo>
              </a:path>
              <a:path w="19216" h="21600" stroke="0" extrusionOk="0">
                <a:moveTo>
                  <a:pt x="0" y="0"/>
                </a:moveTo>
                <a:cubicBezTo>
                  <a:pt x="8098" y="0"/>
                  <a:pt x="15516" y="4530"/>
                  <a:pt x="19215" y="11735"/>
                </a:cubicBezTo>
                <a:lnTo>
                  <a:pt x="0" y="21600"/>
                </a:lnTo>
                <a:lnTo>
                  <a:pt x="0" y="0"/>
                </a:lnTo>
                <a:close/>
              </a:path>
            </a:pathLst>
          </a:custGeom>
          <a:noFill/>
          <a:ln w="190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1" name="Group 30">
            <a:extLst>
              <a:ext uri="{FF2B5EF4-FFF2-40B4-BE49-F238E27FC236}">
                <a16:creationId xmlns:a16="http://schemas.microsoft.com/office/drawing/2014/main" id="{491E86CB-B257-44EA-A1A0-8580DEBD07A9}"/>
              </a:ext>
            </a:extLst>
          </p:cNvPr>
          <p:cNvGrpSpPr>
            <a:grpSpLocks/>
          </p:cNvGrpSpPr>
          <p:nvPr/>
        </p:nvGrpSpPr>
        <p:grpSpPr bwMode="auto">
          <a:xfrm>
            <a:off x="190851" y="4023645"/>
            <a:ext cx="1517650" cy="735012"/>
            <a:chOff x="1492" y="922"/>
            <a:chExt cx="956" cy="474"/>
          </a:xfrm>
        </p:grpSpPr>
        <p:sp>
          <p:nvSpPr>
            <p:cNvPr id="32" name="Line 31">
              <a:extLst>
                <a:ext uri="{FF2B5EF4-FFF2-40B4-BE49-F238E27FC236}">
                  <a16:creationId xmlns:a16="http://schemas.microsoft.com/office/drawing/2014/main" id="{235C6361-15CC-4CE6-A49E-7A90F0D21814}"/>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3" name="Line 32">
              <a:extLst>
                <a:ext uri="{FF2B5EF4-FFF2-40B4-BE49-F238E27FC236}">
                  <a16:creationId xmlns:a16="http://schemas.microsoft.com/office/drawing/2014/main" id="{643AB362-D46A-4DAA-9ED7-AB52659D9467}"/>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4" name="Line 33">
              <a:extLst>
                <a:ext uri="{FF2B5EF4-FFF2-40B4-BE49-F238E27FC236}">
                  <a16:creationId xmlns:a16="http://schemas.microsoft.com/office/drawing/2014/main" id="{096E493B-6A04-4EDF-91B4-CC813DC6A62D}"/>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aphicFrame>
        <p:nvGraphicFramePr>
          <p:cNvPr id="35" name="Object 35">
            <a:extLst>
              <a:ext uri="{FF2B5EF4-FFF2-40B4-BE49-F238E27FC236}">
                <a16:creationId xmlns:a16="http://schemas.microsoft.com/office/drawing/2014/main" id="{2DD89280-6581-41A3-ABDE-673E9C4DED35}"/>
              </a:ext>
            </a:extLst>
          </p:cNvPr>
          <p:cNvGraphicFramePr>
            <a:graphicFrameLocks noChangeAspect="1"/>
          </p:cNvGraphicFramePr>
          <p:nvPr/>
        </p:nvGraphicFramePr>
        <p:xfrm>
          <a:off x="1332584" y="3721901"/>
          <a:ext cx="227013" cy="236538"/>
        </p:xfrm>
        <a:graphic>
          <a:graphicData uri="http://schemas.openxmlformats.org/presentationml/2006/ole">
            <mc:AlternateContent xmlns:mc="http://schemas.openxmlformats.org/markup-compatibility/2006">
              <mc:Choice xmlns:v="urn:schemas-microsoft-com:vml" Requires="v">
                <p:oleObj spid="_x0000_s28677" name="公式" r:id="rId5" imgW="247591" imgH="266815" progId="Equation.3">
                  <p:embed/>
                </p:oleObj>
              </mc:Choice>
              <mc:Fallback>
                <p:oleObj name="公式" r:id="rId5" imgW="247591" imgH="266815" progId="Equation.3">
                  <p:embed/>
                  <p:pic>
                    <p:nvPicPr>
                      <p:cNvPr id="35" name="Object 35">
                        <a:extLst>
                          <a:ext uri="{FF2B5EF4-FFF2-40B4-BE49-F238E27FC236}">
                            <a16:creationId xmlns:a16="http://schemas.microsoft.com/office/drawing/2014/main" id="{2DD89280-6581-41A3-ABDE-673E9C4DED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2584" y="3721901"/>
                        <a:ext cx="22701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6">
            <a:extLst>
              <a:ext uri="{FF2B5EF4-FFF2-40B4-BE49-F238E27FC236}">
                <a16:creationId xmlns:a16="http://schemas.microsoft.com/office/drawing/2014/main" id="{7ECA2532-C4E8-41C0-9063-17D5E8B6B8EC}"/>
              </a:ext>
            </a:extLst>
          </p:cNvPr>
          <p:cNvGraphicFramePr>
            <a:graphicFrameLocks noChangeAspect="1"/>
          </p:cNvGraphicFramePr>
          <p:nvPr/>
        </p:nvGraphicFramePr>
        <p:xfrm>
          <a:off x="1343697" y="4822039"/>
          <a:ext cx="223837" cy="244475"/>
        </p:xfrm>
        <a:graphic>
          <a:graphicData uri="http://schemas.openxmlformats.org/presentationml/2006/ole">
            <mc:AlternateContent xmlns:mc="http://schemas.openxmlformats.org/markup-compatibility/2006">
              <mc:Choice xmlns:v="urn:schemas-microsoft-com:vml" Requires="v">
                <p:oleObj spid="_x0000_s28678" name="公式" r:id="rId7" imgW="247591" imgH="276117" progId="Equation.3">
                  <p:embed/>
                </p:oleObj>
              </mc:Choice>
              <mc:Fallback>
                <p:oleObj name="公式" r:id="rId7" imgW="247591" imgH="276117" progId="Equation.3">
                  <p:embed/>
                  <p:pic>
                    <p:nvPicPr>
                      <p:cNvPr id="36" name="Object 36">
                        <a:extLst>
                          <a:ext uri="{FF2B5EF4-FFF2-40B4-BE49-F238E27FC236}">
                            <a16:creationId xmlns:a16="http://schemas.microsoft.com/office/drawing/2014/main" id="{7ECA2532-C4E8-41C0-9063-17D5E8B6B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3697" y="4822039"/>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 name="Group 40">
            <a:extLst>
              <a:ext uri="{FF2B5EF4-FFF2-40B4-BE49-F238E27FC236}">
                <a16:creationId xmlns:a16="http://schemas.microsoft.com/office/drawing/2014/main" id="{EDA518FD-F400-4CCE-A76C-A4FCAEF9D0AB}"/>
              </a:ext>
            </a:extLst>
          </p:cNvPr>
          <p:cNvGrpSpPr>
            <a:grpSpLocks/>
          </p:cNvGrpSpPr>
          <p:nvPr/>
        </p:nvGrpSpPr>
        <p:grpSpPr bwMode="auto">
          <a:xfrm>
            <a:off x="1678659" y="3342489"/>
            <a:ext cx="0" cy="2076450"/>
            <a:chOff x="2592" y="956"/>
            <a:chExt cx="0" cy="1308"/>
          </a:xfrm>
        </p:grpSpPr>
        <p:sp>
          <p:nvSpPr>
            <p:cNvPr id="38" name="Line 41">
              <a:extLst>
                <a:ext uri="{FF2B5EF4-FFF2-40B4-BE49-F238E27FC236}">
                  <a16:creationId xmlns:a16="http://schemas.microsoft.com/office/drawing/2014/main" id="{F022B2AF-B1AB-4603-BB05-3D4AD742A3C4}"/>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 name="Line 42">
              <a:extLst>
                <a:ext uri="{FF2B5EF4-FFF2-40B4-BE49-F238E27FC236}">
                  <a16:creationId xmlns:a16="http://schemas.microsoft.com/office/drawing/2014/main" id="{BE010949-CF2C-46C8-A242-7386C51320C7}"/>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 name="Line 43">
              <a:extLst>
                <a:ext uri="{FF2B5EF4-FFF2-40B4-BE49-F238E27FC236}">
                  <a16:creationId xmlns:a16="http://schemas.microsoft.com/office/drawing/2014/main" id="{A2209E82-4FC8-452A-A399-00B5E920203A}"/>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41" name="Line 49">
            <a:extLst>
              <a:ext uri="{FF2B5EF4-FFF2-40B4-BE49-F238E27FC236}">
                <a16:creationId xmlns:a16="http://schemas.microsoft.com/office/drawing/2014/main" id="{0D7C8171-0B0E-437D-9F20-E11D5F7854D0}"/>
              </a:ext>
            </a:extLst>
          </p:cNvPr>
          <p:cNvSpPr>
            <a:spLocks noChangeShapeType="1"/>
          </p:cNvSpPr>
          <p:nvPr/>
        </p:nvSpPr>
        <p:spPr bwMode="auto">
          <a:xfrm>
            <a:off x="1310359" y="4223551"/>
            <a:ext cx="381000" cy="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cxnSp>
        <p:nvCxnSpPr>
          <p:cNvPr id="42" name="Straight Arrow Connector 41">
            <a:extLst>
              <a:ext uri="{FF2B5EF4-FFF2-40B4-BE49-F238E27FC236}">
                <a16:creationId xmlns:a16="http://schemas.microsoft.com/office/drawing/2014/main" id="{E3BC53B0-6DEF-4855-BF03-41EE6CA09A2D}"/>
              </a:ext>
            </a:extLst>
          </p:cNvPr>
          <p:cNvCxnSpPr/>
          <p:nvPr/>
        </p:nvCxnSpPr>
        <p:spPr bwMode="auto">
          <a:xfrm>
            <a:off x="1341713" y="3991776"/>
            <a:ext cx="0" cy="717821"/>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7E95176-7572-49C7-93B8-6160A7DC640D}"/>
                  </a:ext>
                </a:extLst>
              </p:cNvPr>
              <p:cNvSpPr txBox="1"/>
              <p:nvPr/>
            </p:nvSpPr>
            <p:spPr>
              <a:xfrm>
                <a:off x="1098924" y="4131504"/>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US" dirty="0"/>
              </a:p>
            </p:txBody>
          </p:sp>
        </mc:Choice>
        <mc:Fallback xmlns="">
          <p:sp>
            <p:nvSpPr>
              <p:cNvPr id="43" name="TextBox 42">
                <a:extLst>
                  <a:ext uri="{FF2B5EF4-FFF2-40B4-BE49-F238E27FC236}">
                    <a16:creationId xmlns:a16="http://schemas.microsoft.com/office/drawing/2014/main" id="{77E95176-7572-49C7-93B8-6160A7DC640D}"/>
                  </a:ext>
                </a:extLst>
              </p:cNvPr>
              <p:cNvSpPr txBox="1">
                <a:spLocks noRot="1" noChangeAspect="1" noMove="1" noResize="1" noEditPoints="1" noAdjustHandles="1" noChangeArrowheads="1" noChangeShapeType="1" noTextEdit="1"/>
              </p:cNvSpPr>
              <p:nvPr/>
            </p:nvSpPr>
            <p:spPr>
              <a:xfrm>
                <a:off x="1098924" y="4131504"/>
                <a:ext cx="191591" cy="276999"/>
              </a:xfrm>
              <a:prstGeom prst="rect">
                <a:avLst/>
              </a:prstGeom>
              <a:blipFill>
                <a:blip r:embed="rId12"/>
                <a:stretch>
                  <a:fillRect l="-15625" r="-12500" b="-2222"/>
                </a:stretch>
              </a:blipFill>
            </p:spPr>
            <p:txBody>
              <a:bodyPr/>
              <a:lstStyle/>
              <a:p>
                <a:r>
                  <a:rPr lang="en-US">
                    <a:noFill/>
                  </a:rPr>
                  <a:t> </a:t>
                </a:r>
              </a:p>
            </p:txBody>
          </p:sp>
        </mc:Fallback>
      </mc:AlternateContent>
      <p:sp>
        <p:nvSpPr>
          <p:cNvPr id="44" name="Freeform: Shape 98">
            <a:extLst>
              <a:ext uri="{FF2B5EF4-FFF2-40B4-BE49-F238E27FC236}">
                <a16:creationId xmlns:a16="http://schemas.microsoft.com/office/drawing/2014/main" id="{D175C0CE-B17F-4B2D-9405-14C67DB0DAE4}"/>
              </a:ext>
            </a:extLst>
          </p:cNvPr>
          <p:cNvSpPr/>
          <p:nvPr/>
        </p:nvSpPr>
        <p:spPr bwMode="auto">
          <a:xfrm>
            <a:off x="1878369" y="4135995"/>
            <a:ext cx="57743" cy="209703"/>
          </a:xfrm>
          <a:custGeom>
            <a:avLst/>
            <a:gdLst>
              <a:gd name="connsiteX0" fmla="*/ 8466 w 25544"/>
              <a:gd name="connsiteY0" fmla="*/ 135467 h 135467"/>
              <a:gd name="connsiteX1" fmla="*/ 25400 w 25544"/>
              <a:gd name="connsiteY1" fmla="*/ 50800 h 135467"/>
              <a:gd name="connsiteX2" fmla="*/ 0 w 25544"/>
              <a:gd name="connsiteY2" fmla="*/ 0 h 135467"/>
            </a:gdLst>
            <a:ahLst/>
            <a:cxnLst>
              <a:cxn ang="0">
                <a:pos x="connsiteX0" y="connsiteY0"/>
              </a:cxn>
              <a:cxn ang="0">
                <a:pos x="connsiteX1" y="connsiteY1"/>
              </a:cxn>
              <a:cxn ang="0">
                <a:pos x="connsiteX2" y="connsiteY2"/>
              </a:cxn>
            </a:cxnLst>
            <a:rect l="l" t="t" r="r" b="b"/>
            <a:pathLst>
              <a:path w="25544" h="135467">
                <a:moveTo>
                  <a:pt x="8466" y="135467"/>
                </a:moveTo>
                <a:cubicBezTo>
                  <a:pt x="17638" y="104422"/>
                  <a:pt x="26811" y="73378"/>
                  <a:pt x="25400" y="50800"/>
                </a:cubicBezTo>
                <a:cubicBezTo>
                  <a:pt x="23989" y="28222"/>
                  <a:pt x="11994" y="14111"/>
                  <a:pt x="0"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FFD2DE98-DFC8-4CFC-9667-396E962EAE0A}"/>
                  </a:ext>
                </a:extLst>
              </p:cNvPr>
              <p:cNvSpPr/>
              <p:nvPr/>
            </p:nvSpPr>
            <p:spPr>
              <a:xfrm>
                <a:off x="1885027" y="4038885"/>
                <a:ext cx="3720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45" name="Rectangle 44">
                <a:extLst>
                  <a:ext uri="{FF2B5EF4-FFF2-40B4-BE49-F238E27FC236}">
                    <a16:creationId xmlns:a16="http://schemas.microsoft.com/office/drawing/2014/main" id="{FFD2DE98-DFC8-4CFC-9667-396E962EAE0A}"/>
                  </a:ext>
                </a:extLst>
              </p:cNvPr>
              <p:cNvSpPr>
                <a:spLocks noRot="1" noChangeAspect="1" noMove="1" noResize="1" noEditPoints="1" noAdjustHandles="1" noChangeArrowheads="1" noChangeShapeType="1" noTextEdit="1"/>
              </p:cNvSpPr>
              <p:nvPr/>
            </p:nvSpPr>
            <p:spPr>
              <a:xfrm>
                <a:off x="1885027" y="4038885"/>
                <a:ext cx="372085" cy="369332"/>
              </a:xfrm>
              <a:prstGeom prst="rect">
                <a:avLst/>
              </a:prstGeom>
              <a:blipFill>
                <a:blip r:embed="rId13"/>
                <a:stretch>
                  <a:fillRect/>
                </a:stretch>
              </a:blipFill>
            </p:spPr>
            <p:txBody>
              <a:bodyPr/>
              <a:lstStyle/>
              <a:p>
                <a:r>
                  <a:rPr lang="en-US">
                    <a:noFill/>
                  </a:rPr>
                  <a:t> </a:t>
                </a:r>
              </a:p>
            </p:txBody>
          </p:sp>
        </mc:Fallback>
      </mc:AlternateContent>
      <p:sp>
        <p:nvSpPr>
          <p:cNvPr id="46" name="Arc 11">
            <a:extLst>
              <a:ext uri="{FF2B5EF4-FFF2-40B4-BE49-F238E27FC236}">
                <a16:creationId xmlns:a16="http://schemas.microsoft.com/office/drawing/2014/main" id="{D3538511-11A1-475F-BB14-C9F5D28ECCE2}"/>
              </a:ext>
            </a:extLst>
          </p:cNvPr>
          <p:cNvSpPr>
            <a:spLocks/>
          </p:cNvSpPr>
          <p:nvPr/>
        </p:nvSpPr>
        <p:spPr bwMode="auto">
          <a:xfrm rot="1696153">
            <a:off x="7371225" y="4196829"/>
            <a:ext cx="104775" cy="234950"/>
          </a:xfrm>
          <a:custGeom>
            <a:avLst/>
            <a:gdLst>
              <a:gd name="T0" fmla="*/ 0 w 19216"/>
              <a:gd name="T1" fmla="*/ 0 h 21600"/>
              <a:gd name="T2" fmla="*/ 3114919 w 19216"/>
              <a:gd name="T3" fmla="*/ 15102445 h 21600"/>
              <a:gd name="T4" fmla="*/ 0 w 19216"/>
              <a:gd name="T5" fmla="*/ 27798338 h 21600"/>
              <a:gd name="T6" fmla="*/ 0 60000 65536"/>
              <a:gd name="T7" fmla="*/ 0 60000 65536"/>
              <a:gd name="T8" fmla="*/ 0 60000 65536"/>
            </a:gdLst>
            <a:ahLst/>
            <a:cxnLst>
              <a:cxn ang="T6">
                <a:pos x="T0" y="T1"/>
              </a:cxn>
              <a:cxn ang="T7">
                <a:pos x="T2" y="T3"/>
              </a:cxn>
              <a:cxn ang="T8">
                <a:pos x="T4" y="T5"/>
              </a:cxn>
            </a:cxnLst>
            <a:rect l="0" t="0" r="r" b="b"/>
            <a:pathLst>
              <a:path w="19216" h="21600" fill="none" extrusionOk="0">
                <a:moveTo>
                  <a:pt x="0" y="0"/>
                </a:moveTo>
                <a:cubicBezTo>
                  <a:pt x="8098" y="0"/>
                  <a:pt x="15516" y="4530"/>
                  <a:pt x="19215" y="11735"/>
                </a:cubicBezTo>
              </a:path>
              <a:path w="19216" h="21600" stroke="0" extrusionOk="0">
                <a:moveTo>
                  <a:pt x="0" y="0"/>
                </a:moveTo>
                <a:cubicBezTo>
                  <a:pt x="8098" y="0"/>
                  <a:pt x="15516" y="4530"/>
                  <a:pt x="19215" y="11735"/>
                </a:cubicBezTo>
                <a:lnTo>
                  <a:pt x="0" y="21600"/>
                </a:lnTo>
                <a:lnTo>
                  <a:pt x="0" y="0"/>
                </a:lnTo>
                <a:close/>
              </a:path>
            </a:pathLst>
          </a:custGeom>
          <a:noFill/>
          <a:ln w="190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47" name="Group 30">
            <a:extLst>
              <a:ext uri="{FF2B5EF4-FFF2-40B4-BE49-F238E27FC236}">
                <a16:creationId xmlns:a16="http://schemas.microsoft.com/office/drawing/2014/main" id="{B52CFD23-48BF-4EAF-9E74-4776E22F3994}"/>
              </a:ext>
            </a:extLst>
          </p:cNvPr>
          <p:cNvGrpSpPr>
            <a:grpSpLocks/>
          </p:cNvGrpSpPr>
          <p:nvPr/>
        </p:nvGrpSpPr>
        <p:grpSpPr bwMode="auto">
          <a:xfrm>
            <a:off x="5370975" y="3998758"/>
            <a:ext cx="1517650" cy="735012"/>
            <a:chOff x="1492" y="922"/>
            <a:chExt cx="956" cy="474"/>
          </a:xfrm>
        </p:grpSpPr>
        <p:sp>
          <p:nvSpPr>
            <p:cNvPr id="48" name="Line 31">
              <a:extLst>
                <a:ext uri="{FF2B5EF4-FFF2-40B4-BE49-F238E27FC236}">
                  <a16:creationId xmlns:a16="http://schemas.microsoft.com/office/drawing/2014/main" id="{2185B2B5-BD8C-4AED-B458-6277B7F1CE5C}"/>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9" name="Line 32">
              <a:extLst>
                <a:ext uri="{FF2B5EF4-FFF2-40B4-BE49-F238E27FC236}">
                  <a16:creationId xmlns:a16="http://schemas.microsoft.com/office/drawing/2014/main" id="{E9794883-11AE-4FBB-96A6-5BB555248470}"/>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50" name="Line 33">
              <a:extLst>
                <a:ext uri="{FF2B5EF4-FFF2-40B4-BE49-F238E27FC236}">
                  <a16:creationId xmlns:a16="http://schemas.microsoft.com/office/drawing/2014/main" id="{C08428DF-C8C5-4C2B-94EB-E0528D12633F}"/>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aphicFrame>
        <p:nvGraphicFramePr>
          <p:cNvPr id="51" name="Object 35">
            <a:extLst>
              <a:ext uri="{FF2B5EF4-FFF2-40B4-BE49-F238E27FC236}">
                <a16:creationId xmlns:a16="http://schemas.microsoft.com/office/drawing/2014/main" id="{648C8DD7-EB3A-4048-9889-EB2F751A41ED}"/>
              </a:ext>
            </a:extLst>
          </p:cNvPr>
          <p:cNvGraphicFramePr>
            <a:graphicFrameLocks noChangeAspect="1"/>
          </p:cNvGraphicFramePr>
          <p:nvPr/>
        </p:nvGraphicFramePr>
        <p:xfrm>
          <a:off x="6512387" y="3696766"/>
          <a:ext cx="227013" cy="236538"/>
        </p:xfrm>
        <a:graphic>
          <a:graphicData uri="http://schemas.openxmlformats.org/presentationml/2006/ole">
            <mc:AlternateContent xmlns:mc="http://schemas.openxmlformats.org/markup-compatibility/2006">
              <mc:Choice xmlns:v="urn:schemas-microsoft-com:vml" Requires="v">
                <p:oleObj spid="_x0000_s28679" name="公式" r:id="rId5" imgW="247591" imgH="266815" progId="Equation.3">
                  <p:embed/>
                </p:oleObj>
              </mc:Choice>
              <mc:Fallback>
                <p:oleObj name="公式" r:id="rId5" imgW="247591" imgH="266815" progId="Equation.3">
                  <p:embed/>
                  <p:pic>
                    <p:nvPicPr>
                      <p:cNvPr id="51" name="Object 35">
                        <a:extLst>
                          <a:ext uri="{FF2B5EF4-FFF2-40B4-BE49-F238E27FC236}">
                            <a16:creationId xmlns:a16="http://schemas.microsoft.com/office/drawing/2014/main" id="{648C8DD7-EB3A-4048-9889-EB2F751A41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2387" y="3696766"/>
                        <a:ext cx="22701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36">
            <a:extLst>
              <a:ext uri="{FF2B5EF4-FFF2-40B4-BE49-F238E27FC236}">
                <a16:creationId xmlns:a16="http://schemas.microsoft.com/office/drawing/2014/main" id="{8AFB9032-D2AE-43DD-BD33-7CCE5E26AF8F}"/>
              </a:ext>
            </a:extLst>
          </p:cNvPr>
          <p:cNvGraphicFramePr>
            <a:graphicFrameLocks noChangeAspect="1"/>
          </p:cNvGraphicFramePr>
          <p:nvPr/>
        </p:nvGraphicFramePr>
        <p:xfrm>
          <a:off x="6523500" y="4796904"/>
          <a:ext cx="223837" cy="244475"/>
        </p:xfrm>
        <a:graphic>
          <a:graphicData uri="http://schemas.openxmlformats.org/presentationml/2006/ole">
            <mc:AlternateContent xmlns:mc="http://schemas.openxmlformats.org/markup-compatibility/2006">
              <mc:Choice xmlns:v="urn:schemas-microsoft-com:vml" Requires="v">
                <p:oleObj spid="_x0000_s28680" name="公式" r:id="rId7" imgW="247591" imgH="276117" progId="Equation.3">
                  <p:embed/>
                </p:oleObj>
              </mc:Choice>
              <mc:Fallback>
                <p:oleObj name="公式" r:id="rId7" imgW="247591" imgH="276117" progId="Equation.3">
                  <p:embed/>
                  <p:pic>
                    <p:nvPicPr>
                      <p:cNvPr id="52" name="Object 36">
                        <a:extLst>
                          <a:ext uri="{FF2B5EF4-FFF2-40B4-BE49-F238E27FC236}">
                            <a16:creationId xmlns:a16="http://schemas.microsoft.com/office/drawing/2014/main" id="{8AFB9032-D2AE-43DD-BD33-7CCE5E26AF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3500" y="4796904"/>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 name="Group 40">
            <a:extLst>
              <a:ext uri="{FF2B5EF4-FFF2-40B4-BE49-F238E27FC236}">
                <a16:creationId xmlns:a16="http://schemas.microsoft.com/office/drawing/2014/main" id="{20DB27B9-4A48-4151-89BA-AA88788EC3AA}"/>
              </a:ext>
            </a:extLst>
          </p:cNvPr>
          <p:cNvGrpSpPr>
            <a:grpSpLocks/>
          </p:cNvGrpSpPr>
          <p:nvPr/>
        </p:nvGrpSpPr>
        <p:grpSpPr bwMode="auto">
          <a:xfrm>
            <a:off x="6858462" y="3317354"/>
            <a:ext cx="0" cy="2076450"/>
            <a:chOff x="2592" y="956"/>
            <a:chExt cx="0" cy="1308"/>
          </a:xfrm>
        </p:grpSpPr>
        <p:sp>
          <p:nvSpPr>
            <p:cNvPr id="54" name="Line 41">
              <a:extLst>
                <a:ext uri="{FF2B5EF4-FFF2-40B4-BE49-F238E27FC236}">
                  <a16:creationId xmlns:a16="http://schemas.microsoft.com/office/drawing/2014/main" id="{39BC96EE-B892-4AC8-9CDD-2E2AE308BF84}"/>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 name="Line 42">
              <a:extLst>
                <a:ext uri="{FF2B5EF4-FFF2-40B4-BE49-F238E27FC236}">
                  <a16:creationId xmlns:a16="http://schemas.microsoft.com/office/drawing/2014/main" id="{ECBADA3D-3E71-463F-93E8-2CA0DA2D403C}"/>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 name="Line 43">
              <a:extLst>
                <a:ext uri="{FF2B5EF4-FFF2-40B4-BE49-F238E27FC236}">
                  <a16:creationId xmlns:a16="http://schemas.microsoft.com/office/drawing/2014/main" id="{475538E4-3CED-4D41-98B9-D402941BB52F}"/>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57" name="Line 49">
            <a:extLst>
              <a:ext uri="{FF2B5EF4-FFF2-40B4-BE49-F238E27FC236}">
                <a16:creationId xmlns:a16="http://schemas.microsoft.com/office/drawing/2014/main" id="{1CADC850-46DA-4CE4-96D3-2A47E7CE1030}"/>
              </a:ext>
            </a:extLst>
          </p:cNvPr>
          <p:cNvSpPr>
            <a:spLocks noChangeShapeType="1"/>
          </p:cNvSpPr>
          <p:nvPr/>
        </p:nvSpPr>
        <p:spPr bwMode="auto">
          <a:xfrm>
            <a:off x="6490162" y="4198416"/>
            <a:ext cx="381000" cy="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cxnSp>
        <p:nvCxnSpPr>
          <p:cNvPr id="58" name="Straight Arrow Connector 57">
            <a:extLst>
              <a:ext uri="{FF2B5EF4-FFF2-40B4-BE49-F238E27FC236}">
                <a16:creationId xmlns:a16="http://schemas.microsoft.com/office/drawing/2014/main" id="{CDB34F1F-6DC2-4403-BB27-1BF0AC1C4474}"/>
              </a:ext>
            </a:extLst>
          </p:cNvPr>
          <p:cNvCxnSpPr/>
          <p:nvPr/>
        </p:nvCxnSpPr>
        <p:spPr bwMode="auto">
          <a:xfrm>
            <a:off x="6521516" y="3966641"/>
            <a:ext cx="0" cy="717821"/>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E923557-3B9A-46C8-A2D8-1840A120D578}"/>
                  </a:ext>
                </a:extLst>
              </p:cNvPr>
              <p:cNvSpPr txBox="1"/>
              <p:nvPr/>
            </p:nvSpPr>
            <p:spPr>
              <a:xfrm>
                <a:off x="6278727" y="4106369"/>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US" dirty="0"/>
              </a:p>
            </p:txBody>
          </p:sp>
        </mc:Choice>
        <mc:Fallback xmlns="">
          <p:sp>
            <p:nvSpPr>
              <p:cNvPr id="59" name="TextBox 58">
                <a:extLst>
                  <a:ext uri="{FF2B5EF4-FFF2-40B4-BE49-F238E27FC236}">
                    <a16:creationId xmlns:a16="http://schemas.microsoft.com/office/drawing/2014/main" id="{7E923557-3B9A-46C8-A2D8-1840A120D578}"/>
                  </a:ext>
                </a:extLst>
              </p:cNvPr>
              <p:cNvSpPr txBox="1">
                <a:spLocks noRot="1" noChangeAspect="1" noMove="1" noResize="1" noEditPoints="1" noAdjustHandles="1" noChangeArrowheads="1" noChangeShapeType="1" noTextEdit="1"/>
              </p:cNvSpPr>
              <p:nvPr/>
            </p:nvSpPr>
            <p:spPr>
              <a:xfrm>
                <a:off x="6278727" y="4106369"/>
                <a:ext cx="191591" cy="276999"/>
              </a:xfrm>
              <a:prstGeom prst="rect">
                <a:avLst/>
              </a:prstGeom>
              <a:blipFill>
                <a:blip r:embed="rId14"/>
                <a:stretch>
                  <a:fillRect l="-16129" r="-16129" b="-2222"/>
                </a:stretch>
              </a:blipFill>
            </p:spPr>
            <p:txBody>
              <a:bodyPr/>
              <a:lstStyle/>
              <a:p>
                <a:r>
                  <a:rPr lang="en-US">
                    <a:noFill/>
                  </a:rPr>
                  <a:t> </a:t>
                </a:r>
              </a:p>
            </p:txBody>
          </p:sp>
        </mc:Fallback>
      </mc:AlternateContent>
      <p:sp>
        <p:nvSpPr>
          <p:cNvPr id="60" name="Line 10">
            <a:extLst>
              <a:ext uri="{FF2B5EF4-FFF2-40B4-BE49-F238E27FC236}">
                <a16:creationId xmlns:a16="http://schemas.microsoft.com/office/drawing/2014/main" id="{94478577-EDDE-4E7B-963F-67BD13181BFA}"/>
              </a:ext>
            </a:extLst>
          </p:cNvPr>
          <p:cNvSpPr>
            <a:spLocks noChangeShapeType="1"/>
          </p:cNvSpPr>
          <p:nvPr/>
        </p:nvSpPr>
        <p:spPr bwMode="auto">
          <a:xfrm flipV="1">
            <a:off x="323527" y="4351866"/>
            <a:ext cx="8363265" cy="13238"/>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cxnSp>
        <p:nvCxnSpPr>
          <p:cNvPr id="61" name="Straight Arrow Connector 60">
            <a:extLst>
              <a:ext uri="{FF2B5EF4-FFF2-40B4-BE49-F238E27FC236}">
                <a16:creationId xmlns:a16="http://schemas.microsoft.com/office/drawing/2014/main" id="{D0271269-2A58-48A0-8604-7336E848C8E3}"/>
              </a:ext>
            </a:extLst>
          </p:cNvPr>
          <p:cNvCxnSpPr/>
          <p:nvPr/>
        </p:nvCxnSpPr>
        <p:spPr bwMode="auto">
          <a:xfrm flipV="1">
            <a:off x="1676819" y="3070666"/>
            <a:ext cx="734620" cy="90658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a:extLst>
              <a:ext uri="{FF2B5EF4-FFF2-40B4-BE49-F238E27FC236}">
                <a16:creationId xmlns:a16="http://schemas.microsoft.com/office/drawing/2014/main" id="{1920224A-62A4-4C7F-B2E7-4B252EE17A02}"/>
              </a:ext>
            </a:extLst>
          </p:cNvPr>
          <p:cNvCxnSpPr/>
          <p:nvPr/>
        </p:nvCxnSpPr>
        <p:spPr bwMode="auto">
          <a:xfrm flipV="1">
            <a:off x="1691359" y="3460225"/>
            <a:ext cx="734620" cy="90658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39A20F1C-F762-429D-B5AF-AB97ECE8D7AD}"/>
              </a:ext>
            </a:extLst>
          </p:cNvPr>
          <p:cNvCxnSpPr/>
          <p:nvPr/>
        </p:nvCxnSpPr>
        <p:spPr bwMode="auto">
          <a:xfrm flipV="1">
            <a:off x="1691359" y="3892273"/>
            <a:ext cx="734620" cy="906585"/>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62EF5554-43E2-4F4E-B3EC-1F4329528B10}"/>
              </a:ext>
            </a:extLst>
          </p:cNvPr>
          <p:cNvCxnSpPr>
            <a:stCxn id="56" idx="1"/>
          </p:cNvCxnSpPr>
          <p:nvPr/>
        </p:nvCxnSpPr>
        <p:spPr bwMode="auto">
          <a:xfrm>
            <a:off x="6858463" y="4742929"/>
            <a:ext cx="1061044" cy="84631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a:extLst>
              <a:ext uri="{FF2B5EF4-FFF2-40B4-BE49-F238E27FC236}">
                <a16:creationId xmlns:a16="http://schemas.microsoft.com/office/drawing/2014/main" id="{2DDA6184-1B32-44DC-8F2A-9B2D2ADCED8A}"/>
              </a:ext>
            </a:extLst>
          </p:cNvPr>
          <p:cNvCxnSpPr/>
          <p:nvPr/>
        </p:nvCxnSpPr>
        <p:spPr bwMode="auto">
          <a:xfrm>
            <a:off x="6849532" y="4328279"/>
            <a:ext cx="1061044" cy="84631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129CE99A-98ED-4E94-A5DE-AB6649481AD2}"/>
              </a:ext>
            </a:extLst>
          </p:cNvPr>
          <p:cNvCxnSpPr/>
          <p:nvPr/>
        </p:nvCxnSpPr>
        <p:spPr bwMode="auto">
          <a:xfrm>
            <a:off x="6892172" y="3972378"/>
            <a:ext cx="1061044" cy="84631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Freeform: Shape 129">
            <a:extLst>
              <a:ext uri="{FF2B5EF4-FFF2-40B4-BE49-F238E27FC236}">
                <a16:creationId xmlns:a16="http://schemas.microsoft.com/office/drawing/2014/main" id="{740B510F-507B-4D94-8D7D-3FC612AACBFE}"/>
              </a:ext>
            </a:extLst>
          </p:cNvPr>
          <p:cNvSpPr/>
          <p:nvPr/>
        </p:nvSpPr>
        <p:spPr bwMode="auto">
          <a:xfrm>
            <a:off x="7195408" y="4392356"/>
            <a:ext cx="57743" cy="209703"/>
          </a:xfrm>
          <a:custGeom>
            <a:avLst/>
            <a:gdLst>
              <a:gd name="connsiteX0" fmla="*/ 8466 w 25544"/>
              <a:gd name="connsiteY0" fmla="*/ 135467 h 135467"/>
              <a:gd name="connsiteX1" fmla="*/ 25400 w 25544"/>
              <a:gd name="connsiteY1" fmla="*/ 50800 h 135467"/>
              <a:gd name="connsiteX2" fmla="*/ 0 w 25544"/>
              <a:gd name="connsiteY2" fmla="*/ 0 h 135467"/>
            </a:gdLst>
            <a:ahLst/>
            <a:cxnLst>
              <a:cxn ang="0">
                <a:pos x="connsiteX0" y="connsiteY0"/>
              </a:cxn>
              <a:cxn ang="0">
                <a:pos x="connsiteX1" y="connsiteY1"/>
              </a:cxn>
              <a:cxn ang="0">
                <a:pos x="connsiteX2" y="connsiteY2"/>
              </a:cxn>
            </a:cxnLst>
            <a:rect l="l" t="t" r="r" b="b"/>
            <a:pathLst>
              <a:path w="25544" h="135467">
                <a:moveTo>
                  <a:pt x="8466" y="135467"/>
                </a:moveTo>
                <a:cubicBezTo>
                  <a:pt x="17638" y="104422"/>
                  <a:pt x="26811" y="73378"/>
                  <a:pt x="25400" y="50800"/>
                </a:cubicBezTo>
                <a:cubicBezTo>
                  <a:pt x="23989" y="28222"/>
                  <a:pt x="11994" y="14111"/>
                  <a:pt x="0"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4BD1282-BE02-4B44-962D-731BD8ADA0A1}"/>
                  </a:ext>
                </a:extLst>
              </p:cNvPr>
              <p:cNvSpPr/>
              <p:nvPr/>
            </p:nvSpPr>
            <p:spPr>
              <a:xfrm>
                <a:off x="7181047" y="4354882"/>
                <a:ext cx="3720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68" name="Rectangle 67">
                <a:extLst>
                  <a:ext uri="{FF2B5EF4-FFF2-40B4-BE49-F238E27FC236}">
                    <a16:creationId xmlns:a16="http://schemas.microsoft.com/office/drawing/2014/main" id="{74BD1282-BE02-4B44-962D-731BD8ADA0A1}"/>
                  </a:ext>
                </a:extLst>
              </p:cNvPr>
              <p:cNvSpPr>
                <a:spLocks noRot="1" noChangeAspect="1" noMove="1" noResize="1" noEditPoints="1" noAdjustHandles="1" noChangeArrowheads="1" noChangeShapeType="1" noTextEdit="1"/>
              </p:cNvSpPr>
              <p:nvPr/>
            </p:nvSpPr>
            <p:spPr>
              <a:xfrm>
                <a:off x="7181047" y="4354882"/>
                <a:ext cx="37208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79D2625-4868-49F9-B039-9DCAECA04FC2}"/>
                  </a:ext>
                </a:extLst>
              </p:cNvPr>
              <p:cNvSpPr txBox="1"/>
              <p:nvPr/>
            </p:nvSpPr>
            <p:spPr>
              <a:xfrm>
                <a:off x="867903" y="5907732"/>
                <a:ext cx="7663997" cy="830997"/>
              </a:xfrm>
              <a:prstGeom prst="rect">
                <a:avLst/>
              </a:prstGeom>
              <a:noFill/>
            </p:spPr>
            <p:txBody>
              <a:bodyPr wrap="squar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is the diffraction angle. It describes the direction of propagation of parallel rays (scattered in all directions) from the wave front at the slit. It is the angle between the rays and the optical axis (which is perpendicular to the slit)</a:t>
                </a:r>
              </a:p>
            </p:txBody>
          </p:sp>
        </mc:Choice>
        <mc:Fallback xmlns="">
          <p:sp>
            <p:nvSpPr>
              <p:cNvPr id="69" name="TextBox 68">
                <a:extLst>
                  <a:ext uri="{FF2B5EF4-FFF2-40B4-BE49-F238E27FC236}">
                    <a16:creationId xmlns:a16="http://schemas.microsoft.com/office/drawing/2014/main" id="{E79D2625-4868-49F9-B039-9DCAECA04FC2}"/>
                  </a:ext>
                </a:extLst>
              </p:cNvPr>
              <p:cNvSpPr txBox="1">
                <a:spLocks noRot="1" noChangeAspect="1" noMove="1" noResize="1" noEditPoints="1" noAdjustHandles="1" noChangeArrowheads="1" noChangeShapeType="1" noTextEdit="1"/>
              </p:cNvSpPr>
              <p:nvPr/>
            </p:nvSpPr>
            <p:spPr>
              <a:xfrm>
                <a:off x="867903" y="5907732"/>
                <a:ext cx="7663997" cy="830997"/>
              </a:xfrm>
              <a:prstGeom prst="rect">
                <a:avLst/>
              </a:prstGeom>
              <a:blipFill>
                <a:blip r:embed="rId16"/>
                <a:stretch>
                  <a:fillRect l="-1828" t="-9559" b="-16912"/>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920BA966-3F13-4881-A418-A8B5D5F9F947}"/>
              </a:ext>
            </a:extLst>
          </p:cNvPr>
          <p:cNvSpPr txBox="1"/>
          <p:nvPr/>
        </p:nvSpPr>
        <p:spPr>
          <a:xfrm>
            <a:off x="7404803" y="1773808"/>
            <a:ext cx="1242648" cy="369332"/>
          </a:xfrm>
          <a:prstGeom prst="rect">
            <a:avLst/>
          </a:prstGeom>
          <a:noFill/>
        </p:spPr>
        <p:txBody>
          <a:bodyPr wrap="none" rtlCol="0">
            <a:spAutoFit/>
          </a:bodyPr>
          <a:lstStyle/>
          <a:p>
            <a:r>
              <a:rPr lang="en-GB" dirty="0"/>
              <a:t>Optical axis</a:t>
            </a:r>
            <a:endParaRPr lang="en-US" dirty="0"/>
          </a:p>
        </p:txBody>
      </p:sp>
      <p:sp>
        <p:nvSpPr>
          <p:cNvPr id="71" name="TextBox 70">
            <a:extLst>
              <a:ext uri="{FF2B5EF4-FFF2-40B4-BE49-F238E27FC236}">
                <a16:creationId xmlns:a16="http://schemas.microsoft.com/office/drawing/2014/main" id="{EC27E304-B451-4D8D-8003-B2F190F5033A}"/>
              </a:ext>
            </a:extLst>
          </p:cNvPr>
          <p:cNvSpPr txBox="1"/>
          <p:nvPr/>
        </p:nvSpPr>
        <p:spPr>
          <a:xfrm>
            <a:off x="7910576" y="3948938"/>
            <a:ext cx="1242648" cy="369332"/>
          </a:xfrm>
          <a:prstGeom prst="rect">
            <a:avLst/>
          </a:prstGeom>
          <a:noFill/>
        </p:spPr>
        <p:txBody>
          <a:bodyPr wrap="none" rtlCol="0">
            <a:spAutoFit/>
          </a:bodyPr>
          <a:lstStyle/>
          <a:p>
            <a:r>
              <a:rPr lang="en-GB" dirty="0"/>
              <a:t>Optical axis</a:t>
            </a:r>
            <a:endParaRPr lang="en-US" dirty="0"/>
          </a:p>
        </p:txBody>
      </p:sp>
      <p:sp>
        <p:nvSpPr>
          <p:cNvPr id="72" name="TextBox 71">
            <a:extLst>
              <a:ext uri="{FF2B5EF4-FFF2-40B4-BE49-F238E27FC236}">
                <a16:creationId xmlns:a16="http://schemas.microsoft.com/office/drawing/2014/main" id="{A6345688-B3D3-4121-8A59-30E97C4F9864}"/>
              </a:ext>
            </a:extLst>
          </p:cNvPr>
          <p:cNvSpPr txBox="1"/>
          <p:nvPr/>
        </p:nvSpPr>
        <p:spPr>
          <a:xfrm>
            <a:off x="3345998" y="109357"/>
            <a:ext cx="3835049" cy="523220"/>
          </a:xfrm>
          <a:prstGeom prst="rect">
            <a:avLst/>
          </a:prstGeom>
          <a:noFill/>
        </p:spPr>
        <p:txBody>
          <a:bodyPr wrap="square" rtlCol="0">
            <a:spAutoFit/>
          </a:bodyPr>
          <a:lstStyle/>
          <a:p>
            <a:r>
              <a:rPr lang="en-GB" sz="2800" dirty="0"/>
              <a:t>The diffraction angle </a:t>
            </a:r>
            <a:endParaRPr lang="en-US" sz="2800" dirty="0"/>
          </a:p>
        </p:txBody>
      </p:sp>
    </p:spTree>
    <p:extLst>
      <p:ext uri="{BB962C8B-B14F-4D97-AF65-F5344CB8AC3E}">
        <p14:creationId xmlns:p14="http://schemas.microsoft.com/office/powerpoint/2010/main" val="269896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nodePh="1">
                                  <p:stCondLst>
                                    <p:cond delay="0"/>
                                  </p:stCondLst>
                                  <p:endCondLst>
                                    <p:cond evt="begin" delay="0">
                                      <p:tn val="46"/>
                                    </p:cond>
                                  </p:end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10"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childTnLst>
                                </p:cTn>
                              </p:par>
                              <p:par>
                                <p:cTn id="67" presetID="10" presetClass="entr" presetSubtype="0"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par>
                                <p:cTn id="76" presetID="10" presetClass="entr" presetSubtype="0" fill="hold"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childTnLst>
                                </p:cTn>
                              </p:par>
                              <p:par>
                                <p:cTn id="79" presetID="10" presetClass="entr" presetSubtype="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fade">
                                      <p:cBhvr>
                                        <p:cTn id="84" dur="500"/>
                                        <p:tgtEl>
                                          <p:spTgt spid="6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animBg="1"/>
      <p:bldP spid="41" grpId="0" animBg="1"/>
      <p:bldP spid="43" grpId="0"/>
      <p:bldP spid="44" grpId="0" animBg="1"/>
      <p:bldP spid="45" grpId="0"/>
      <p:bldP spid="46" grpId="0" animBg="1"/>
      <p:bldP spid="57" grpId="0" animBg="1"/>
      <p:bldP spid="59" grpId="0"/>
      <p:bldP spid="67" grpId="0" animBg="1"/>
      <p:bldP spid="68" grpId="0"/>
      <p:bldP spid="6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61</a:t>
            </a:fld>
            <a:endParaRPr lang="en-US" altLang="zh-CN"/>
          </a:p>
        </p:txBody>
      </p:sp>
      <p:sp>
        <p:nvSpPr>
          <p:cNvPr id="3" name="Line 10">
            <a:extLst>
              <a:ext uri="{FF2B5EF4-FFF2-40B4-BE49-F238E27FC236}">
                <a16:creationId xmlns:a16="http://schemas.microsoft.com/office/drawing/2014/main" id="{17356DC1-8502-4C66-9DA1-E249A9DB02FE}"/>
              </a:ext>
            </a:extLst>
          </p:cNvPr>
          <p:cNvSpPr>
            <a:spLocks noChangeShapeType="1"/>
          </p:cNvSpPr>
          <p:nvPr/>
        </p:nvSpPr>
        <p:spPr bwMode="auto">
          <a:xfrm flipV="1">
            <a:off x="1286485" y="1966784"/>
            <a:ext cx="3018402" cy="15487"/>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 name="Arc 11">
            <a:extLst>
              <a:ext uri="{FF2B5EF4-FFF2-40B4-BE49-F238E27FC236}">
                <a16:creationId xmlns:a16="http://schemas.microsoft.com/office/drawing/2014/main" id="{74FDC020-59F8-43E1-977B-7DF8E7C8842F}"/>
              </a:ext>
            </a:extLst>
          </p:cNvPr>
          <p:cNvSpPr>
            <a:spLocks/>
          </p:cNvSpPr>
          <p:nvPr/>
        </p:nvSpPr>
        <p:spPr bwMode="auto">
          <a:xfrm rot="1696153">
            <a:off x="2167548" y="1821935"/>
            <a:ext cx="104775" cy="234950"/>
          </a:xfrm>
          <a:custGeom>
            <a:avLst/>
            <a:gdLst>
              <a:gd name="T0" fmla="*/ 0 w 19216"/>
              <a:gd name="T1" fmla="*/ 0 h 21600"/>
              <a:gd name="T2" fmla="*/ 3114919 w 19216"/>
              <a:gd name="T3" fmla="*/ 15102445 h 21600"/>
              <a:gd name="T4" fmla="*/ 0 w 19216"/>
              <a:gd name="T5" fmla="*/ 27798338 h 21600"/>
              <a:gd name="T6" fmla="*/ 0 60000 65536"/>
              <a:gd name="T7" fmla="*/ 0 60000 65536"/>
              <a:gd name="T8" fmla="*/ 0 60000 65536"/>
            </a:gdLst>
            <a:ahLst/>
            <a:cxnLst>
              <a:cxn ang="T6">
                <a:pos x="T0" y="T1"/>
              </a:cxn>
              <a:cxn ang="T7">
                <a:pos x="T2" y="T3"/>
              </a:cxn>
              <a:cxn ang="T8">
                <a:pos x="T4" y="T5"/>
              </a:cxn>
            </a:cxnLst>
            <a:rect l="0" t="0" r="r" b="b"/>
            <a:pathLst>
              <a:path w="19216" h="21600" fill="none" extrusionOk="0">
                <a:moveTo>
                  <a:pt x="0" y="0"/>
                </a:moveTo>
                <a:cubicBezTo>
                  <a:pt x="8098" y="0"/>
                  <a:pt x="15516" y="4530"/>
                  <a:pt x="19215" y="11735"/>
                </a:cubicBezTo>
              </a:path>
              <a:path w="19216" h="21600" stroke="0" extrusionOk="0">
                <a:moveTo>
                  <a:pt x="0" y="0"/>
                </a:moveTo>
                <a:cubicBezTo>
                  <a:pt x="8098" y="0"/>
                  <a:pt x="15516" y="4530"/>
                  <a:pt x="19215" y="11735"/>
                </a:cubicBezTo>
                <a:lnTo>
                  <a:pt x="0" y="21600"/>
                </a:lnTo>
                <a:lnTo>
                  <a:pt x="0" y="0"/>
                </a:lnTo>
                <a:close/>
              </a:path>
            </a:pathLst>
          </a:custGeom>
          <a:noFill/>
          <a:ln w="190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Object 15">
            <a:extLst>
              <a:ext uri="{FF2B5EF4-FFF2-40B4-BE49-F238E27FC236}">
                <a16:creationId xmlns:a16="http://schemas.microsoft.com/office/drawing/2014/main" id="{6228BFFE-47CB-4A0E-B6C8-5CD7B0E148CE}"/>
              </a:ext>
            </a:extLst>
          </p:cNvPr>
          <p:cNvSpPr txBox="1"/>
          <p:nvPr/>
        </p:nvSpPr>
        <p:spPr bwMode="auto">
          <a:xfrm>
            <a:off x="4284663" y="4132263"/>
            <a:ext cx="204787" cy="246062"/>
          </a:xfrm>
          <a:prstGeom prst="rect">
            <a:avLst/>
          </a:prstGeom>
          <a:noFill/>
          <a:ln>
            <a:noFill/>
          </a:ln>
          <a:effectLst/>
        </p:spPr>
        <p:txBody>
          <a:bodyPr>
            <a:normAutofit fontScale="62500" lnSpcReduction="20000"/>
          </a:bodyPr>
          <a:lstStyle/>
          <a:p>
            <a:endParaRPr lang="en-US" dirty="0">
              <a:solidFill>
                <a:schemeClr val="tx1"/>
              </a:solidFill>
            </a:endParaRPr>
          </a:p>
        </p:txBody>
      </p:sp>
      <p:sp>
        <p:nvSpPr>
          <p:cNvPr id="7" name="Line 19">
            <a:extLst>
              <a:ext uri="{FF2B5EF4-FFF2-40B4-BE49-F238E27FC236}">
                <a16:creationId xmlns:a16="http://schemas.microsoft.com/office/drawing/2014/main" id="{5A0409A9-A7AE-4146-AFF0-22AE950AD3E8}"/>
              </a:ext>
            </a:extLst>
          </p:cNvPr>
          <p:cNvSpPr>
            <a:spLocks noChangeShapeType="1"/>
          </p:cNvSpPr>
          <p:nvPr/>
        </p:nvSpPr>
        <p:spPr bwMode="auto">
          <a:xfrm>
            <a:off x="1657960" y="1594922"/>
            <a:ext cx="228600" cy="685800"/>
          </a:xfrm>
          <a:prstGeom prst="line">
            <a:avLst/>
          </a:prstGeom>
          <a:noFill/>
          <a:ln w="19050">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aphicFrame>
        <p:nvGraphicFramePr>
          <p:cNvPr id="8" name="Object 20">
            <a:extLst>
              <a:ext uri="{FF2B5EF4-FFF2-40B4-BE49-F238E27FC236}">
                <a16:creationId xmlns:a16="http://schemas.microsoft.com/office/drawing/2014/main" id="{689EC9F8-12DD-4DBA-949A-1D2A182A6BD7}"/>
              </a:ext>
            </a:extLst>
          </p:cNvPr>
          <p:cNvGraphicFramePr>
            <a:graphicFrameLocks noChangeAspect="1"/>
          </p:cNvGraphicFramePr>
          <p:nvPr/>
        </p:nvGraphicFramePr>
        <p:xfrm>
          <a:off x="1888148" y="2277547"/>
          <a:ext cx="223837" cy="254000"/>
        </p:xfrm>
        <a:graphic>
          <a:graphicData uri="http://schemas.openxmlformats.org/presentationml/2006/ole">
            <mc:AlternateContent xmlns:mc="http://schemas.openxmlformats.org/markup-compatibility/2006">
              <mc:Choice xmlns:v="urn:schemas-microsoft-com:vml" Requires="v">
                <p:oleObj spid="_x0000_s29698" name="公式" r:id="rId3" imgW="247591" imgH="285842" progId="Equation.3">
                  <p:embed/>
                </p:oleObj>
              </mc:Choice>
              <mc:Fallback>
                <p:oleObj name="公式" r:id="rId3" imgW="247591" imgH="285842" progId="Equation.3">
                  <p:embed/>
                  <p:pic>
                    <p:nvPicPr>
                      <p:cNvPr id="8" name="Object 20">
                        <a:extLst>
                          <a:ext uri="{FF2B5EF4-FFF2-40B4-BE49-F238E27FC236}">
                            <a16:creationId xmlns:a16="http://schemas.microsoft.com/office/drawing/2014/main" id="{689EC9F8-12DD-4DBA-949A-1D2A182A6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148" y="2277547"/>
                        <a:ext cx="223837"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30">
            <a:extLst>
              <a:ext uri="{FF2B5EF4-FFF2-40B4-BE49-F238E27FC236}">
                <a16:creationId xmlns:a16="http://schemas.microsoft.com/office/drawing/2014/main" id="{43DDAF6E-B349-4D73-80F1-67C21324D654}"/>
              </a:ext>
            </a:extLst>
          </p:cNvPr>
          <p:cNvGrpSpPr>
            <a:grpSpLocks/>
          </p:cNvGrpSpPr>
          <p:nvPr/>
        </p:nvGrpSpPr>
        <p:grpSpPr bwMode="auto">
          <a:xfrm>
            <a:off x="167298" y="1621910"/>
            <a:ext cx="1517650" cy="735012"/>
            <a:chOff x="1492" y="922"/>
            <a:chExt cx="956" cy="474"/>
          </a:xfrm>
        </p:grpSpPr>
        <p:sp>
          <p:nvSpPr>
            <p:cNvPr id="10" name="Line 31">
              <a:extLst>
                <a:ext uri="{FF2B5EF4-FFF2-40B4-BE49-F238E27FC236}">
                  <a16:creationId xmlns:a16="http://schemas.microsoft.com/office/drawing/2014/main" id="{91373587-067E-47F4-A18A-DD0A73C52EDA}"/>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1" name="Line 32">
              <a:extLst>
                <a:ext uri="{FF2B5EF4-FFF2-40B4-BE49-F238E27FC236}">
                  <a16:creationId xmlns:a16="http://schemas.microsoft.com/office/drawing/2014/main" id="{338F63A1-D307-4B02-BBB9-F8C4C191A770}"/>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2" name="Line 33">
              <a:extLst>
                <a:ext uri="{FF2B5EF4-FFF2-40B4-BE49-F238E27FC236}">
                  <a16:creationId xmlns:a16="http://schemas.microsoft.com/office/drawing/2014/main" id="{068644FD-B52D-44A0-9D42-BECE9994B921}"/>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aphicFrame>
        <p:nvGraphicFramePr>
          <p:cNvPr id="13" name="Object 35">
            <a:extLst>
              <a:ext uri="{FF2B5EF4-FFF2-40B4-BE49-F238E27FC236}">
                <a16:creationId xmlns:a16="http://schemas.microsoft.com/office/drawing/2014/main" id="{68FD0E94-2618-4E44-900E-4A9BBD923295}"/>
              </a:ext>
            </a:extLst>
          </p:cNvPr>
          <p:cNvGraphicFramePr>
            <a:graphicFrameLocks noChangeAspect="1"/>
          </p:cNvGraphicFramePr>
          <p:nvPr/>
        </p:nvGraphicFramePr>
        <p:xfrm>
          <a:off x="1308710" y="1321872"/>
          <a:ext cx="227013" cy="236538"/>
        </p:xfrm>
        <a:graphic>
          <a:graphicData uri="http://schemas.openxmlformats.org/presentationml/2006/ole">
            <mc:AlternateContent xmlns:mc="http://schemas.openxmlformats.org/markup-compatibility/2006">
              <mc:Choice xmlns:v="urn:schemas-microsoft-com:vml" Requires="v">
                <p:oleObj spid="_x0000_s29699" name="公式" r:id="rId5" imgW="247591" imgH="266815" progId="Equation.3">
                  <p:embed/>
                </p:oleObj>
              </mc:Choice>
              <mc:Fallback>
                <p:oleObj name="公式" r:id="rId5" imgW="247591" imgH="266815" progId="Equation.3">
                  <p:embed/>
                  <p:pic>
                    <p:nvPicPr>
                      <p:cNvPr id="13" name="Object 35">
                        <a:extLst>
                          <a:ext uri="{FF2B5EF4-FFF2-40B4-BE49-F238E27FC236}">
                            <a16:creationId xmlns:a16="http://schemas.microsoft.com/office/drawing/2014/main" id="{68FD0E94-2618-4E44-900E-4A9BBD9232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710" y="1321872"/>
                        <a:ext cx="22701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6">
            <a:extLst>
              <a:ext uri="{FF2B5EF4-FFF2-40B4-BE49-F238E27FC236}">
                <a16:creationId xmlns:a16="http://schemas.microsoft.com/office/drawing/2014/main" id="{68B825EF-018F-4B6C-865A-16943DE24A69}"/>
              </a:ext>
            </a:extLst>
          </p:cNvPr>
          <p:cNvGraphicFramePr>
            <a:graphicFrameLocks noChangeAspect="1"/>
          </p:cNvGraphicFramePr>
          <p:nvPr/>
        </p:nvGraphicFramePr>
        <p:xfrm>
          <a:off x="1319823" y="2422010"/>
          <a:ext cx="223837" cy="244475"/>
        </p:xfrm>
        <a:graphic>
          <a:graphicData uri="http://schemas.openxmlformats.org/presentationml/2006/ole">
            <mc:AlternateContent xmlns:mc="http://schemas.openxmlformats.org/markup-compatibility/2006">
              <mc:Choice xmlns:v="urn:schemas-microsoft-com:vml" Requires="v">
                <p:oleObj spid="_x0000_s29700" name="公式" r:id="rId7" imgW="247591" imgH="276117" progId="Equation.3">
                  <p:embed/>
                </p:oleObj>
              </mc:Choice>
              <mc:Fallback>
                <p:oleObj name="公式" r:id="rId7" imgW="247591" imgH="276117" progId="Equation.3">
                  <p:embed/>
                  <p:pic>
                    <p:nvPicPr>
                      <p:cNvPr id="14" name="Object 36">
                        <a:extLst>
                          <a:ext uri="{FF2B5EF4-FFF2-40B4-BE49-F238E27FC236}">
                            <a16:creationId xmlns:a16="http://schemas.microsoft.com/office/drawing/2014/main" id="{68B825EF-018F-4B6C-865A-16943DE24A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9823" y="2422010"/>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37">
            <a:extLst>
              <a:ext uri="{FF2B5EF4-FFF2-40B4-BE49-F238E27FC236}">
                <a16:creationId xmlns:a16="http://schemas.microsoft.com/office/drawing/2014/main" id="{A7C70337-EBA7-48C7-98F1-C076F39B3069}"/>
              </a:ext>
            </a:extLst>
          </p:cNvPr>
          <p:cNvSpPr>
            <a:spLocks noChangeAspect="1" noChangeShapeType="1"/>
          </p:cNvSpPr>
          <p:nvPr/>
        </p:nvSpPr>
        <p:spPr bwMode="auto">
          <a:xfrm flipV="1">
            <a:off x="1702080" y="2017352"/>
            <a:ext cx="1092200" cy="347663"/>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dirty="0"/>
          </a:p>
        </p:txBody>
      </p:sp>
      <p:grpSp>
        <p:nvGrpSpPr>
          <p:cNvPr id="16" name="Group 40">
            <a:extLst>
              <a:ext uri="{FF2B5EF4-FFF2-40B4-BE49-F238E27FC236}">
                <a16:creationId xmlns:a16="http://schemas.microsoft.com/office/drawing/2014/main" id="{7BFCBB5E-C165-4FEC-B9C5-DB8D0D69AD3F}"/>
              </a:ext>
            </a:extLst>
          </p:cNvPr>
          <p:cNvGrpSpPr>
            <a:grpSpLocks/>
          </p:cNvGrpSpPr>
          <p:nvPr/>
        </p:nvGrpSpPr>
        <p:grpSpPr bwMode="auto">
          <a:xfrm>
            <a:off x="1654785" y="942460"/>
            <a:ext cx="0" cy="2076450"/>
            <a:chOff x="2592" y="956"/>
            <a:chExt cx="0" cy="1308"/>
          </a:xfrm>
        </p:grpSpPr>
        <p:sp>
          <p:nvSpPr>
            <p:cNvPr id="17" name="Line 41">
              <a:extLst>
                <a:ext uri="{FF2B5EF4-FFF2-40B4-BE49-F238E27FC236}">
                  <a16:creationId xmlns:a16="http://schemas.microsoft.com/office/drawing/2014/main" id="{0D05499E-ADC2-4DA6-921E-2877081A613F}"/>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42">
              <a:extLst>
                <a:ext uri="{FF2B5EF4-FFF2-40B4-BE49-F238E27FC236}">
                  <a16:creationId xmlns:a16="http://schemas.microsoft.com/office/drawing/2014/main" id="{B10E16DF-E5E3-4876-BD7B-2490F7ADFB61}"/>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43">
              <a:extLst>
                <a:ext uri="{FF2B5EF4-FFF2-40B4-BE49-F238E27FC236}">
                  <a16:creationId xmlns:a16="http://schemas.microsoft.com/office/drawing/2014/main" id="{8139AF69-1DC4-4B7B-B3C7-F937D61AA79D}"/>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20" name="AutoShape 47">
            <a:extLst>
              <a:ext uri="{FF2B5EF4-FFF2-40B4-BE49-F238E27FC236}">
                <a16:creationId xmlns:a16="http://schemas.microsoft.com/office/drawing/2014/main" id="{95A0ED9A-D017-4D50-9806-E051D570A585}"/>
              </a:ext>
            </a:extLst>
          </p:cNvPr>
          <p:cNvSpPr>
            <a:spLocks noChangeArrowheads="1"/>
          </p:cNvSpPr>
          <p:nvPr/>
        </p:nvSpPr>
        <p:spPr bwMode="auto">
          <a:xfrm rot="21163385">
            <a:off x="1610335" y="1569522"/>
            <a:ext cx="228600" cy="768350"/>
          </a:xfrm>
          <a:prstGeom prst="triangle">
            <a:avLst>
              <a:gd name="adj" fmla="val 39986"/>
            </a:avLst>
          </a:prstGeom>
          <a:solidFill>
            <a:srgbClr val="CCFF99">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Line 49">
            <a:extLst>
              <a:ext uri="{FF2B5EF4-FFF2-40B4-BE49-F238E27FC236}">
                <a16:creationId xmlns:a16="http://schemas.microsoft.com/office/drawing/2014/main" id="{0B6AE27F-51D0-4D3D-92BD-5D2F8BFA4FF6}"/>
              </a:ext>
            </a:extLst>
          </p:cNvPr>
          <p:cNvSpPr>
            <a:spLocks noChangeShapeType="1"/>
          </p:cNvSpPr>
          <p:nvPr/>
        </p:nvSpPr>
        <p:spPr bwMode="auto">
          <a:xfrm>
            <a:off x="1286485" y="1823522"/>
            <a:ext cx="381000" cy="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22" name="TextBox 21">
            <a:extLst>
              <a:ext uri="{FF2B5EF4-FFF2-40B4-BE49-F238E27FC236}">
                <a16:creationId xmlns:a16="http://schemas.microsoft.com/office/drawing/2014/main" id="{96F5D0D9-DDA7-4250-9AAE-96244EF5625D}"/>
              </a:ext>
            </a:extLst>
          </p:cNvPr>
          <p:cNvSpPr txBox="1"/>
          <p:nvPr/>
        </p:nvSpPr>
        <p:spPr>
          <a:xfrm>
            <a:off x="59733" y="3330823"/>
            <a:ext cx="8128572" cy="369332"/>
          </a:xfrm>
          <a:prstGeom prst="rect">
            <a:avLst/>
          </a:prstGeom>
          <a:noFill/>
        </p:spPr>
        <p:txBody>
          <a:bodyPr wrap="none" rtlCol="0">
            <a:spAutoFit/>
          </a:bodyPr>
          <a:lstStyle/>
          <a:p>
            <a:r>
              <a:rPr lang="en-GB" dirty="0"/>
              <a:t>Optical path difference between the rays at the lower edge and at upper edge of the slit:  </a:t>
            </a: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4FEA5B-DD1D-4B9C-BA80-F286D2E71703}"/>
                  </a:ext>
                </a:extLst>
              </p:cNvPr>
              <p:cNvSpPr txBox="1"/>
              <p:nvPr/>
            </p:nvSpPr>
            <p:spPr>
              <a:xfrm>
                <a:off x="1761493" y="3783311"/>
                <a:ext cx="1231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𝐴𝐶</m:t>
                      </m:r>
                      <m:r>
                        <a:rPr lang="en-GB" b="0" i="1" smtClean="0">
                          <a:latin typeface="Cambria Math" panose="02040503050406030204" pitchFamily="18" charset="0"/>
                          <a:ea typeface="Cambria Math" panose="02040503050406030204" pitchFamily="18" charset="0"/>
                        </a:rPr>
                        <m:t>=</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asin</m:t>
                          </m:r>
                        </m:fName>
                        <m:e>
                          <m:r>
                            <a:rPr lang="en-GB"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23" name="TextBox 22">
                <a:extLst>
                  <a:ext uri="{FF2B5EF4-FFF2-40B4-BE49-F238E27FC236}">
                    <a16:creationId xmlns:a16="http://schemas.microsoft.com/office/drawing/2014/main" id="{D44FEA5B-DD1D-4B9C-BA80-F286D2E71703}"/>
                  </a:ext>
                </a:extLst>
              </p:cNvPr>
              <p:cNvSpPr txBox="1">
                <a:spLocks noRot="1" noChangeAspect="1" noMove="1" noResize="1" noEditPoints="1" noAdjustHandles="1" noChangeArrowheads="1" noChangeShapeType="1" noTextEdit="1"/>
              </p:cNvSpPr>
              <p:nvPr/>
            </p:nvSpPr>
            <p:spPr>
              <a:xfrm>
                <a:off x="1761493" y="3783311"/>
                <a:ext cx="1231939" cy="276999"/>
              </a:xfrm>
              <a:prstGeom prst="rect">
                <a:avLst/>
              </a:prstGeom>
              <a:blipFill>
                <a:blip r:embed="rId9"/>
                <a:stretch>
                  <a:fillRect l="-3960" r="-2970" b="-8889"/>
                </a:stretch>
              </a:blipFill>
            </p:spPr>
            <p:txBody>
              <a:bodyPr/>
              <a:lstStyle/>
              <a:p>
                <a:r>
                  <a:rPr lang="en-US">
                    <a:noFill/>
                  </a:rPr>
                  <a:t> </a:t>
                </a:r>
              </a:p>
            </p:txBody>
          </p:sp>
        </mc:Fallback>
      </mc:AlternateContent>
      <p:sp>
        <p:nvSpPr>
          <p:cNvPr id="24" name="Arrow: Right 62">
            <a:extLst>
              <a:ext uri="{FF2B5EF4-FFF2-40B4-BE49-F238E27FC236}">
                <a16:creationId xmlns:a16="http://schemas.microsoft.com/office/drawing/2014/main" id="{19505A13-FCAD-4B9B-B75F-44E5609094EA}"/>
              </a:ext>
            </a:extLst>
          </p:cNvPr>
          <p:cNvSpPr/>
          <p:nvPr/>
        </p:nvSpPr>
        <p:spPr bwMode="auto">
          <a:xfrm>
            <a:off x="1203105" y="3796165"/>
            <a:ext cx="360363" cy="22231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5" name="Straight Arrow Connector 24">
            <a:extLst>
              <a:ext uri="{FF2B5EF4-FFF2-40B4-BE49-F238E27FC236}">
                <a16:creationId xmlns:a16="http://schemas.microsoft.com/office/drawing/2014/main" id="{A661B2BC-2805-4314-A460-C0F913173394}"/>
              </a:ext>
            </a:extLst>
          </p:cNvPr>
          <p:cNvCxnSpPr/>
          <p:nvPr/>
        </p:nvCxnSpPr>
        <p:spPr bwMode="auto">
          <a:xfrm>
            <a:off x="1317839" y="1591747"/>
            <a:ext cx="0" cy="717821"/>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D8F986F-C061-414C-B97A-443963A33091}"/>
                  </a:ext>
                </a:extLst>
              </p:cNvPr>
              <p:cNvSpPr txBox="1"/>
              <p:nvPr/>
            </p:nvSpPr>
            <p:spPr>
              <a:xfrm>
                <a:off x="1075050" y="1731475"/>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US" dirty="0"/>
              </a:p>
            </p:txBody>
          </p:sp>
        </mc:Choice>
        <mc:Fallback xmlns="">
          <p:sp>
            <p:nvSpPr>
              <p:cNvPr id="26" name="TextBox 25">
                <a:extLst>
                  <a:ext uri="{FF2B5EF4-FFF2-40B4-BE49-F238E27FC236}">
                    <a16:creationId xmlns:a16="http://schemas.microsoft.com/office/drawing/2014/main" id="{8D8F986F-C061-414C-B97A-443963A33091}"/>
                  </a:ext>
                </a:extLst>
              </p:cNvPr>
              <p:cNvSpPr txBox="1">
                <a:spLocks noRot="1" noChangeAspect="1" noMove="1" noResize="1" noEditPoints="1" noAdjustHandles="1" noChangeArrowheads="1" noChangeShapeType="1" noTextEdit="1"/>
              </p:cNvSpPr>
              <p:nvPr/>
            </p:nvSpPr>
            <p:spPr>
              <a:xfrm>
                <a:off x="1075050" y="1731475"/>
                <a:ext cx="191591" cy="276999"/>
              </a:xfrm>
              <a:prstGeom prst="rect">
                <a:avLst/>
              </a:prstGeom>
              <a:blipFill>
                <a:blip r:embed="rId10"/>
                <a:stretch>
                  <a:fillRect l="-15625" r="-12500" b="-2222"/>
                </a:stretch>
              </a:blipFill>
            </p:spPr>
            <p:txBody>
              <a:bodyPr/>
              <a:lstStyle/>
              <a:p>
                <a:r>
                  <a:rPr lang="en-US">
                    <a:noFill/>
                  </a:rPr>
                  <a:t> </a:t>
                </a:r>
              </a:p>
            </p:txBody>
          </p:sp>
        </mc:Fallback>
      </mc:AlternateContent>
      <p:sp>
        <p:nvSpPr>
          <p:cNvPr id="27" name="Freeform: Shape 82">
            <a:extLst>
              <a:ext uri="{FF2B5EF4-FFF2-40B4-BE49-F238E27FC236}">
                <a16:creationId xmlns:a16="http://schemas.microsoft.com/office/drawing/2014/main" id="{317039BE-C4F2-407B-88DE-CA7AC3F68620}"/>
              </a:ext>
            </a:extLst>
          </p:cNvPr>
          <p:cNvSpPr/>
          <p:nvPr/>
        </p:nvSpPr>
        <p:spPr bwMode="auto">
          <a:xfrm>
            <a:off x="2175984" y="1628800"/>
            <a:ext cx="25544" cy="135467"/>
          </a:xfrm>
          <a:custGeom>
            <a:avLst/>
            <a:gdLst>
              <a:gd name="connsiteX0" fmla="*/ 8466 w 25544"/>
              <a:gd name="connsiteY0" fmla="*/ 135467 h 135467"/>
              <a:gd name="connsiteX1" fmla="*/ 25400 w 25544"/>
              <a:gd name="connsiteY1" fmla="*/ 50800 h 135467"/>
              <a:gd name="connsiteX2" fmla="*/ 0 w 25544"/>
              <a:gd name="connsiteY2" fmla="*/ 0 h 135467"/>
            </a:gdLst>
            <a:ahLst/>
            <a:cxnLst>
              <a:cxn ang="0">
                <a:pos x="connsiteX0" y="connsiteY0"/>
              </a:cxn>
              <a:cxn ang="0">
                <a:pos x="connsiteX1" y="connsiteY1"/>
              </a:cxn>
              <a:cxn ang="0">
                <a:pos x="connsiteX2" y="connsiteY2"/>
              </a:cxn>
            </a:cxnLst>
            <a:rect l="l" t="t" r="r" b="b"/>
            <a:pathLst>
              <a:path w="25544" h="135467">
                <a:moveTo>
                  <a:pt x="8466" y="135467"/>
                </a:moveTo>
                <a:cubicBezTo>
                  <a:pt x="17638" y="104422"/>
                  <a:pt x="26811" y="73378"/>
                  <a:pt x="25400" y="50800"/>
                </a:cubicBezTo>
                <a:cubicBezTo>
                  <a:pt x="23989" y="28222"/>
                  <a:pt x="11994" y="14111"/>
                  <a:pt x="0"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067E742-A26D-460B-82F5-F33AF2DEDE4D}"/>
                  </a:ext>
                </a:extLst>
              </p:cNvPr>
              <p:cNvSpPr/>
              <p:nvPr/>
            </p:nvSpPr>
            <p:spPr>
              <a:xfrm>
                <a:off x="2154435" y="1491477"/>
                <a:ext cx="3720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8" name="Rectangle 27">
                <a:extLst>
                  <a:ext uri="{FF2B5EF4-FFF2-40B4-BE49-F238E27FC236}">
                    <a16:creationId xmlns:a16="http://schemas.microsoft.com/office/drawing/2014/main" id="{5067E742-A26D-460B-82F5-F33AF2DEDE4D}"/>
                  </a:ext>
                </a:extLst>
              </p:cNvPr>
              <p:cNvSpPr>
                <a:spLocks noRot="1" noChangeAspect="1" noMove="1" noResize="1" noEditPoints="1" noAdjustHandles="1" noChangeArrowheads="1" noChangeShapeType="1" noTextEdit="1"/>
              </p:cNvSpPr>
              <p:nvPr/>
            </p:nvSpPr>
            <p:spPr>
              <a:xfrm>
                <a:off x="2154435" y="1491477"/>
                <a:ext cx="372085" cy="369332"/>
              </a:xfrm>
              <a:prstGeom prst="rect">
                <a:avLst/>
              </a:prstGeom>
              <a:blipFill>
                <a:blip r:embed="rId11"/>
                <a:stretch>
                  <a:fillRect/>
                </a:stretch>
              </a:blipFill>
            </p:spPr>
            <p:txBody>
              <a:bodyPr/>
              <a:lstStyle/>
              <a:p>
                <a:r>
                  <a:rPr lang="en-US">
                    <a:noFill/>
                  </a:rPr>
                  <a:t> </a:t>
                </a:r>
              </a:p>
            </p:txBody>
          </p:sp>
        </mc:Fallback>
      </mc:AlternateContent>
      <p:sp>
        <p:nvSpPr>
          <p:cNvPr id="29" name="Line 10">
            <a:extLst>
              <a:ext uri="{FF2B5EF4-FFF2-40B4-BE49-F238E27FC236}">
                <a16:creationId xmlns:a16="http://schemas.microsoft.com/office/drawing/2014/main" id="{443C8C33-27C1-4681-9AF4-E6D51636BC82}"/>
              </a:ext>
            </a:extLst>
          </p:cNvPr>
          <p:cNvSpPr>
            <a:spLocks noChangeShapeType="1"/>
          </p:cNvSpPr>
          <p:nvPr/>
        </p:nvSpPr>
        <p:spPr bwMode="auto">
          <a:xfrm flipV="1">
            <a:off x="1702080" y="2351531"/>
            <a:ext cx="2582583" cy="33967"/>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 name="Line 10">
            <a:extLst>
              <a:ext uri="{FF2B5EF4-FFF2-40B4-BE49-F238E27FC236}">
                <a16:creationId xmlns:a16="http://schemas.microsoft.com/office/drawing/2014/main" id="{5A96133C-F9AD-450E-B62A-312187E1658F}"/>
              </a:ext>
            </a:extLst>
          </p:cNvPr>
          <p:cNvSpPr>
            <a:spLocks noChangeShapeType="1"/>
          </p:cNvSpPr>
          <p:nvPr/>
        </p:nvSpPr>
        <p:spPr bwMode="auto">
          <a:xfrm flipV="1">
            <a:off x="1702081" y="1609988"/>
            <a:ext cx="2628350" cy="13251"/>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 name="TextBox 30">
            <a:extLst>
              <a:ext uri="{FF2B5EF4-FFF2-40B4-BE49-F238E27FC236}">
                <a16:creationId xmlns:a16="http://schemas.microsoft.com/office/drawing/2014/main" id="{41E743DE-593A-4E3E-93B9-337A4CD29F94}"/>
              </a:ext>
            </a:extLst>
          </p:cNvPr>
          <p:cNvSpPr txBox="1"/>
          <p:nvPr/>
        </p:nvSpPr>
        <p:spPr>
          <a:xfrm>
            <a:off x="169496" y="4297681"/>
            <a:ext cx="7642864" cy="1200329"/>
          </a:xfrm>
          <a:prstGeom prst="rect">
            <a:avLst/>
          </a:prstGeom>
          <a:noFill/>
        </p:spPr>
        <p:txBody>
          <a:bodyPr wrap="square" rtlCol="0">
            <a:spAutoFit/>
          </a:bodyPr>
          <a:lstStyle/>
          <a:p>
            <a:r>
              <a:rPr lang="en-GB" dirty="0"/>
              <a:t>The slit is imaginarily divided in N narrow strips. The distance between two consecutive strips (distance between their </a:t>
            </a:r>
            <a:r>
              <a:rPr lang="en-GB" dirty="0" err="1"/>
              <a:t>center</a:t>
            </a:r>
            <a:r>
              <a:rPr lang="en-GB" dirty="0"/>
              <a:t>) is</a:t>
            </a:r>
          </a:p>
          <a:p>
            <a:endParaRPr lang="en-GB" dirty="0"/>
          </a:p>
          <a:p>
            <a:endParaRPr lang="en-GB"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E695CE-639D-41EE-8F70-0FC87F937664}"/>
                  </a:ext>
                </a:extLst>
              </p:cNvPr>
              <p:cNvSpPr txBox="1"/>
              <p:nvPr/>
            </p:nvSpPr>
            <p:spPr>
              <a:xfrm>
                <a:off x="3791271" y="5025445"/>
                <a:ext cx="797205"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r>
                        <a:rPr lang="en-GB" b="0" i="1" smtClean="0">
                          <a:latin typeface="Cambria Math" panose="02040503050406030204" pitchFamily="18" charset="0"/>
                          <a:ea typeface="Cambria Math" panose="02040503050406030204" pitchFamily="18" charset="0"/>
                        </a:rPr>
                        <m:t>𝑆</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𝑎</m:t>
                          </m:r>
                        </m:num>
                        <m:den>
                          <m:r>
                            <a:rPr lang="en-GB"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xmlns="">
          <p:sp>
            <p:nvSpPr>
              <p:cNvPr id="32" name="TextBox 31">
                <a:extLst>
                  <a:ext uri="{FF2B5EF4-FFF2-40B4-BE49-F238E27FC236}">
                    <a16:creationId xmlns:a16="http://schemas.microsoft.com/office/drawing/2014/main" id="{D9E695CE-639D-41EE-8F70-0FC87F937664}"/>
                  </a:ext>
                </a:extLst>
              </p:cNvPr>
              <p:cNvSpPr txBox="1">
                <a:spLocks noRot="1" noChangeAspect="1" noMove="1" noResize="1" noEditPoints="1" noAdjustHandles="1" noChangeArrowheads="1" noChangeShapeType="1" noTextEdit="1"/>
              </p:cNvSpPr>
              <p:nvPr/>
            </p:nvSpPr>
            <p:spPr>
              <a:xfrm>
                <a:off x="3791271" y="5025445"/>
                <a:ext cx="797205" cy="472565"/>
              </a:xfrm>
              <a:prstGeom prst="rect">
                <a:avLst/>
              </a:prstGeom>
              <a:blipFill>
                <a:blip r:embed="rId12"/>
                <a:stretch>
                  <a:fillRect/>
                </a:stretch>
              </a:blipFill>
            </p:spPr>
            <p:txBody>
              <a:bodyPr/>
              <a:lstStyle/>
              <a:p>
                <a:r>
                  <a:rPr lang="en-US">
                    <a:noFill/>
                  </a:rPr>
                  <a:t> </a:t>
                </a:r>
              </a:p>
            </p:txBody>
          </p:sp>
        </mc:Fallback>
      </mc:AlternateContent>
      <p:sp>
        <p:nvSpPr>
          <p:cNvPr id="33" name="Line 39">
            <a:extLst>
              <a:ext uri="{FF2B5EF4-FFF2-40B4-BE49-F238E27FC236}">
                <a16:creationId xmlns:a16="http://schemas.microsoft.com/office/drawing/2014/main" id="{2F76D1CA-BA26-4D7A-AA71-325371E1BA79}"/>
              </a:ext>
            </a:extLst>
          </p:cNvPr>
          <p:cNvSpPr>
            <a:spLocks noChangeAspect="1" noChangeShapeType="1"/>
          </p:cNvSpPr>
          <p:nvPr/>
        </p:nvSpPr>
        <p:spPr bwMode="auto">
          <a:xfrm flipV="1">
            <a:off x="1614935" y="1422468"/>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4" name="Line 38">
            <a:extLst>
              <a:ext uri="{FF2B5EF4-FFF2-40B4-BE49-F238E27FC236}">
                <a16:creationId xmlns:a16="http://schemas.microsoft.com/office/drawing/2014/main" id="{A66CA4B7-6EE2-4886-A3BD-16D45459D0C3}"/>
              </a:ext>
            </a:extLst>
          </p:cNvPr>
          <p:cNvSpPr>
            <a:spLocks noChangeAspect="1" noChangeShapeType="1"/>
          </p:cNvSpPr>
          <p:nvPr/>
        </p:nvSpPr>
        <p:spPr bwMode="auto">
          <a:xfrm flipV="1">
            <a:off x="1648102" y="1278080"/>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cxnSp>
        <p:nvCxnSpPr>
          <p:cNvPr id="35" name="Straight Arrow Connector 34">
            <a:extLst>
              <a:ext uri="{FF2B5EF4-FFF2-40B4-BE49-F238E27FC236}">
                <a16:creationId xmlns:a16="http://schemas.microsoft.com/office/drawing/2014/main" id="{149E5CFB-26F9-4A2F-A6B2-22D6277F8139}"/>
              </a:ext>
            </a:extLst>
          </p:cNvPr>
          <p:cNvCxnSpPr/>
          <p:nvPr/>
        </p:nvCxnSpPr>
        <p:spPr bwMode="auto">
          <a:xfrm>
            <a:off x="4427984" y="1558138"/>
            <a:ext cx="0" cy="304786"/>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0F14820-F0B0-4A20-94CE-541CDB618B31}"/>
                  </a:ext>
                </a:extLst>
              </p:cNvPr>
              <p:cNvSpPr txBox="1"/>
              <p:nvPr/>
            </p:nvSpPr>
            <p:spPr>
              <a:xfrm>
                <a:off x="3791271" y="6129126"/>
                <a:ext cx="636713" cy="520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asin</m:t>
                              </m:r>
                            </m:fName>
                            <m:e>
                              <m:r>
                                <a:rPr lang="en-GB" b="0" i="1" smtClean="0">
                                  <a:latin typeface="Cambria Math" panose="02040503050406030204" pitchFamily="18" charset="0"/>
                                  <a:ea typeface="Cambria Math" panose="02040503050406030204" pitchFamily="18" charset="0"/>
                                </a:rPr>
                                <m:t>𝜃</m:t>
                              </m:r>
                            </m:e>
                          </m:func>
                        </m:num>
                        <m:den>
                          <m:r>
                            <a:rPr lang="en-GB"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xmlns="">
          <p:sp>
            <p:nvSpPr>
              <p:cNvPr id="36" name="TextBox 35">
                <a:extLst>
                  <a:ext uri="{FF2B5EF4-FFF2-40B4-BE49-F238E27FC236}">
                    <a16:creationId xmlns:a16="http://schemas.microsoft.com/office/drawing/2014/main" id="{70F14820-F0B0-4A20-94CE-541CDB618B31}"/>
                  </a:ext>
                </a:extLst>
              </p:cNvPr>
              <p:cNvSpPr txBox="1">
                <a:spLocks noRot="1" noChangeAspect="1" noMove="1" noResize="1" noEditPoints="1" noAdjustHandles="1" noChangeArrowheads="1" noChangeShapeType="1" noTextEdit="1"/>
              </p:cNvSpPr>
              <p:nvPr/>
            </p:nvSpPr>
            <p:spPr>
              <a:xfrm>
                <a:off x="3791271" y="6129126"/>
                <a:ext cx="636713" cy="52091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EBE1071-B85D-41E6-9BE4-5DE69D6049EE}"/>
                  </a:ext>
                </a:extLst>
              </p:cNvPr>
              <p:cNvSpPr txBox="1"/>
              <p:nvPr/>
            </p:nvSpPr>
            <p:spPr>
              <a:xfrm>
                <a:off x="4390024" y="1395896"/>
                <a:ext cx="416332"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𝑎</m:t>
                          </m:r>
                        </m:num>
                        <m:den>
                          <m:r>
                            <a:rPr lang="en-GB" b="0" i="1" smtClean="0">
                              <a:latin typeface="Cambria Math" panose="02040503050406030204" pitchFamily="18" charset="0"/>
                            </a:rPr>
                            <m:t>𝑁</m:t>
                          </m:r>
                        </m:den>
                      </m:f>
                    </m:oMath>
                  </m:oMathPara>
                </a14:m>
                <a:endParaRPr lang="en-US" dirty="0"/>
              </a:p>
            </p:txBody>
          </p:sp>
        </mc:Choice>
        <mc:Fallback xmlns="">
          <p:sp>
            <p:nvSpPr>
              <p:cNvPr id="37" name="TextBox 36">
                <a:extLst>
                  <a:ext uri="{FF2B5EF4-FFF2-40B4-BE49-F238E27FC236}">
                    <a16:creationId xmlns:a16="http://schemas.microsoft.com/office/drawing/2014/main" id="{7EBE1071-B85D-41E6-9BE4-5DE69D6049EE}"/>
                  </a:ext>
                </a:extLst>
              </p:cNvPr>
              <p:cNvSpPr txBox="1">
                <a:spLocks noRot="1" noChangeAspect="1" noMove="1" noResize="1" noEditPoints="1" noAdjustHandles="1" noChangeArrowheads="1" noChangeShapeType="1" noTextEdit="1"/>
              </p:cNvSpPr>
              <p:nvPr/>
            </p:nvSpPr>
            <p:spPr>
              <a:xfrm>
                <a:off x="4390024" y="1395896"/>
                <a:ext cx="416332" cy="56489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AF8DAB8-7E9F-4752-9AD7-89E28DBC7E05}"/>
                  </a:ext>
                </a:extLst>
              </p:cNvPr>
              <p:cNvSpPr txBox="1"/>
              <p:nvPr/>
            </p:nvSpPr>
            <p:spPr>
              <a:xfrm>
                <a:off x="4687830" y="1462725"/>
                <a:ext cx="1880643" cy="461473"/>
              </a:xfrm>
              <a:prstGeom prst="rect">
                <a:avLst/>
              </a:prstGeom>
              <a:noFill/>
            </p:spPr>
            <p:txBody>
              <a:bodyPr wrap="none" rtlCol="0">
                <a:spAutoFit/>
              </a:bodyPr>
              <a:lstStyle/>
              <a:p>
                <a:r>
                  <a:rPr lang="en-GB" dirty="0"/>
                  <a:t>(in this example </a:t>
                </a:r>
                <a14:m>
                  <m:oMath xmlns:m="http://schemas.openxmlformats.org/officeDocument/2006/math">
                    <m:f>
                      <m:fPr>
                        <m:ctrlPr>
                          <a:rPr lang="en-US" i="1">
                            <a:latin typeface="Cambria Math" panose="02040503050406030204" pitchFamily="18" charset="0"/>
                          </a:rPr>
                        </m:ctrlPr>
                      </m:fPr>
                      <m:num>
                        <m:r>
                          <a:rPr lang="en-GB" i="1">
                            <a:latin typeface="Cambria Math" panose="02040503050406030204" pitchFamily="18" charset="0"/>
                          </a:rPr>
                          <m:t>𝑎</m:t>
                        </m:r>
                      </m:num>
                      <m:den>
                        <m:r>
                          <a:rPr lang="en-GB" b="0" i="1" smtClean="0">
                            <a:latin typeface="Cambria Math" panose="02040503050406030204" pitchFamily="18" charset="0"/>
                          </a:rPr>
                          <m:t>4</m:t>
                        </m:r>
                      </m:den>
                    </m:f>
                  </m:oMath>
                </a14:m>
                <a:r>
                  <a:rPr lang="en-GB" dirty="0"/>
                  <a:t>)</a:t>
                </a:r>
                <a:endParaRPr lang="en-US" dirty="0"/>
              </a:p>
            </p:txBody>
          </p:sp>
        </mc:Choice>
        <mc:Fallback xmlns="">
          <p:sp>
            <p:nvSpPr>
              <p:cNvPr id="38" name="TextBox 37">
                <a:extLst>
                  <a:ext uri="{FF2B5EF4-FFF2-40B4-BE49-F238E27FC236}">
                    <a16:creationId xmlns:a16="http://schemas.microsoft.com/office/drawing/2014/main" id="{5AF8DAB8-7E9F-4752-9AD7-89E28DBC7E05}"/>
                  </a:ext>
                </a:extLst>
              </p:cNvPr>
              <p:cNvSpPr txBox="1">
                <a:spLocks noRot="1" noChangeAspect="1" noMove="1" noResize="1" noEditPoints="1" noAdjustHandles="1" noChangeArrowheads="1" noChangeShapeType="1" noTextEdit="1"/>
              </p:cNvSpPr>
              <p:nvPr/>
            </p:nvSpPr>
            <p:spPr>
              <a:xfrm>
                <a:off x="4687830" y="1462725"/>
                <a:ext cx="1880643" cy="461473"/>
              </a:xfrm>
              <a:prstGeom prst="rect">
                <a:avLst/>
              </a:prstGeom>
              <a:blipFill>
                <a:blip r:embed="rId15"/>
                <a:stretch>
                  <a:fillRect l="-2589" t="-1316" r="-3883" b="-6579"/>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7A44750-23CE-4593-8E6C-7056EA4D3058}"/>
              </a:ext>
            </a:extLst>
          </p:cNvPr>
          <p:cNvCxnSpPr/>
          <p:nvPr/>
        </p:nvCxnSpPr>
        <p:spPr bwMode="auto">
          <a:xfrm flipH="1">
            <a:off x="2848143" y="1046731"/>
            <a:ext cx="318357" cy="2691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8CC8E899-2831-4758-8654-90557CE4297A}"/>
              </a:ext>
            </a:extLst>
          </p:cNvPr>
          <p:cNvSpPr txBox="1"/>
          <p:nvPr/>
        </p:nvSpPr>
        <p:spPr>
          <a:xfrm>
            <a:off x="3157537" y="653886"/>
            <a:ext cx="5304081" cy="369332"/>
          </a:xfrm>
          <a:prstGeom prst="rect">
            <a:avLst/>
          </a:prstGeom>
          <a:noFill/>
        </p:spPr>
        <p:txBody>
          <a:bodyPr wrap="none" rtlCol="0">
            <a:spAutoFit/>
          </a:bodyPr>
          <a:lstStyle/>
          <a:p>
            <a:r>
              <a:rPr lang="en-GB" dirty="0"/>
              <a:t>The difference of optical path between these two rays is: </a:t>
            </a:r>
            <a:endParaRPr lang="en-US" dirty="0"/>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44C28BB2-D2F5-4C31-8652-F166A9E888DC}"/>
                  </a:ext>
                </a:extLst>
              </p:cNvPr>
              <p:cNvSpPr/>
              <p:nvPr/>
            </p:nvSpPr>
            <p:spPr>
              <a:xfrm>
                <a:off x="8276110" y="531929"/>
                <a:ext cx="821379" cy="613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ea typeface="Cambria Math" panose="02040503050406030204" pitchFamily="18" charset="0"/>
                            </a:rPr>
                          </m:ctrlPr>
                        </m:fPr>
                        <m:num>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asin</m:t>
                              </m:r>
                            </m:fName>
                            <m:e>
                              <m:r>
                                <a:rPr lang="en-GB" i="1">
                                  <a:latin typeface="Cambria Math" panose="02040503050406030204" pitchFamily="18" charset="0"/>
                                  <a:ea typeface="Cambria Math" panose="02040503050406030204" pitchFamily="18" charset="0"/>
                                </a:rPr>
                                <m:t>𝜃</m:t>
                              </m:r>
                            </m:e>
                          </m:func>
                        </m:num>
                        <m:den>
                          <m:r>
                            <a:rPr lang="en-GB" i="1">
                              <a:latin typeface="Cambria Math" panose="02040503050406030204" pitchFamily="18" charset="0"/>
                              <a:ea typeface="Cambria Math" panose="02040503050406030204" pitchFamily="18" charset="0"/>
                            </a:rPr>
                            <m:t>𝑁</m:t>
                          </m:r>
                        </m:den>
                      </m:f>
                    </m:oMath>
                  </m:oMathPara>
                </a14:m>
                <a:endParaRPr lang="en-US" dirty="0"/>
              </a:p>
            </p:txBody>
          </p:sp>
        </mc:Choice>
        <mc:Fallback xmlns="">
          <p:sp>
            <p:nvSpPr>
              <p:cNvPr id="41" name="Rectangle 40">
                <a:extLst>
                  <a:ext uri="{FF2B5EF4-FFF2-40B4-BE49-F238E27FC236}">
                    <a16:creationId xmlns:a16="http://schemas.microsoft.com/office/drawing/2014/main" id="{44C28BB2-D2F5-4C31-8652-F166A9E888DC}"/>
                  </a:ext>
                </a:extLst>
              </p:cNvPr>
              <p:cNvSpPr>
                <a:spLocks noRot="1" noChangeAspect="1" noMove="1" noResize="1" noEditPoints="1" noAdjustHandles="1" noChangeArrowheads="1" noChangeShapeType="1" noTextEdit="1"/>
              </p:cNvSpPr>
              <p:nvPr/>
            </p:nvSpPr>
            <p:spPr>
              <a:xfrm>
                <a:off x="8276110" y="531929"/>
                <a:ext cx="821379" cy="613245"/>
              </a:xfrm>
              <a:prstGeom prst="rect">
                <a:avLst/>
              </a:prstGeom>
              <a:blipFill>
                <a:blip r:embed="rId16"/>
                <a:stretch>
                  <a:fillRect/>
                </a:stretch>
              </a:blipFill>
            </p:spPr>
            <p:txBody>
              <a:bodyPr/>
              <a:lstStyle/>
              <a:p>
                <a:r>
                  <a:rPr lang="en-US">
                    <a:noFill/>
                  </a:rPr>
                  <a:t> </a:t>
                </a:r>
              </a:p>
            </p:txBody>
          </p:sp>
        </mc:Fallback>
      </mc:AlternateContent>
      <p:sp>
        <p:nvSpPr>
          <p:cNvPr id="42" name="Line 10">
            <a:extLst>
              <a:ext uri="{FF2B5EF4-FFF2-40B4-BE49-F238E27FC236}">
                <a16:creationId xmlns:a16="http://schemas.microsoft.com/office/drawing/2014/main" id="{BFC6E1CE-DF2E-4957-99F6-E404258B74A4}"/>
              </a:ext>
            </a:extLst>
          </p:cNvPr>
          <p:cNvSpPr>
            <a:spLocks noChangeShapeType="1"/>
          </p:cNvSpPr>
          <p:nvPr/>
        </p:nvSpPr>
        <p:spPr bwMode="auto">
          <a:xfrm>
            <a:off x="1625606" y="1788302"/>
            <a:ext cx="2747255" cy="8698"/>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 name="Line 10">
            <a:extLst>
              <a:ext uri="{FF2B5EF4-FFF2-40B4-BE49-F238E27FC236}">
                <a16:creationId xmlns:a16="http://schemas.microsoft.com/office/drawing/2014/main" id="{FC2D5E1D-CA6E-46D0-9234-068797E55E46}"/>
              </a:ext>
            </a:extLst>
          </p:cNvPr>
          <p:cNvSpPr>
            <a:spLocks noChangeShapeType="1"/>
          </p:cNvSpPr>
          <p:nvPr/>
        </p:nvSpPr>
        <p:spPr bwMode="auto">
          <a:xfrm>
            <a:off x="1691680" y="2132855"/>
            <a:ext cx="2582583" cy="11799"/>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 name="Rectangle 1"/>
          <p:cNvSpPr/>
          <p:nvPr/>
        </p:nvSpPr>
        <p:spPr>
          <a:xfrm>
            <a:off x="522734" y="5590957"/>
            <a:ext cx="7577657" cy="646331"/>
          </a:xfrm>
          <a:prstGeom prst="rect">
            <a:avLst/>
          </a:prstGeom>
        </p:spPr>
        <p:txBody>
          <a:bodyPr wrap="square">
            <a:spAutoFit/>
          </a:bodyPr>
          <a:lstStyle/>
          <a:p>
            <a:r>
              <a:rPr lang="en-GB" dirty="0"/>
              <a:t>The optical path difference between the waves from two consecutive narrow strips  is then : </a:t>
            </a:r>
            <a:endParaRPr lang="en-US" dirty="0"/>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EB7D170B-BF5F-6FA3-59A4-22BB0289D79B}"/>
                  </a:ext>
                </a:extLst>
              </p:cNvPr>
              <p:cNvSpPr txBox="1"/>
              <p:nvPr/>
            </p:nvSpPr>
            <p:spPr>
              <a:xfrm>
                <a:off x="1351259" y="1294615"/>
                <a:ext cx="21621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p:sp>
            <p:nvSpPr>
              <p:cNvPr id="44" name="TextBox 43">
                <a:extLst>
                  <a:ext uri="{FF2B5EF4-FFF2-40B4-BE49-F238E27FC236}">
                    <a16:creationId xmlns:a16="http://schemas.microsoft.com/office/drawing/2014/main" id="{EB7D170B-BF5F-6FA3-59A4-22BB0289D79B}"/>
                  </a:ext>
                </a:extLst>
              </p:cNvPr>
              <p:cNvSpPr txBox="1">
                <a:spLocks noRot="1" noChangeAspect="1" noMove="1" noResize="1" noEditPoints="1" noAdjustHandles="1" noChangeArrowheads="1" noChangeShapeType="1" noTextEdit="1"/>
              </p:cNvSpPr>
              <p:nvPr/>
            </p:nvSpPr>
            <p:spPr>
              <a:xfrm>
                <a:off x="1351259" y="1294615"/>
                <a:ext cx="216213" cy="276999"/>
              </a:xfrm>
              <a:prstGeom prst="rect">
                <a:avLst/>
              </a:prstGeom>
              <a:blipFill>
                <a:blip r:embed="rId17"/>
                <a:stretch>
                  <a:fillRect l="-25714" r="-22857"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5211EDB6-8FAD-649E-F62E-92E4D3F3C607}"/>
                  </a:ext>
                </a:extLst>
              </p:cNvPr>
              <p:cNvSpPr txBox="1"/>
              <p:nvPr/>
            </p:nvSpPr>
            <p:spPr>
              <a:xfrm>
                <a:off x="1372760" y="2374683"/>
                <a:ext cx="2058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p:sp>
            <p:nvSpPr>
              <p:cNvPr id="45" name="TextBox 44">
                <a:extLst>
                  <a:ext uri="{FF2B5EF4-FFF2-40B4-BE49-F238E27FC236}">
                    <a16:creationId xmlns:a16="http://schemas.microsoft.com/office/drawing/2014/main" id="{5211EDB6-8FAD-649E-F62E-92E4D3F3C607}"/>
                  </a:ext>
                </a:extLst>
              </p:cNvPr>
              <p:cNvSpPr txBox="1">
                <a:spLocks noRot="1" noChangeAspect="1" noMove="1" noResize="1" noEditPoints="1" noAdjustHandles="1" noChangeArrowheads="1" noChangeShapeType="1" noTextEdit="1"/>
              </p:cNvSpPr>
              <p:nvPr/>
            </p:nvSpPr>
            <p:spPr>
              <a:xfrm>
                <a:off x="1372760" y="2374683"/>
                <a:ext cx="205826" cy="276999"/>
              </a:xfrm>
              <a:prstGeom prst="rect">
                <a:avLst/>
              </a:prstGeom>
              <a:blipFill>
                <a:blip r:embed="rId18"/>
                <a:stretch>
                  <a:fillRect l="-23529" r="-26471"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B97BE08-3DB2-1FE5-FCE1-1D39752BE1D6}"/>
                  </a:ext>
                </a:extLst>
              </p:cNvPr>
              <p:cNvSpPr txBox="1"/>
              <p:nvPr/>
            </p:nvSpPr>
            <p:spPr>
              <a:xfrm>
                <a:off x="1828786" y="2365015"/>
                <a:ext cx="20569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p:sp>
            <p:nvSpPr>
              <p:cNvPr id="46" name="TextBox 45">
                <a:extLst>
                  <a:ext uri="{FF2B5EF4-FFF2-40B4-BE49-F238E27FC236}">
                    <a16:creationId xmlns:a16="http://schemas.microsoft.com/office/drawing/2014/main" id="{7B97BE08-3DB2-1FE5-FCE1-1D39752BE1D6}"/>
                  </a:ext>
                </a:extLst>
              </p:cNvPr>
              <p:cNvSpPr txBox="1">
                <a:spLocks noRot="1" noChangeAspect="1" noMove="1" noResize="1" noEditPoints="1" noAdjustHandles="1" noChangeArrowheads="1" noChangeShapeType="1" noTextEdit="1"/>
              </p:cNvSpPr>
              <p:nvPr/>
            </p:nvSpPr>
            <p:spPr>
              <a:xfrm>
                <a:off x="1828786" y="2365015"/>
                <a:ext cx="205697" cy="276999"/>
              </a:xfrm>
              <a:prstGeom prst="rect">
                <a:avLst/>
              </a:prstGeom>
              <a:blipFill>
                <a:blip r:embed="rId19"/>
                <a:stretch>
                  <a:fillRect l="-26471" r="-20588" b="-8889"/>
                </a:stretch>
              </a:blipFill>
            </p:spPr>
            <p:txBody>
              <a:bodyPr/>
              <a:lstStyle/>
              <a:p>
                <a:r>
                  <a:rPr lang="en-US">
                    <a:noFill/>
                  </a:rPr>
                  <a:t> </a:t>
                </a:r>
              </a:p>
            </p:txBody>
          </p:sp>
        </mc:Fallback>
      </mc:AlternateContent>
    </p:spTree>
    <p:extLst>
      <p:ext uri="{BB962C8B-B14F-4D97-AF65-F5344CB8AC3E}">
        <p14:creationId xmlns:p14="http://schemas.microsoft.com/office/powerpoint/2010/main" val="15018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6" grpId="0"/>
      <p:bldP spid="40" grpId="0"/>
      <p:bldP spid="41" grpId="0"/>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62</a:t>
            </a:fld>
            <a:endParaRPr lang="en-US" altLang="zh-CN"/>
          </a:p>
        </p:txBody>
      </p:sp>
      <p:sp>
        <p:nvSpPr>
          <p:cNvPr id="3" name="Line 2">
            <a:extLst>
              <a:ext uri="{FF2B5EF4-FFF2-40B4-BE49-F238E27FC236}">
                <a16:creationId xmlns:a16="http://schemas.microsoft.com/office/drawing/2014/main" id="{47E02CE8-B7D7-4DD4-83B1-FFD121E6C7D3}"/>
              </a:ext>
            </a:extLst>
          </p:cNvPr>
          <p:cNvSpPr>
            <a:spLocks noChangeShapeType="1"/>
          </p:cNvSpPr>
          <p:nvPr/>
        </p:nvSpPr>
        <p:spPr bwMode="auto">
          <a:xfrm flipV="1">
            <a:off x="4019550" y="1425613"/>
            <a:ext cx="2000250" cy="6588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5" name="Group 3">
            <a:extLst>
              <a:ext uri="{FF2B5EF4-FFF2-40B4-BE49-F238E27FC236}">
                <a16:creationId xmlns:a16="http://schemas.microsoft.com/office/drawing/2014/main" id="{43ED007B-35CD-4E12-A13F-298FEA15B247}"/>
              </a:ext>
            </a:extLst>
          </p:cNvPr>
          <p:cNvGrpSpPr>
            <a:grpSpLocks/>
          </p:cNvGrpSpPr>
          <p:nvPr/>
        </p:nvGrpSpPr>
        <p:grpSpPr bwMode="auto">
          <a:xfrm>
            <a:off x="3816350" y="873163"/>
            <a:ext cx="215900" cy="2376488"/>
            <a:chOff x="3969" y="2432"/>
            <a:chExt cx="84" cy="1271"/>
          </a:xfrm>
          <a:solidFill>
            <a:schemeClr val="bg2"/>
          </a:solidFill>
        </p:grpSpPr>
        <p:sp>
          <p:nvSpPr>
            <p:cNvPr id="6" name="Freeform 4">
              <a:extLst>
                <a:ext uri="{FF2B5EF4-FFF2-40B4-BE49-F238E27FC236}">
                  <a16:creationId xmlns:a16="http://schemas.microsoft.com/office/drawing/2014/main" id="{EFDBEF9F-98C0-4265-BE73-DD897ACB8F7C}"/>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7" name="Freeform 5">
              <a:extLst>
                <a:ext uri="{FF2B5EF4-FFF2-40B4-BE49-F238E27FC236}">
                  <a16:creationId xmlns:a16="http://schemas.microsoft.com/office/drawing/2014/main" id="{4513C7B6-9750-437A-B59A-3FB0C7864ABE}"/>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8" name="Group 6">
            <a:extLst>
              <a:ext uri="{FF2B5EF4-FFF2-40B4-BE49-F238E27FC236}">
                <a16:creationId xmlns:a16="http://schemas.microsoft.com/office/drawing/2014/main" id="{5DFD7EA8-88F5-47E8-9433-AADD4203E58D}"/>
              </a:ext>
            </a:extLst>
          </p:cNvPr>
          <p:cNvGrpSpPr>
            <a:grpSpLocks/>
          </p:cNvGrpSpPr>
          <p:nvPr/>
        </p:nvGrpSpPr>
        <p:grpSpPr bwMode="auto">
          <a:xfrm>
            <a:off x="6000750" y="1017626"/>
            <a:ext cx="76200" cy="2133600"/>
            <a:chOff x="3648" y="1008"/>
            <a:chExt cx="48" cy="1344"/>
          </a:xfrm>
        </p:grpSpPr>
        <p:sp>
          <p:nvSpPr>
            <p:cNvPr id="9" name="Rectangle 7">
              <a:extLst>
                <a:ext uri="{FF2B5EF4-FFF2-40B4-BE49-F238E27FC236}">
                  <a16:creationId xmlns:a16="http://schemas.microsoft.com/office/drawing/2014/main" id="{0C9470A6-0EFA-43A6-8D7E-BB022CAD5A42}"/>
                </a:ext>
              </a:extLst>
            </p:cNvPr>
            <p:cNvSpPr>
              <a:spLocks noChangeArrowheads="1"/>
            </p:cNvSpPr>
            <p:nvPr/>
          </p:nvSpPr>
          <p:spPr bwMode="auto">
            <a:xfrm>
              <a:off x="3648" y="1008"/>
              <a:ext cx="48" cy="134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Line 8">
              <a:extLst>
                <a:ext uri="{FF2B5EF4-FFF2-40B4-BE49-F238E27FC236}">
                  <a16:creationId xmlns:a16="http://schemas.microsoft.com/office/drawing/2014/main" id="{44194430-109F-4F32-8249-5502492C6C86}"/>
                </a:ext>
              </a:extLst>
            </p:cNvPr>
            <p:cNvSpPr>
              <a:spLocks noChangeShapeType="1"/>
            </p:cNvSpPr>
            <p:nvPr/>
          </p:nvSpPr>
          <p:spPr bwMode="auto">
            <a:xfrm>
              <a:off x="3648" y="1008"/>
              <a:ext cx="0" cy="1344"/>
            </a:xfrm>
            <a:prstGeom prst="line">
              <a:avLst/>
            </a:prstGeom>
            <a:noFill/>
            <a:ln w="381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11" name="Line 9">
            <a:extLst>
              <a:ext uri="{FF2B5EF4-FFF2-40B4-BE49-F238E27FC236}">
                <a16:creationId xmlns:a16="http://schemas.microsoft.com/office/drawing/2014/main" id="{E21E486D-4DCF-4EDC-99D4-676FF9B86FC4}"/>
              </a:ext>
            </a:extLst>
          </p:cNvPr>
          <p:cNvSpPr>
            <a:spLocks noChangeAspect="1" noChangeShapeType="1"/>
          </p:cNvSpPr>
          <p:nvPr/>
        </p:nvSpPr>
        <p:spPr bwMode="auto">
          <a:xfrm flipH="1">
            <a:off x="3987800" y="1416088"/>
            <a:ext cx="1984375" cy="28416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3" name="Rectangle 12">
            <a:extLst>
              <a:ext uri="{FF2B5EF4-FFF2-40B4-BE49-F238E27FC236}">
                <a16:creationId xmlns:a16="http://schemas.microsoft.com/office/drawing/2014/main" id="{DC57702B-085C-414E-B511-F6DD1D9E11A8}"/>
              </a:ext>
            </a:extLst>
          </p:cNvPr>
          <p:cNvSpPr>
            <a:spLocks noChangeArrowheads="1"/>
          </p:cNvSpPr>
          <p:nvPr/>
        </p:nvSpPr>
        <p:spPr bwMode="auto">
          <a:xfrm>
            <a:off x="5899150" y="1028738"/>
            <a:ext cx="4191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4800">
                <a:solidFill>
                  <a:srgbClr val="66FF33"/>
                </a:solidFill>
                <a:latin typeface="Times New Roman" panose="02020603050405020304" pitchFamily="18" charset="0"/>
              </a:rPr>
              <a:t>·</a:t>
            </a:r>
          </a:p>
        </p:txBody>
      </p:sp>
      <p:sp>
        <p:nvSpPr>
          <p:cNvPr id="14" name="Line 13">
            <a:extLst>
              <a:ext uri="{FF2B5EF4-FFF2-40B4-BE49-F238E27FC236}">
                <a16:creationId xmlns:a16="http://schemas.microsoft.com/office/drawing/2014/main" id="{88C1288F-E6E8-4F5F-B5A4-75AAE272057B}"/>
              </a:ext>
            </a:extLst>
          </p:cNvPr>
          <p:cNvSpPr>
            <a:spLocks noChangeShapeType="1"/>
          </p:cNvSpPr>
          <p:nvPr/>
        </p:nvSpPr>
        <p:spPr bwMode="auto">
          <a:xfrm rot="678596" flipV="1">
            <a:off x="4924425" y="1535151"/>
            <a:ext cx="123825" cy="412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15" name="Object 14">
            <a:extLst>
              <a:ext uri="{FF2B5EF4-FFF2-40B4-BE49-F238E27FC236}">
                <a16:creationId xmlns:a16="http://schemas.microsoft.com/office/drawing/2014/main" id="{FE0FFBB7-DD65-4EF6-AE99-247FB374CD2A}"/>
              </a:ext>
            </a:extLst>
          </p:cNvPr>
          <p:cNvGraphicFramePr>
            <a:graphicFrameLocks noChangeAspect="1"/>
          </p:cNvGraphicFramePr>
          <p:nvPr/>
        </p:nvGraphicFramePr>
        <p:xfrm>
          <a:off x="4875520" y="2876588"/>
          <a:ext cx="227012" cy="317500"/>
        </p:xfrm>
        <a:graphic>
          <a:graphicData uri="http://schemas.openxmlformats.org/presentationml/2006/ole">
            <mc:AlternateContent xmlns:mc="http://schemas.openxmlformats.org/markup-compatibility/2006">
              <mc:Choice xmlns:v="urn:schemas-microsoft-com:vml" Requires="v">
                <p:oleObj spid="_x0000_s30722" name="公式" r:id="rId3" imgW="247591" imgH="361954" progId="Equation.3">
                  <p:embed/>
                </p:oleObj>
              </mc:Choice>
              <mc:Fallback>
                <p:oleObj name="公式" r:id="rId3" imgW="247591" imgH="361954" progId="Equation.3">
                  <p:embed/>
                  <p:pic>
                    <p:nvPicPr>
                      <p:cNvPr id="15" name="Object 14">
                        <a:extLst>
                          <a:ext uri="{FF2B5EF4-FFF2-40B4-BE49-F238E27FC236}">
                            <a16:creationId xmlns:a16="http://schemas.microsoft.com/office/drawing/2014/main" id="{FE0FFBB7-DD65-4EF6-AE99-247FB374C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520" y="2876588"/>
                        <a:ext cx="2270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6">
            <a:extLst>
              <a:ext uri="{FF2B5EF4-FFF2-40B4-BE49-F238E27FC236}">
                <a16:creationId xmlns:a16="http://schemas.microsoft.com/office/drawing/2014/main" id="{53E61639-199E-4716-84E1-999E2D4713E9}"/>
              </a:ext>
            </a:extLst>
          </p:cNvPr>
          <p:cNvGraphicFramePr>
            <a:graphicFrameLocks noChangeAspect="1"/>
          </p:cNvGraphicFramePr>
          <p:nvPr/>
        </p:nvGraphicFramePr>
        <p:xfrm>
          <a:off x="5718175" y="1041438"/>
          <a:ext cx="227013" cy="234950"/>
        </p:xfrm>
        <a:graphic>
          <a:graphicData uri="http://schemas.openxmlformats.org/presentationml/2006/ole">
            <mc:AlternateContent xmlns:mc="http://schemas.openxmlformats.org/markup-compatibility/2006">
              <mc:Choice xmlns:v="urn:schemas-microsoft-com:vml" Requires="v">
                <p:oleObj spid="_x0000_s30723" name="公式" r:id="rId5" imgW="247591" imgH="266815" progId="Equation.3">
                  <p:embed/>
                </p:oleObj>
              </mc:Choice>
              <mc:Fallback>
                <p:oleObj name="公式" r:id="rId5" imgW="247591" imgH="266815" progId="Equation.3">
                  <p:embed/>
                  <p:pic>
                    <p:nvPicPr>
                      <p:cNvPr id="16" name="Object 16">
                        <a:extLst>
                          <a:ext uri="{FF2B5EF4-FFF2-40B4-BE49-F238E27FC236}">
                            <a16:creationId xmlns:a16="http://schemas.microsoft.com/office/drawing/2014/main" id="{53E61639-199E-4716-84E1-999E2D4713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175" y="1041438"/>
                        <a:ext cx="227013"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7">
            <a:extLst>
              <a:ext uri="{FF2B5EF4-FFF2-40B4-BE49-F238E27FC236}">
                <a16:creationId xmlns:a16="http://schemas.microsoft.com/office/drawing/2014/main" id="{C762E0B0-6FDD-4344-A3C2-23529D7A46E1}"/>
              </a:ext>
            </a:extLst>
          </p:cNvPr>
          <p:cNvGraphicFramePr>
            <a:graphicFrameLocks noChangeAspect="1"/>
          </p:cNvGraphicFramePr>
          <p:nvPr/>
        </p:nvGraphicFramePr>
        <p:xfrm>
          <a:off x="6107113" y="2089188"/>
          <a:ext cx="161925" cy="255588"/>
        </p:xfrm>
        <a:graphic>
          <a:graphicData uri="http://schemas.openxmlformats.org/presentationml/2006/ole">
            <mc:AlternateContent xmlns:mc="http://schemas.openxmlformats.org/markup-compatibility/2006">
              <mc:Choice xmlns:v="urn:schemas-microsoft-com:vml" Requires="v">
                <p:oleObj spid="_x0000_s30724" name="公式" r:id="rId7" imgW="171377" imgH="285842" progId="Equation.3">
                  <p:embed/>
                </p:oleObj>
              </mc:Choice>
              <mc:Fallback>
                <p:oleObj name="公式" r:id="rId7" imgW="171377" imgH="285842" progId="Equation.3">
                  <p:embed/>
                  <p:pic>
                    <p:nvPicPr>
                      <p:cNvPr id="17" name="Object 17">
                        <a:extLst>
                          <a:ext uri="{FF2B5EF4-FFF2-40B4-BE49-F238E27FC236}">
                            <a16:creationId xmlns:a16="http://schemas.microsoft.com/office/drawing/2014/main" id="{C762E0B0-6FDD-4344-A3C2-23529D7A46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7113" y="2089188"/>
                        <a:ext cx="161925"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21">
            <a:extLst>
              <a:ext uri="{FF2B5EF4-FFF2-40B4-BE49-F238E27FC236}">
                <a16:creationId xmlns:a16="http://schemas.microsoft.com/office/drawing/2014/main" id="{DE99707B-F4F3-4A33-9530-1B31CE7E35BC}"/>
              </a:ext>
            </a:extLst>
          </p:cNvPr>
          <p:cNvSpPr>
            <a:spLocks noChangeShapeType="1"/>
          </p:cNvSpPr>
          <p:nvPr/>
        </p:nvSpPr>
        <p:spPr bwMode="auto">
          <a:xfrm>
            <a:off x="412750" y="2138401"/>
            <a:ext cx="0" cy="936625"/>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22">
            <a:extLst>
              <a:ext uri="{FF2B5EF4-FFF2-40B4-BE49-F238E27FC236}">
                <a16:creationId xmlns:a16="http://schemas.microsoft.com/office/drawing/2014/main" id="{7725A6A1-B007-49CC-9043-4EE2E53CBF40}"/>
              </a:ext>
            </a:extLst>
          </p:cNvPr>
          <p:cNvSpPr>
            <a:spLocks noChangeShapeType="1"/>
          </p:cNvSpPr>
          <p:nvPr/>
        </p:nvSpPr>
        <p:spPr bwMode="auto">
          <a:xfrm>
            <a:off x="1228725" y="2727363"/>
            <a:ext cx="0" cy="357188"/>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0" name="Group 23">
            <a:extLst>
              <a:ext uri="{FF2B5EF4-FFF2-40B4-BE49-F238E27FC236}">
                <a16:creationId xmlns:a16="http://schemas.microsoft.com/office/drawing/2014/main" id="{5767B1F3-039C-497F-B508-82D28F3E3CD8}"/>
              </a:ext>
            </a:extLst>
          </p:cNvPr>
          <p:cNvGrpSpPr>
            <a:grpSpLocks/>
          </p:cNvGrpSpPr>
          <p:nvPr/>
        </p:nvGrpSpPr>
        <p:grpSpPr bwMode="auto">
          <a:xfrm>
            <a:off x="375739" y="1714665"/>
            <a:ext cx="781050" cy="773113"/>
            <a:chOff x="964" y="912"/>
            <a:chExt cx="492" cy="487"/>
          </a:xfrm>
        </p:grpSpPr>
        <p:sp>
          <p:nvSpPr>
            <p:cNvPr id="21" name="Line 24">
              <a:extLst>
                <a:ext uri="{FF2B5EF4-FFF2-40B4-BE49-F238E27FC236}">
                  <a16:creationId xmlns:a16="http://schemas.microsoft.com/office/drawing/2014/main" id="{8CAAEBCE-4C7D-4EEA-B17B-CA24881CC82B}"/>
                </a:ext>
              </a:extLst>
            </p:cNvPr>
            <p:cNvSpPr>
              <a:spLocks noChangeShapeType="1"/>
            </p:cNvSpPr>
            <p:nvPr/>
          </p:nvSpPr>
          <p:spPr bwMode="auto">
            <a:xfrm>
              <a:off x="992" y="1152"/>
              <a:ext cx="448" cy="1"/>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25">
              <a:extLst>
                <a:ext uri="{FF2B5EF4-FFF2-40B4-BE49-F238E27FC236}">
                  <a16:creationId xmlns:a16="http://schemas.microsoft.com/office/drawing/2014/main" id="{747E6BA1-120D-4F34-BD27-6AE006C94BAE}"/>
                </a:ext>
              </a:extLst>
            </p:cNvPr>
            <p:cNvSpPr>
              <a:spLocks noChangeShapeType="1"/>
            </p:cNvSpPr>
            <p:nvPr/>
          </p:nvSpPr>
          <p:spPr bwMode="auto">
            <a:xfrm flipV="1">
              <a:off x="990" y="912"/>
              <a:ext cx="466" cy="230"/>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Line 26">
              <a:extLst>
                <a:ext uri="{FF2B5EF4-FFF2-40B4-BE49-F238E27FC236}">
                  <a16:creationId xmlns:a16="http://schemas.microsoft.com/office/drawing/2014/main" id="{49E84A13-170B-42D3-AF9E-ED46BC5A8227}"/>
                </a:ext>
              </a:extLst>
            </p:cNvPr>
            <p:cNvSpPr>
              <a:spLocks noChangeShapeType="1"/>
            </p:cNvSpPr>
            <p:nvPr/>
          </p:nvSpPr>
          <p:spPr bwMode="auto">
            <a:xfrm>
              <a:off x="964" y="1162"/>
              <a:ext cx="484" cy="237"/>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7">
            <a:extLst>
              <a:ext uri="{FF2B5EF4-FFF2-40B4-BE49-F238E27FC236}">
                <a16:creationId xmlns:a16="http://schemas.microsoft.com/office/drawing/2014/main" id="{40155FD9-D385-410F-BDCB-9A7C56C5C19E}"/>
              </a:ext>
            </a:extLst>
          </p:cNvPr>
          <p:cNvSpPr>
            <a:spLocks noChangeArrowheads="1"/>
          </p:cNvSpPr>
          <p:nvPr/>
        </p:nvSpPr>
        <p:spPr bwMode="auto">
          <a:xfrm>
            <a:off x="278902" y="1854365"/>
            <a:ext cx="304800" cy="495300"/>
          </a:xfrm>
          <a:prstGeom prst="rect">
            <a:avLst/>
          </a:prstGeom>
          <a:noFill/>
          <a:ln w="635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3600" dirty="0">
                <a:solidFill>
                  <a:srgbClr val="FF0000"/>
                </a:solidFill>
                <a:latin typeface="Times New Roman" panose="02020603050405020304" pitchFamily="18" charset="0"/>
              </a:rPr>
              <a:t>*</a:t>
            </a:r>
            <a:endParaRPr kumimoji="1" lang="en-US" altLang="zh-CN" dirty="0">
              <a:solidFill>
                <a:srgbClr val="FF0000"/>
              </a:solidFill>
              <a:latin typeface="Times New Roman" panose="02020603050405020304" pitchFamily="18" charset="0"/>
            </a:endParaRPr>
          </a:p>
        </p:txBody>
      </p:sp>
      <p:graphicFrame>
        <p:nvGraphicFramePr>
          <p:cNvPr id="26" name="Object 29">
            <a:extLst>
              <a:ext uri="{FF2B5EF4-FFF2-40B4-BE49-F238E27FC236}">
                <a16:creationId xmlns:a16="http://schemas.microsoft.com/office/drawing/2014/main" id="{542E393D-4D7C-49EF-BCE2-17F1A28C3D4B}"/>
              </a:ext>
            </a:extLst>
          </p:cNvPr>
          <p:cNvGraphicFramePr>
            <a:graphicFrameLocks noChangeAspect="1"/>
          </p:cNvGraphicFramePr>
          <p:nvPr/>
        </p:nvGraphicFramePr>
        <p:xfrm>
          <a:off x="676275" y="2647988"/>
          <a:ext cx="284163" cy="323850"/>
        </p:xfrm>
        <a:graphic>
          <a:graphicData uri="http://schemas.openxmlformats.org/presentationml/2006/ole">
            <mc:AlternateContent xmlns:mc="http://schemas.openxmlformats.org/markup-compatibility/2006">
              <mc:Choice xmlns:v="urn:schemas-microsoft-com:vml" Requires="v">
                <p:oleObj spid="_x0000_s30725" name="公式" r:id="rId9" imgW="323805" imgH="380982" progId="Equation.3">
                  <p:embed/>
                </p:oleObj>
              </mc:Choice>
              <mc:Fallback>
                <p:oleObj name="公式" r:id="rId9" imgW="323805" imgH="380982" progId="Equation.3">
                  <p:embed/>
                  <p:pic>
                    <p:nvPicPr>
                      <p:cNvPr id="26" name="Object 29">
                        <a:extLst>
                          <a:ext uri="{FF2B5EF4-FFF2-40B4-BE49-F238E27FC236}">
                            <a16:creationId xmlns:a16="http://schemas.microsoft.com/office/drawing/2014/main" id="{542E393D-4D7C-49EF-BCE2-17F1A28C3D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75" y="2647988"/>
                        <a:ext cx="284163"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 name="Group 30">
            <a:extLst>
              <a:ext uri="{FF2B5EF4-FFF2-40B4-BE49-F238E27FC236}">
                <a16:creationId xmlns:a16="http://schemas.microsoft.com/office/drawing/2014/main" id="{1346FE92-B9C7-4E90-A3A0-AB8DEC64D1EC}"/>
              </a:ext>
            </a:extLst>
          </p:cNvPr>
          <p:cNvGrpSpPr>
            <a:grpSpLocks/>
          </p:cNvGrpSpPr>
          <p:nvPr/>
        </p:nvGrpSpPr>
        <p:grpSpPr bwMode="auto">
          <a:xfrm>
            <a:off x="1225052" y="1730540"/>
            <a:ext cx="1517650" cy="735013"/>
            <a:chOff x="1492" y="922"/>
            <a:chExt cx="956" cy="474"/>
          </a:xfrm>
        </p:grpSpPr>
        <p:sp>
          <p:nvSpPr>
            <p:cNvPr id="28" name="Line 31">
              <a:extLst>
                <a:ext uri="{FF2B5EF4-FFF2-40B4-BE49-F238E27FC236}">
                  <a16:creationId xmlns:a16="http://schemas.microsoft.com/office/drawing/2014/main" id="{C1540991-796C-459F-A8F1-721AF04B06B4}"/>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9" name="Line 32">
              <a:extLst>
                <a:ext uri="{FF2B5EF4-FFF2-40B4-BE49-F238E27FC236}">
                  <a16:creationId xmlns:a16="http://schemas.microsoft.com/office/drawing/2014/main" id="{88FCA6B2-327C-4D09-9A7B-E8B580ACBF3D}"/>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0" name="Line 33">
              <a:extLst>
                <a:ext uri="{FF2B5EF4-FFF2-40B4-BE49-F238E27FC236}">
                  <a16:creationId xmlns:a16="http://schemas.microsoft.com/office/drawing/2014/main" id="{01630626-6284-493E-A285-9830D42732B8}"/>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sp>
        <p:nvSpPr>
          <p:cNvPr id="31" name="Line 34">
            <a:extLst>
              <a:ext uri="{FF2B5EF4-FFF2-40B4-BE49-F238E27FC236}">
                <a16:creationId xmlns:a16="http://schemas.microsoft.com/office/drawing/2014/main" id="{2B16569D-6AF0-4412-8E6D-F68D675C4D76}"/>
              </a:ext>
            </a:extLst>
          </p:cNvPr>
          <p:cNvSpPr>
            <a:spLocks noChangeShapeType="1"/>
          </p:cNvSpPr>
          <p:nvPr/>
        </p:nvSpPr>
        <p:spPr bwMode="auto">
          <a:xfrm>
            <a:off x="400050" y="3028988"/>
            <a:ext cx="823913" cy="0"/>
          </a:xfrm>
          <a:prstGeom prst="line">
            <a:avLst/>
          </a:prstGeom>
          <a:noFill/>
          <a:ln w="1270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32" name="Object 35">
            <a:extLst>
              <a:ext uri="{FF2B5EF4-FFF2-40B4-BE49-F238E27FC236}">
                <a16:creationId xmlns:a16="http://schemas.microsoft.com/office/drawing/2014/main" id="{25F7870B-DB87-48F7-9A87-8F81AAF0BD00}"/>
              </a:ext>
            </a:extLst>
          </p:cNvPr>
          <p:cNvGraphicFramePr>
            <a:graphicFrameLocks noChangeAspect="1"/>
          </p:cNvGraphicFramePr>
          <p:nvPr/>
        </p:nvGraphicFramePr>
        <p:xfrm>
          <a:off x="2365375" y="1430376"/>
          <a:ext cx="227013" cy="236537"/>
        </p:xfrm>
        <a:graphic>
          <a:graphicData uri="http://schemas.openxmlformats.org/presentationml/2006/ole">
            <mc:AlternateContent xmlns:mc="http://schemas.openxmlformats.org/markup-compatibility/2006">
              <mc:Choice xmlns:v="urn:schemas-microsoft-com:vml" Requires="v">
                <p:oleObj spid="_x0000_s30726" name="公式" r:id="rId11" imgW="247591" imgH="266815" progId="Equation.3">
                  <p:embed/>
                </p:oleObj>
              </mc:Choice>
              <mc:Fallback>
                <p:oleObj name="公式" r:id="rId11" imgW="247591" imgH="266815" progId="Equation.3">
                  <p:embed/>
                  <p:pic>
                    <p:nvPicPr>
                      <p:cNvPr id="32" name="Object 35">
                        <a:extLst>
                          <a:ext uri="{FF2B5EF4-FFF2-40B4-BE49-F238E27FC236}">
                            <a16:creationId xmlns:a16="http://schemas.microsoft.com/office/drawing/2014/main" id="{25F7870B-DB87-48F7-9A87-8F81AAF0BD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5375" y="1430376"/>
                        <a:ext cx="22701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6">
            <a:extLst>
              <a:ext uri="{FF2B5EF4-FFF2-40B4-BE49-F238E27FC236}">
                <a16:creationId xmlns:a16="http://schemas.microsoft.com/office/drawing/2014/main" id="{56128AD9-402E-4F4F-A3AB-5C00AB003051}"/>
              </a:ext>
            </a:extLst>
          </p:cNvPr>
          <p:cNvGraphicFramePr>
            <a:graphicFrameLocks noChangeAspect="1"/>
          </p:cNvGraphicFramePr>
          <p:nvPr/>
        </p:nvGraphicFramePr>
        <p:xfrm>
          <a:off x="2376488" y="2530513"/>
          <a:ext cx="223837" cy="244475"/>
        </p:xfrm>
        <a:graphic>
          <a:graphicData uri="http://schemas.openxmlformats.org/presentationml/2006/ole">
            <mc:AlternateContent xmlns:mc="http://schemas.openxmlformats.org/markup-compatibility/2006">
              <mc:Choice xmlns:v="urn:schemas-microsoft-com:vml" Requires="v">
                <p:oleObj spid="_x0000_s30727" name="公式" r:id="rId13" imgW="247591" imgH="276117" progId="Equation.3">
                  <p:embed/>
                </p:oleObj>
              </mc:Choice>
              <mc:Fallback>
                <p:oleObj name="公式" r:id="rId13" imgW="247591" imgH="276117" progId="Equation.3">
                  <p:embed/>
                  <p:pic>
                    <p:nvPicPr>
                      <p:cNvPr id="33" name="Object 36">
                        <a:extLst>
                          <a:ext uri="{FF2B5EF4-FFF2-40B4-BE49-F238E27FC236}">
                            <a16:creationId xmlns:a16="http://schemas.microsoft.com/office/drawing/2014/main" id="{56128AD9-402E-4F4F-A3AB-5C00AB0030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76488" y="2530513"/>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37">
            <a:extLst>
              <a:ext uri="{FF2B5EF4-FFF2-40B4-BE49-F238E27FC236}">
                <a16:creationId xmlns:a16="http://schemas.microsoft.com/office/drawing/2014/main" id="{00F1FF2F-7FE5-4800-8793-1DEDE063BA2D}"/>
              </a:ext>
            </a:extLst>
          </p:cNvPr>
          <p:cNvSpPr>
            <a:spLocks noChangeAspect="1" noChangeShapeType="1"/>
          </p:cNvSpPr>
          <p:nvPr/>
        </p:nvSpPr>
        <p:spPr bwMode="auto">
          <a:xfrm flipV="1">
            <a:off x="2724150" y="2125828"/>
            <a:ext cx="1092200" cy="347662"/>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5" name="Line 38">
            <a:extLst>
              <a:ext uri="{FF2B5EF4-FFF2-40B4-BE49-F238E27FC236}">
                <a16:creationId xmlns:a16="http://schemas.microsoft.com/office/drawing/2014/main" id="{C187BF98-B45F-40A4-96CF-6C45A5C4F07E}"/>
              </a:ext>
            </a:extLst>
          </p:cNvPr>
          <p:cNvSpPr>
            <a:spLocks noChangeAspect="1" noChangeShapeType="1"/>
          </p:cNvSpPr>
          <p:nvPr/>
        </p:nvSpPr>
        <p:spPr bwMode="auto">
          <a:xfrm flipV="1">
            <a:off x="2714625" y="1739938"/>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6" name="Line 39">
            <a:extLst>
              <a:ext uri="{FF2B5EF4-FFF2-40B4-BE49-F238E27FC236}">
                <a16:creationId xmlns:a16="http://schemas.microsoft.com/office/drawing/2014/main" id="{DC58D78D-3837-4A4C-A643-3EBD770E8883}"/>
              </a:ext>
            </a:extLst>
          </p:cNvPr>
          <p:cNvSpPr>
            <a:spLocks noChangeAspect="1" noChangeShapeType="1"/>
          </p:cNvSpPr>
          <p:nvPr/>
        </p:nvSpPr>
        <p:spPr bwMode="auto">
          <a:xfrm flipV="1">
            <a:off x="2695575" y="1347826"/>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37" name="Group 40">
            <a:extLst>
              <a:ext uri="{FF2B5EF4-FFF2-40B4-BE49-F238E27FC236}">
                <a16:creationId xmlns:a16="http://schemas.microsoft.com/office/drawing/2014/main" id="{D36010AD-C8D4-4AFC-92F1-26D6121D2E4D}"/>
              </a:ext>
            </a:extLst>
          </p:cNvPr>
          <p:cNvGrpSpPr>
            <a:grpSpLocks/>
          </p:cNvGrpSpPr>
          <p:nvPr/>
        </p:nvGrpSpPr>
        <p:grpSpPr bwMode="auto">
          <a:xfrm>
            <a:off x="2711450" y="1050963"/>
            <a:ext cx="0" cy="2076450"/>
            <a:chOff x="2592" y="956"/>
            <a:chExt cx="0" cy="1308"/>
          </a:xfrm>
        </p:grpSpPr>
        <p:sp>
          <p:nvSpPr>
            <p:cNvPr id="38" name="Line 41">
              <a:extLst>
                <a:ext uri="{FF2B5EF4-FFF2-40B4-BE49-F238E27FC236}">
                  <a16:creationId xmlns:a16="http://schemas.microsoft.com/office/drawing/2014/main" id="{6279B1C7-77EF-4FBE-A28E-0AA7E4CD981B}"/>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 name="Line 42">
              <a:extLst>
                <a:ext uri="{FF2B5EF4-FFF2-40B4-BE49-F238E27FC236}">
                  <a16:creationId xmlns:a16="http://schemas.microsoft.com/office/drawing/2014/main" id="{84B21F92-4D7E-4A8B-A583-9BFDD68D6227}"/>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 name="Line 43">
              <a:extLst>
                <a:ext uri="{FF2B5EF4-FFF2-40B4-BE49-F238E27FC236}">
                  <a16:creationId xmlns:a16="http://schemas.microsoft.com/office/drawing/2014/main" id="{61B90A7E-B29E-4958-B6ED-A9E1F8386BDF}"/>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graphicFrame>
        <p:nvGraphicFramePr>
          <p:cNvPr id="41" name="Object 52">
            <a:extLst>
              <a:ext uri="{FF2B5EF4-FFF2-40B4-BE49-F238E27FC236}">
                <a16:creationId xmlns:a16="http://schemas.microsoft.com/office/drawing/2014/main" id="{A06B5AD5-8ADE-41D5-8E32-6BBA05EA9158}"/>
              </a:ext>
            </a:extLst>
          </p:cNvPr>
          <p:cNvGraphicFramePr>
            <a:graphicFrameLocks noChangeAspect="1"/>
          </p:cNvGraphicFramePr>
          <p:nvPr/>
        </p:nvGraphicFramePr>
        <p:xfrm>
          <a:off x="6137275" y="1355763"/>
          <a:ext cx="171450" cy="180975"/>
        </p:xfrm>
        <a:graphic>
          <a:graphicData uri="http://schemas.openxmlformats.org/presentationml/2006/ole">
            <mc:AlternateContent xmlns:mc="http://schemas.openxmlformats.org/markup-compatibility/2006">
              <mc:Choice xmlns:v="urn:schemas-microsoft-com:vml" Requires="v">
                <p:oleObj spid="_x0000_s30728" name="公式" r:id="rId15" imgW="190325" imgH="200005" progId="Equation.3">
                  <p:embed/>
                </p:oleObj>
              </mc:Choice>
              <mc:Fallback>
                <p:oleObj name="公式" r:id="rId15" imgW="190325" imgH="200005" progId="Equation.3">
                  <p:embed/>
                  <p:pic>
                    <p:nvPicPr>
                      <p:cNvPr id="41" name="Object 52">
                        <a:extLst>
                          <a:ext uri="{FF2B5EF4-FFF2-40B4-BE49-F238E27FC236}">
                            <a16:creationId xmlns:a16="http://schemas.microsoft.com/office/drawing/2014/main" id="{A06B5AD5-8ADE-41D5-8E32-6BBA05EA915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37275" y="1355763"/>
                        <a:ext cx="171450"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 name="Group 56">
            <a:extLst>
              <a:ext uri="{FF2B5EF4-FFF2-40B4-BE49-F238E27FC236}">
                <a16:creationId xmlns:a16="http://schemas.microsoft.com/office/drawing/2014/main" id="{176A23DD-B87D-44EC-8413-0BAF28B99CD8}"/>
              </a:ext>
            </a:extLst>
          </p:cNvPr>
          <p:cNvGrpSpPr>
            <a:grpSpLocks/>
          </p:cNvGrpSpPr>
          <p:nvPr/>
        </p:nvGrpSpPr>
        <p:grpSpPr bwMode="auto">
          <a:xfrm>
            <a:off x="3960813" y="1325601"/>
            <a:ext cx="2016125" cy="71437"/>
            <a:chOff x="3379" y="1265"/>
            <a:chExt cx="1270" cy="45"/>
          </a:xfrm>
        </p:grpSpPr>
        <p:sp>
          <p:nvSpPr>
            <p:cNvPr id="43" name="Line 57">
              <a:extLst>
                <a:ext uri="{FF2B5EF4-FFF2-40B4-BE49-F238E27FC236}">
                  <a16:creationId xmlns:a16="http://schemas.microsoft.com/office/drawing/2014/main" id="{88864048-5BEB-4356-BFC6-72BD51C3DC8B}"/>
                </a:ext>
              </a:extLst>
            </p:cNvPr>
            <p:cNvSpPr>
              <a:spLocks noChangeShapeType="1"/>
            </p:cNvSpPr>
            <p:nvPr/>
          </p:nvSpPr>
          <p:spPr bwMode="auto">
            <a:xfrm>
              <a:off x="3379" y="1265"/>
              <a:ext cx="1270" cy="4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4" name="Line 58">
              <a:extLst>
                <a:ext uri="{FF2B5EF4-FFF2-40B4-BE49-F238E27FC236}">
                  <a16:creationId xmlns:a16="http://schemas.microsoft.com/office/drawing/2014/main" id="{50872876-0D9B-4B31-8AFC-C53B976CE849}"/>
                </a:ext>
              </a:extLst>
            </p:cNvPr>
            <p:cNvSpPr>
              <a:spLocks noChangeShapeType="1"/>
            </p:cNvSpPr>
            <p:nvPr/>
          </p:nvSpPr>
          <p:spPr bwMode="auto">
            <a:xfrm>
              <a:off x="3908" y="1286"/>
              <a:ext cx="136"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grpSp>
        <p:nvGrpSpPr>
          <p:cNvPr id="45" name="Group 59">
            <a:extLst>
              <a:ext uri="{FF2B5EF4-FFF2-40B4-BE49-F238E27FC236}">
                <a16:creationId xmlns:a16="http://schemas.microsoft.com/office/drawing/2014/main" id="{AB7CC321-8AF7-43B5-AD86-C11B1130DFA7}"/>
              </a:ext>
            </a:extLst>
          </p:cNvPr>
          <p:cNvGrpSpPr>
            <a:grpSpLocks/>
          </p:cNvGrpSpPr>
          <p:nvPr/>
        </p:nvGrpSpPr>
        <p:grpSpPr bwMode="auto">
          <a:xfrm>
            <a:off x="1118781" y="1233526"/>
            <a:ext cx="215900" cy="1801812"/>
            <a:chOff x="3969" y="2432"/>
            <a:chExt cx="84" cy="1271"/>
          </a:xfrm>
          <a:solidFill>
            <a:schemeClr val="bg2"/>
          </a:solidFill>
        </p:grpSpPr>
        <p:sp>
          <p:nvSpPr>
            <p:cNvPr id="46" name="Freeform 60">
              <a:extLst>
                <a:ext uri="{FF2B5EF4-FFF2-40B4-BE49-F238E27FC236}">
                  <a16:creationId xmlns:a16="http://schemas.microsoft.com/office/drawing/2014/main" id="{F5DD78DF-96CD-4CA7-8933-08FC331A837F}"/>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7" name="Freeform 61">
              <a:extLst>
                <a:ext uri="{FF2B5EF4-FFF2-40B4-BE49-F238E27FC236}">
                  <a16:creationId xmlns:a16="http://schemas.microsoft.com/office/drawing/2014/main" id="{90172CC1-502E-48EB-948E-31A3005F953F}"/>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sp>
        <p:nvSpPr>
          <p:cNvPr id="48" name="Line 63">
            <a:extLst>
              <a:ext uri="{FF2B5EF4-FFF2-40B4-BE49-F238E27FC236}">
                <a16:creationId xmlns:a16="http://schemas.microsoft.com/office/drawing/2014/main" id="{49FE8067-5F40-48F8-A2B6-C1E707A8A43C}"/>
              </a:ext>
            </a:extLst>
          </p:cNvPr>
          <p:cNvSpPr>
            <a:spLocks noChangeShapeType="1"/>
          </p:cNvSpPr>
          <p:nvPr/>
        </p:nvSpPr>
        <p:spPr bwMode="auto">
          <a:xfrm flipV="1">
            <a:off x="4959350" y="1714538"/>
            <a:ext cx="176213" cy="666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9" name="Picture 2" descr="其">
            <a:extLst>
              <a:ext uri="{FF2B5EF4-FFF2-40B4-BE49-F238E27FC236}">
                <a16:creationId xmlns:a16="http://schemas.microsoft.com/office/drawing/2014/main" id="{55DCD8DE-3918-4BD1-8A67-4130B972E4B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13500" y="874751"/>
            <a:ext cx="121920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Line 18">
            <a:extLst>
              <a:ext uri="{FF2B5EF4-FFF2-40B4-BE49-F238E27FC236}">
                <a16:creationId xmlns:a16="http://schemas.microsoft.com/office/drawing/2014/main" id="{A83AF9DD-A782-4967-8D6D-BA0379D3A331}"/>
              </a:ext>
            </a:extLst>
          </p:cNvPr>
          <p:cNvSpPr>
            <a:spLocks noChangeShapeType="1"/>
          </p:cNvSpPr>
          <p:nvPr/>
        </p:nvSpPr>
        <p:spPr bwMode="auto">
          <a:xfrm>
            <a:off x="3875088" y="3249651"/>
            <a:ext cx="2057400" cy="0"/>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cxnSp>
        <p:nvCxnSpPr>
          <p:cNvPr id="51" name="Straight Connector 50">
            <a:extLst>
              <a:ext uri="{FF2B5EF4-FFF2-40B4-BE49-F238E27FC236}">
                <a16:creationId xmlns:a16="http://schemas.microsoft.com/office/drawing/2014/main" id="{ECD79022-FF5C-43DA-94B4-34792092FF71}"/>
              </a:ext>
            </a:extLst>
          </p:cNvPr>
          <p:cNvCxnSpPr/>
          <p:nvPr/>
        </p:nvCxnSpPr>
        <p:spPr bwMode="auto">
          <a:xfrm>
            <a:off x="2122409" y="548680"/>
            <a:ext cx="1237870" cy="2465066"/>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48069AF-CEAE-45A6-8E11-FF0C2BF436E0}"/>
                  </a:ext>
                </a:extLst>
              </p:cNvPr>
              <p:cNvSpPr txBox="1"/>
              <p:nvPr/>
            </p:nvSpPr>
            <p:spPr>
              <a:xfrm>
                <a:off x="3104915" y="2331725"/>
                <a:ext cx="205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2" name="TextBox 51">
                <a:extLst>
                  <a:ext uri="{FF2B5EF4-FFF2-40B4-BE49-F238E27FC236}">
                    <a16:creationId xmlns:a16="http://schemas.microsoft.com/office/drawing/2014/main" id="{A48069AF-CEAE-45A6-8E11-FF0C2BF436E0}"/>
                  </a:ext>
                </a:extLst>
              </p:cNvPr>
              <p:cNvSpPr txBox="1">
                <a:spLocks noRot="1" noChangeAspect="1" noMove="1" noResize="1" noEditPoints="1" noAdjustHandles="1" noChangeArrowheads="1" noChangeShapeType="1" noTextEdit="1"/>
              </p:cNvSpPr>
              <p:nvPr/>
            </p:nvSpPr>
            <p:spPr>
              <a:xfrm>
                <a:off x="3104915" y="2331725"/>
                <a:ext cx="205697" cy="276999"/>
              </a:xfrm>
              <a:prstGeom prst="rect">
                <a:avLst/>
              </a:prstGeom>
              <a:blipFill>
                <a:blip r:embed="rId18"/>
                <a:stretch>
                  <a:fillRect l="-23529" r="-23529" b="-888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A4D56CE2-3522-4A3E-B4F3-93A85425612B}"/>
              </a:ext>
            </a:extLst>
          </p:cNvPr>
          <p:cNvCxnSpPr/>
          <p:nvPr/>
        </p:nvCxnSpPr>
        <p:spPr bwMode="auto">
          <a:xfrm>
            <a:off x="2122409" y="1739938"/>
            <a:ext cx="0" cy="769974"/>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CD8C97B-899D-4C62-8EFE-AADED3124E89}"/>
                  </a:ext>
                </a:extLst>
              </p:cNvPr>
              <p:cNvSpPr txBox="1"/>
              <p:nvPr/>
            </p:nvSpPr>
            <p:spPr>
              <a:xfrm>
                <a:off x="1810987" y="1824719"/>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4" name="TextBox 53">
                <a:extLst>
                  <a:ext uri="{FF2B5EF4-FFF2-40B4-BE49-F238E27FC236}">
                    <a16:creationId xmlns:a16="http://schemas.microsoft.com/office/drawing/2014/main" id="{BCD8C97B-899D-4C62-8EFE-AADED3124E89}"/>
                  </a:ext>
                </a:extLst>
              </p:cNvPr>
              <p:cNvSpPr txBox="1">
                <a:spLocks noRot="1" noChangeAspect="1" noMove="1" noResize="1" noEditPoints="1" noAdjustHandles="1" noChangeArrowheads="1" noChangeShapeType="1" noTextEdit="1"/>
              </p:cNvSpPr>
              <p:nvPr/>
            </p:nvSpPr>
            <p:spPr>
              <a:xfrm>
                <a:off x="1810987" y="1824719"/>
                <a:ext cx="191591" cy="276999"/>
              </a:xfrm>
              <a:prstGeom prst="rect">
                <a:avLst/>
              </a:prstGeom>
              <a:blipFill>
                <a:blip r:embed="rId19"/>
                <a:stretch>
                  <a:fillRect l="-15625" r="-12500"/>
                </a:stretch>
              </a:blipFill>
            </p:spPr>
            <p:txBody>
              <a:bodyPr/>
              <a:lstStyle/>
              <a:p>
                <a:r>
                  <a:rPr lang="en-US">
                    <a:noFill/>
                  </a:rPr>
                  <a:t> </a:t>
                </a:r>
              </a:p>
            </p:txBody>
          </p:sp>
        </mc:Fallback>
      </mc:AlternateContent>
      <p:cxnSp>
        <p:nvCxnSpPr>
          <p:cNvPr id="55" name="Straight Connector 54">
            <a:extLst>
              <a:ext uri="{FF2B5EF4-FFF2-40B4-BE49-F238E27FC236}">
                <a16:creationId xmlns:a16="http://schemas.microsoft.com/office/drawing/2014/main" id="{C5D565E6-B862-45A4-99E9-C5F7F04E5CDB}"/>
              </a:ext>
            </a:extLst>
          </p:cNvPr>
          <p:cNvCxnSpPr/>
          <p:nvPr/>
        </p:nvCxnSpPr>
        <p:spPr bwMode="auto">
          <a:xfrm flipV="1">
            <a:off x="2069555" y="2079790"/>
            <a:ext cx="4037558" cy="1535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Freeform: Shape 20">
            <a:extLst>
              <a:ext uri="{FF2B5EF4-FFF2-40B4-BE49-F238E27FC236}">
                <a16:creationId xmlns:a16="http://schemas.microsoft.com/office/drawing/2014/main" id="{C3302C81-51E1-4463-BE43-D48CEF143EE9}"/>
              </a:ext>
            </a:extLst>
          </p:cNvPr>
          <p:cNvSpPr/>
          <p:nvPr/>
        </p:nvSpPr>
        <p:spPr bwMode="auto">
          <a:xfrm>
            <a:off x="3393831" y="1892794"/>
            <a:ext cx="56235" cy="187569"/>
          </a:xfrm>
          <a:custGeom>
            <a:avLst/>
            <a:gdLst>
              <a:gd name="connsiteX0" fmla="*/ 0 w 56235"/>
              <a:gd name="connsiteY0" fmla="*/ 187569 h 187569"/>
              <a:gd name="connsiteX1" fmla="*/ 52754 w 56235"/>
              <a:gd name="connsiteY1" fmla="*/ 99646 h 187569"/>
              <a:gd name="connsiteX2" fmla="*/ 46892 w 56235"/>
              <a:gd name="connsiteY2" fmla="*/ 0 h 187569"/>
            </a:gdLst>
            <a:ahLst/>
            <a:cxnLst>
              <a:cxn ang="0">
                <a:pos x="connsiteX0" y="connsiteY0"/>
              </a:cxn>
              <a:cxn ang="0">
                <a:pos x="connsiteX1" y="connsiteY1"/>
              </a:cxn>
              <a:cxn ang="0">
                <a:pos x="connsiteX2" y="connsiteY2"/>
              </a:cxn>
            </a:cxnLst>
            <a:rect l="l" t="t" r="r" b="b"/>
            <a:pathLst>
              <a:path w="56235" h="187569">
                <a:moveTo>
                  <a:pt x="0" y="187569"/>
                </a:moveTo>
                <a:cubicBezTo>
                  <a:pt x="22469" y="159238"/>
                  <a:pt x="44939" y="130907"/>
                  <a:pt x="52754" y="99646"/>
                </a:cubicBezTo>
                <a:cubicBezTo>
                  <a:pt x="60569" y="68384"/>
                  <a:pt x="53730" y="34192"/>
                  <a:pt x="46892"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366E188-BED9-4F70-B95D-567E7D75FCD1}"/>
                  </a:ext>
                </a:extLst>
              </p:cNvPr>
              <p:cNvSpPr txBox="1"/>
              <p:nvPr/>
            </p:nvSpPr>
            <p:spPr>
              <a:xfrm>
                <a:off x="3452693" y="1826513"/>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57" name="TextBox 56">
                <a:extLst>
                  <a:ext uri="{FF2B5EF4-FFF2-40B4-BE49-F238E27FC236}">
                    <a16:creationId xmlns:a16="http://schemas.microsoft.com/office/drawing/2014/main" id="{8366E188-BED9-4F70-B95D-567E7D75FCD1}"/>
                  </a:ext>
                </a:extLst>
              </p:cNvPr>
              <p:cNvSpPr txBox="1">
                <a:spLocks noRot="1" noChangeAspect="1" noMove="1" noResize="1" noEditPoints="1" noAdjustHandles="1" noChangeArrowheads="1" noChangeShapeType="1" noTextEdit="1"/>
              </p:cNvSpPr>
              <p:nvPr/>
            </p:nvSpPr>
            <p:spPr>
              <a:xfrm>
                <a:off x="3452693" y="1826513"/>
                <a:ext cx="194284" cy="276999"/>
              </a:xfrm>
              <a:prstGeom prst="rect">
                <a:avLst/>
              </a:prstGeom>
              <a:blipFill>
                <a:blip r:embed="rId20"/>
                <a:stretch>
                  <a:fillRect l="-25000" r="-25000" b="-8889"/>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E7251924-5D20-4959-8950-45AE2A3B9390}"/>
              </a:ext>
            </a:extLst>
          </p:cNvPr>
          <p:cNvSpPr txBox="1"/>
          <p:nvPr/>
        </p:nvSpPr>
        <p:spPr>
          <a:xfrm>
            <a:off x="254043" y="3355442"/>
            <a:ext cx="5195333" cy="830997"/>
          </a:xfrm>
          <a:prstGeom prst="rect">
            <a:avLst/>
          </a:prstGeom>
          <a:noFill/>
        </p:spPr>
        <p:txBody>
          <a:bodyPr wrap="none" rtlCol="0">
            <a:spAutoFit/>
          </a:bodyPr>
          <a:lstStyle/>
          <a:p>
            <a:r>
              <a:rPr lang="en-US" sz="1600" dirty="0"/>
              <a:t>We consider two narrow strips in the slit who diffract the light:</a:t>
            </a:r>
          </a:p>
          <a:p>
            <a:pPr marL="285750" indent="-285750">
              <a:buFontTx/>
              <a:buChar char="-"/>
            </a:pPr>
            <a:r>
              <a:rPr lang="en-US" sz="1600" dirty="0"/>
              <a:t>One bellow the top edge of the slit: a ray from this strip is: </a:t>
            </a:r>
          </a:p>
          <a:p>
            <a:pPr marL="285750" indent="-285750">
              <a:buFontTx/>
              <a:buChar char="-"/>
            </a:pPr>
            <a:r>
              <a:rPr lang="en-US" sz="1600" dirty="0"/>
              <a:t>One at its center. A ray from this strip is </a:t>
            </a:r>
          </a:p>
        </p:txBody>
      </p:sp>
      <p:sp>
        <p:nvSpPr>
          <p:cNvPr id="59" name="TextBox 58">
            <a:extLst>
              <a:ext uri="{FF2B5EF4-FFF2-40B4-BE49-F238E27FC236}">
                <a16:creationId xmlns:a16="http://schemas.microsoft.com/office/drawing/2014/main" id="{A5F129DA-B093-4DD5-9F37-F6FFB9D6335A}"/>
              </a:ext>
            </a:extLst>
          </p:cNvPr>
          <p:cNvSpPr txBox="1"/>
          <p:nvPr/>
        </p:nvSpPr>
        <p:spPr>
          <a:xfrm>
            <a:off x="2469438" y="632607"/>
            <a:ext cx="442750" cy="369332"/>
          </a:xfrm>
          <a:prstGeom prst="rect">
            <a:avLst/>
          </a:prstGeom>
          <a:noFill/>
        </p:spPr>
        <p:txBody>
          <a:bodyPr wrap="none" rtlCol="0">
            <a:spAutoFit/>
          </a:bodyPr>
          <a:lstStyle/>
          <a:p>
            <a:r>
              <a:rPr lang="en-US" dirty="0"/>
              <a:t>slit</a:t>
            </a:r>
          </a:p>
        </p:txBody>
      </p:sp>
      <p:sp>
        <p:nvSpPr>
          <p:cNvPr id="60" name="Line 39">
            <a:extLst>
              <a:ext uri="{FF2B5EF4-FFF2-40B4-BE49-F238E27FC236}">
                <a16:creationId xmlns:a16="http://schemas.microsoft.com/office/drawing/2014/main" id="{119C8F06-6F17-4DE8-8B43-3E32C6CBC554}"/>
              </a:ext>
            </a:extLst>
          </p:cNvPr>
          <p:cNvSpPr>
            <a:spLocks noChangeAspect="1" noChangeShapeType="1"/>
          </p:cNvSpPr>
          <p:nvPr/>
        </p:nvSpPr>
        <p:spPr bwMode="auto">
          <a:xfrm flipV="1">
            <a:off x="5500068" y="3499831"/>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61" name="Line 38">
            <a:extLst>
              <a:ext uri="{FF2B5EF4-FFF2-40B4-BE49-F238E27FC236}">
                <a16:creationId xmlns:a16="http://schemas.microsoft.com/office/drawing/2014/main" id="{90B32847-F3F1-45D4-A80B-88657A9FA919}"/>
              </a:ext>
            </a:extLst>
          </p:cNvPr>
          <p:cNvSpPr>
            <a:spLocks noChangeAspect="1" noChangeShapeType="1"/>
          </p:cNvSpPr>
          <p:nvPr/>
        </p:nvSpPr>
        <p:spPr bwMode="auto">
          <a:xfrm flipV="1">
            <a:off x="4012977" y="3881635"/>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62DC4678-CF27-4F40-A986-D6A36E2CF2A7}"/>
                  </a:ext>
                </a:extLst>
              </p:cNvPr>
              <p:cNvSpPr txBox="1"/>
              <p:nvPr/>
            </p:nvSpPr>
            <p:spPr>
              <a:xfrm>
                <a:off x="306762" y="4448421"/>
                <a:ext cx="8514153" cy="646331"/>
              </a:xfrm>
              <a:prstGeom prst="rect">
                <a:avLst/>
              </a:prstGeom>
              <a:noFill/>
            </p:spPr>
            <p:txBody>
              <a:bodyPr wrap="square" rtlCol="0">
                <a:spAutoFit/>
              </a:bodyPr>
              <a:lstStyle/>
              <a:p>
                <a:r>
                  <a:rPr lang="en-US" dirty="0"/>
                  <a:t>The direction of the rays, relatively to the optical axis (the axis which include the center of the slit, and the center of the lenses) is described by the angle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a:t>
                </a:r>
              </a:p>
            </p:txBody>
          </p:sp>
        </mc:Choice>
        <mc:Fallback>
          <p:sp>
            <p:nvSpPr>
              <p:cNvPr id="62" name="TextBox 61">
                <a:extLst>
                  <a:ext uri="{FF2B5EF4-FFF2-40B4-BE49-F238E27FC236}">
                    <a16:creationId xmlns:a16="http://schemas.microsoft.com/office/drawing/2014/main" id="{62DC4678-CF27-4F40-A986-D6A36E2CF2A7}"/>
                  </a:ext>
                </a:extLst>
              </p:cNvPr>
              <p:cNvSpPr txBox="1">
                <a:spLocks noRot="1" noChangeAspect="1" noMove="1" noResize="1" noEditPoints="1" noAdjustHandles="1" noChangeArrowheads="1" noChangeShapeType="1" noTextEdit="1"/>
              </p:cNvSpPr>
              <p:nvPr/>
            </p:nvSpPr>
            <p:spPr>
              <a:xfrm>
                <a:off x="306762" y="4448421"/>
                <a:ext cx="8514153" cy="646331"/>
              </a:xfrm>
              <a:prstGeom prst="rect">
                <a:avLst/>
              </a:prstGeom>
              <a:blipFill>
                <a:blip r:embed="rId21"/>
                <a:stretch>
                  <a:fillRect l="-573" t="-5660" r="-787" b="-14151"/>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0A66B0F4-7475-4A07-808E-20DDA0DEC3BC}"/>
              </a:ext>
            </a:extLst>
          </p:cNvPr>
          <p:cNvCxnSpPr/>
          <p:nvPr/>
        </p:nvCxnSpPr>
        <p:spPr bwMode="auto">
          <a:xfrm>
            <a:off x="3876674" y="4167449"/>
            <a:ext cx="2200276" cy="0"/>
          </a:xfrm>
          <a:prstGeom prst="line">
            <a:avLst/>
          </a:prstGeom>
          <a:solidFill>
            <a:schemeClr val="accent1"/>
          </a:solidFill>
          <a:ln w="952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a:extLst>
              <a:ext uri="{FF2B5EF4-FFF2-40B4-BE49-F238E27FC236}">
                <a16:creationId xmlns:a16="http://schemas.microsoft.com/office/drawing/2014/main" id="{EEC165AF-339B-44DB-9137-9D6499D02E3D}"/>
              </a:ext>
            </a:extLst>
          </p:cNvPr>
          <p:cNvCxnSpPr/>
          <p:nvPr/>
        </p:nvCxnSpPr>
        <p:spPr bwMode="auto">
          <a:xfrm>
            <a:off x="5308848" y="3805189"/>
            <a:ext cx="2200276" cy="0"/>
          </a:xfrm>
          <a:prstGeom prst="line">
            <a:avLst/>
          </a:prstGeom>
          <a:solidFill>
            <a:schemeClr val="accent1"/>
          </a:solidFill>
          <a:ln w="952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Freeform: Shape 79">
            <a:extLst>
              <a:ext uri="{FF2B5EF4-FFF2-40B4-BE49-F238E27FC236}">
                <a16:creationId xmlns:a16="http://schemas.microsoft.com/office/drawing/2014/main" id="{465CFCA6-3062-4FEB-8708-9A407E58010C}"/>
              </a:ext>
            </a:extLst>
          </p:cNvPr>
          <p:cNvSpPr/>
          <p:nvPr/>
        </p:nvSpPr>
        <p:spPr bwMode="auto">
          <a:xfrm>
            <a:off x="6537864" y="3577275"/>
            <a:ext cx="56235" cy="187569"/>
          </a:xfrm>
          <a:custGeom>
            <a:avLst/>
            <a:gdLst>
              <a:gd name="connsiteX0" fmla="*/ 0 w 56235"/>
              <a:gd name="connsiteY0" fmla="*/ 187569 h 187569"/>
              <a:gd name="connsiteX1" fmla="*/ 52754 w 56235"/>
              <a:gd name="connsiteY1" fmla="*/ 99646 h 187569"/>
              <a:gd name="connsiteX2" fmla="*/ 46892 w 56235"/>
              <a:gd name="connsiteY2" fmla="*/ 0 h 187569"/>
            </a:gdLst>
            <a:ahLst/>
            <a:cxnLst>
              <a:cxn ang="0">
                <a:pos x="connsiteX0" y="connsiteY0"/>
              </a:cxn>
              <a:cxn ang="0">
                <a:pos x="connsiteX1" y="connsiteY1"/>
              </a:cxn>
              <a:cxn ang="0">
                <a:pos x="connsiteX2" y="connsiteY2"/>
              </a:cxn>
            </a:cxnLst>
            <a:rect l="l" t="t" r="r" b="b"/>
            <a:pathLst>
              <a:path w="56235" h="187569">
                <a:moveTo>
                  <a:pt x="0" y="187569"/>
                </a:moveTo>
                <a:cubicBezTo>
                  <a:pt x="22469" y="159238"/>
                  <a:pt x="44939" y="130907"/>
                  <a:pt x="52754" y="99646"/>
                </a:cubicBezTo>
                <a:cubicBezTo>
                  <a:pt x="60569" y="68384"/>
                  <a:pt x="53730" y="34192"/>
                  <a:pt x="46892"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DD551B6-AF24-4860-B21B-CDB5B6E92FED}"/>
                  </a:ext>
                </a:extLst>
              </p:cNvPr>
              <p:cNvSpPr txBox="1"/>
              <p:nvPr/>
            </p:nvSpPr>
            <p:spPr>
              <a:xfrm>
                <a:off x="6596726" y="3510994"/>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66" name="TextBox 65">
                <a:extLst>
                  <a:ext uri="{FF2B5EF4-FFF2-40B4-BE49-F238E27FC236}">
                    <a16:creationId xmlns:a16="http://schemas.microsoft.com/office/drawing/2014/main" id="{4DD551B6-AF24-4860-B21B-CDB5B6E92FED}"/>
                  </a:ext>
                </a:extLst>
              </p:cNvPr>
              <p:cNvSpPr txBox="1">
                <a:spLocks noRot="1" noChangeAspect="1" noMove="1" noResize="1" noEditPoints="1" noAdjustHandles="1" noChangeArrowheads="1" noChangeShapeType="1" noTextEdit="1"/>
              </p:cNvSpPr>
              <p:nvPr/>
            </p:nvSpPr>
            <p:spPr>
              <a:xfrm>
                <a:off x="6596726" y="3510994"/>
                <a:ext cx="194284" cy="276999"/>
              </a:xfrm>
              <a:prstGeom prst="rect">
                <a:avLst/>
              </a:prstGeom>
              <a:blipFill>
                <a:blip r:embed="rId22"/>
                <a:stretch>
                  <a:fillRect l="-25000" r="-25000" b="-8889"/>
                </a:stretch>
              </a:blipFill>
            </p:spPr>
            <p:txBody>
              <a:bodyPr/>
              <a:lstStyle/>
              <a:p>
                <a:r>
                  <a:rPr lang="en-US">
                    <a:noFill/>
                  </a:rPr>
                  <a:t> </a:t>
                </a:r>
              </a:p>
            </p:txBody>
          </p:sp>
        </mc:Fallback>
      </mc:AlternateContent>
      <p:sp>
        <p:nvSpPr>
          <p:cNvPr id="67" name="Freeform: Shape 83">
            <a:extLst>
              <a:ext uri="{FF2B5EF4-FFF2-40B4-BE49-F238E27FC236}">
                <a16:creationId xmlns:a16="http://schemas.microsoft.com/office/drawing/2014/main" id="{B1A93630-C4D1-4615-9D0B-99B46B25209A}"/>
              </a:ext>
            </a:extLst>
          </p:cNvPr>
          <p:cNvSpPr/>
          <p:nvPr/>
        </p:nvSpPr>
        <p:spPr bwMode="auto">
          <a:xfrm>
            <a:off x="4947131" y="3958472"/>
            <a:ext cx="56235" cy="187569"/>
          </a:xfrm>
          <a:custGeom>
            <a:avLst/>
            <a:gdLst>
              <a:gd name="connsiteX0" fmla="*/ 0 w 56235"/>
              <a:gd name="connsiteY0" fmla="*/ 187569 h 187569"/>
              <a:gd name="connsiteX1" fmla="*/ 52754 w 56235"/>
              <a:gd name="connsiteY1" fmla="*/ 99646 h 187569"/>
              <a:gd name="connsiteX2" fmla="*/ 46892 w 56235"/>
              <a:gd name="connsiteY2" fmla="*/ 0 h 187569"/>
            </a:gdLst>
            <a:ahLst/>
            <a:cxnLst>
              <a:cxn ang="0">
                <a:pos x="connsiteX0" y="connsiteY0"/>
              </a:cxn>
              <a:cxn ang="0">
                <a:pos x="connsiteX1" y="connsiteY1"/>
              </a:cxn>
              <a:cxn ang="0">
                <a:pos x="connsiteX2" y="connsiteY2"/>
              </a:cxn>
            </a:cxnLst>
            <a:rect l="l" t="t" r="r" b="b"/>
            <a:pathLst>
              <a:path w="56235" h="187569">
                <a:moveTo>
                  <a:pt x="0" y="187569"/>
                </a:moveTo>
                <a:cubicBezTo>
                  <a:pt x="22469" y="159238"/>
                  <a:pt x="44939" y="130907"/>
                  <a:pt x="52754" y="99646"/>
                </a:cubicBezTo>
                <a:cubicBezTo>
                  <a:pt x="60569" y="68384"/>
                  <a:pt x="53730" y="34192"/>
                  <a:pt x="46892"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1483A6C-2E4A-454A-91E2-F073FB016063}"/>
                  </a:ext>
                </a:extLst>
              </p:cNvPr>
              <p:cNvSpPr txBox="1"/>
              <p:nvPr/>
            </p:nvSpPr>
            <p:spPr>
              <a:xfrm>
                <a:off x="5005993" y="3892191"/>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68" name="TextBox 67">
                <a:extLst>
                  <a:ext uri="{FF2B5EF4-FFF2-40B4-BE49-F238E27FC236}">
                    <a16:creationId xmlns:a16="http://schemas.microsoft.com/office/drawing/2014/main" id="{91483A6C-2E4A-454A-91E2-F073FB016063}"/>
                  </a:ext>
                </a:extLst>
              </p:cNvPr>
              <p:cNvSpPr txBox="1">
                <a:spLocks noRot="1" noChangeAspect="1" noMove="1" noResize="1" noEditPoints="1" noAdjustHandles="1" noChangeArrowheads="1" noChangeShapeType="1" noTextEdit="1"/>
              </p:cNvSpPr>
              <p:nvPr/>
            </p:nvSpPr>
            <p:spPr>
              <a:xfrm>
                <a:off x="5005993" y="3892191"/>
                <a:ext cx="194284" cy="276999"/>
              </a:xfrm>
              <a:prstGeom prst="rect">
                <a:avLst/>
              </a:prstGeom>
              <a:blipFill>
                <a:blip r:embed="rId23"/>
                <a:stretch>
                  <a:fillRect l="-25000" r="-25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26E59D5-EF21-4490-B5A3-3DFEB4D5DDC9}"/>
                  </a:ext>
                </a:extLst>
              </p:cNvPr>
              <p:cNvSpPr txBox="1"/>
              <p:nvPr/>
            </p:nvSpPr>
            <p:spPr>
              <a:xfrm>
                <a:off x="419472" y="5186998"/>
                <a:ext cx="5025415" cy="646331"/>
              </a:xfrm>
              <a:prstGeom prst="rect">
                <a:avLst/>
              </a:prstGeom>
              <a:noFill/>
            </p:spPr>
            <p:txBody>
              <a:bodyPr wrap="none" rtlCol="0">
                <a:spAutoFit/>
              </a:bodyPr>
              <a:lstStyle/>
              <a:p>
                <a:r>
                  <a:rPr lang="en-US" dirty="0"/>
                  <a:t>The optical path difference between these two rays is:</a:t>
                </a:r>
              </a:p>
              <a:p>
                <a:r>
                  <a:rPr lang="en-US" dirty="0"/>
                  <a:t>(propagation in air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𝑎𝑖𝑟</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a:t>
                </a:r>
              </a:p>
            </p:txBody>
          </p:sp>
        </mc:Choice>
        <mc:Fallback xmlns="">
          <p:sp>
            <p:nvSpPr>
              <p:cNvPr id="69" name="TextBox 68">
                <a:extLst>
                  <a:ext uri="{FF2B5EF4-FFF2-40B4-BE49-F238E27FC236}">
                    <a16:creationId xmlns:a16="http://schemas.microsoft.com/office/drawing/2014/main" id="{C26E59D5-EF21-4490-B5A3-3DFEB4D5DDC9}"/>
                  </a:ext>
                </a:extLst>
              </p:cNvPr>
              <p:cNvSpPr txBox="1">
                <a:spLocks noRot="1" noChangeAspect="1" noMove="1" noResize="1" noEditPoints="1" noAdjustHandles="1" noChangeArrowheads="1" noChangeShapeType="1" noTextEdit="1"/>
              </p:cNvSpPr>
              <p:nvPr/>
            </p:nvSpPr>
            <p:spPr>
              <a:xfrm>
                <a:off x="419472" y="5186998"/>
                <a:ext cx="5025415" cy="646331"/>
              </a:xfrm>
              <a:prstGeom prst="rect">
                <a:avLst/>
              </a:prstGeom>
              <a:blipFill>
                <a:blip r:embed="rId24"/>
                <a:stretch>
                  <a:fillRect l="-1092" t="-5660" r="-2549"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D197335-37E9-4906-AD89-83DBB2FA9E28}"/>
                  </a:ext>
                </a:extLst>
              </p:cNvPr>
              <p:cNvSpPr txBox="1"/>
              <p:nvPr/>
            </p:nvSpPr>
            <p:spPr>
              <a:xfrm>
                <a:off x="2980210" y="5845051"/>
                <a:ext cx="1130694"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70" name="TextBox 69">
                <a:extLst>
                  <a:ext uri="{FF2B5EF4-FFF2-40B4-BE49-F238E27FC236}">
                    <a16:creationId xmlns:a16="http://schemas.microsoft.com/office/drawing/2014/main" id="{6D197335-37E9-4906-AD89-83DBB2FA9E28}"/>
                  </a:ext>
                </a:extLst>
              </p:cNvPr>
              <p:cNvSpPr txBox="1">
                <a:spLocks noRot="1" noChangeAspect="1" noMove="1" noResize="1" noEditPoints="1" noAdjustHandles="1" noChangeArrowheads="1" noChangeShapeType="1" noTextEdit="1"/>
              </p:cNvSpPr>
              <p:nvPr/>
            </p:nvSpPr>
            <p:spPr>
              <a:xfrm>
                <a:off x="2980210" y="5845051"/>
                <a:ext cx="1130694" cy="472565"/>
              </a:xfrm>
              <a:prstGeom prst="rect">
                <a:avLst/>
              </a:prstGeom>
              <a:blipFill>
                <a:blip r:embed="rId25"/>
                <a:stretch>
                  <a:fillRect/>
                </a:stretch>
              </a:blipFill>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2A78E720-9ED1-4BD9-BA64-4252F8D71512}"/>
              </a:ext>
            </a:extLst>
          </p:cNvPr>
          <p:cNvCxnSpPr/>
          <p:nvPr/>
        </p:nvCxnSpPr>
        <p:spPr bwMode="auto">
          <a:xfrm flipH="1">
            <a:off x="2771652" y="1470380"/>
            <a:ext cx="222912" cy="219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Arrow Connector 71">
            <a:extLst>
              <a:ext uri="{FF2B5EF4-FFF2-40B4-BE49-F238E27FC236}">
                <a16:creationId xmlns:a16="http://schemas.microsoft.com/office/drawing/2014/main" id="{8E7E77BB-0D6D-4394-9533-02478A98CF09}"/>
              </a:ext>
            </a:extLst>
          </p:cNvPr>
          <p:cNvCxnSpPr/>
          <p:nvPr/>
        </p:nvCxnSpPr>
        <p:spPr bwMode="auto">
          <a:xfrm flipH="1">
            <a:off x="2726263" y="1747082"/>
            <a:ext cx="349122" cy="3095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a:extLst>
              <a:ext uri="{FF2B5EF4-FFF2-40B4-BE49-F238E27FC236}">
                <a16:creationId xmlns:a16="http://schemas.microsoft.com/office/drawing/2014/main" id="{C07CA5BC-220D-46DE-8864-1D3A868640E5}"/>
              </a:ext>
            </a:extLst>
          </p:cNvPr>
          <p:cNvCxnSpPr/>
          <p:nvPr/>
        </p:nvCxnSpPr>
        <p:spPr bwMode="auto">
          <a:xfrm>
            <a:off x="5744078" y="5860951"/>
            <a:ext cx="0" cy="7200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Line 38">
            <a:extLst>
              <a:ext uri="{FF2B5EF4-FFF2-40B4-BE49-F238E27FC236}">
                <a16:creationId xmlns:a16="http://schemas.microsoft.com/office/drawing/2014/main" id="{F39B85E8-EC30-4A22-BA65-E24B3278693E}"/>
              </a:ext>
            </a:extLst>
          </p:cNvPr>
          <p:cNvSpPr>
            <a:spLocks noChangeAspect="1" noChangeShapeType="1"/>
          </p:cNvSpPr>
          <p:nvPr/>
        </p:nvSpPr>
        <p:spPr bwMode="auto">
          <a:xfrm flipV="1">
            <a:off x="5751268" y="6203328"/>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76" name="Line 39">
            <a:extLst>
              <a:ext uri="{FF2B5EF4-FFF2-40B4-BE49-F238E27FC236}">
                <a16:creationId xmlns:a16="http://schemas.microsoft.com/office/drawing/2014/main" id="{BA5CC0F7-D6CC-4773-ADDC-4A61CDF8BFB2}"/>
              </a:ext>
            </a:extLst>
          </p:cNvPr>
          <p:cNvSpPr>
            <a:spLocks noChangeAspect="1" noChangeShapeType="1"/>
          </p:cNvSpPr>
          <p:nvPr/>
        </p:nvSpPr>
        <p:spPr bwMode="auto">
          <a:xfrm flipV="1">
            <a:off x="5744078" y="5479543"/>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cxnSp>
        <p:nvCxnSpPr>
          <p:cNvPr id="77" name="Straight Connector 76">
            <a:extLst>
              <a:ext uri="{FF2B5EF4-FFF2-40B4-BE49-F238E27FC236}">
                <a16:creationId xmlns:a16="http://schemas.microsoft.com/office/drawing/2014/main" id="{E9624EAF-59E6-4C05-94C3-64431492E314}"/>
              </a:ext>
            </a:extLst>
          </p:cNvPr>
          <p:cNvCxnSpPr/>
          <p:nvPr/>
        </p:nvCxnSpPr>
        <p:spPr bwMode="auto">
          <a:xfrm>
            <a:off x="5531924" y="5525151"/>
            <a:ext cx="501624" cy="94495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4D88D192-8473-454C-885B-C6A85A0BB8A9}"/>
              </a:ext>
            </a:extLst>
          </p:cNvPr>
          <p:cNvCxnSpPr/>
          <p:nvPr/>
        </p:nvCxnSpPr>
        <p:spPr bwMode="auto">
          <a:xfrm>
            <a:off x="5201992" y="6581031"/>
            <a:ext cx="2200276" cy="0"/>
          </a:xfrm>
          <a:prstGeom prst="line">
            <a:avLst/>
          </a:prstGeom>
          <a:solidFill>
            <a:schemeClr val="accent1"/>
          </a:solidFill>
          <a:ln w="952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96E35745-25CF-4270-B4EA-AFA5E8E9AB94}"/>
              </a:ext>
            </a:extLst>
          </p:cNvPr>
          <p:cNvCxnSpPr/>
          <p:nvPr/>
        </p:nvCxnSpPr>
        <p:spPr bwMode="auto">
          <a:xfrm>
            <a:off x="5558752" y="5827858"/>
            <a:ext cx="0" cy="72630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6A306A2-E133-43BB-86B2-98A8A0167AF1}"/>
                  </a:ext>
                </a:extLst>
              </p:cNvPr>
              <p:cNvSpPr txBox="1"/>
              <p:nvPr/>
            </p:nvSpPr>
            <p:spPr>
              <a:xfrm>
                <a:off x="5333144" y="5945709"/>
                <a:ext cx="191591"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2</m:t>
                          </m:r>
                        </m:den>
                      </m:f>
                    </m:oMath>
                  </m:oMathPara>
                </a14:m>
                <a:endParaRPr lang="en-US" dirty="0"/>
              </a:p>
            </p:txBody>
          </p:sp>
        </mc:Choice>
        <mc:Fallback xmlns="">
          <p:sp>
            <p:nvSpPr>
              <p:cNvPr id="80" name="TextBox 79">
                <a:extLst>
                  <a:ext uri="{FF2B5EF4-FFF2-40B4-BE49-F238E27FC236}">
                    <a16:creationId xmlns:a16="http://schemas.microsoft.com/office/drawing/2014/main" id="{56A306A2-E133-43BB-86B2-98A8A0167AF1}"/>
                  </a:ext>
                </a:extLst>
              </p:cNvPr>
              <p:cNvSpPr txBox="1">
                <a:spLocks noRot="1" noChangeAspect="1" noMove="1" noResize="1" noEditPoints="1" noAdjustHandles="1" noChangeArrowheads="1" noChangeShapeType="1" noTextEdit="1"/>
              </p:cNvSpPr>
              <p:nvPr/>
            </p:nvSpPr>
            <p:spPr>
              <a:xfrm>
                <a:off x="5333144" y="5945709"/>
                <a:ext cx="191591" cy="472565"/>
              </a:xfrm>
              <a:prstGeom prst="rect">
                <a:avLst/>
              </a:prstGeom>
              <a:blipFill>
                <a:blip r:embed="rId26"/>
                <a:stretch>
                  <a:fillRect/>
                </a:stretch>
              </a:blipFill>
            </p:spPr>
            <p:txBody>
              <a:bodyPr/>
              <a:lstStyle/>
              <a:p>
                <a:r>
                  <a:rPr lang="en-US">
                    <a:noFill/>
                  </a:rPr>
                  <a:t> </a:t>
                </a:r>
              </a:p>
            </p:txBody>
          </p:sp>
        </mc:Fallback>
      </mc:AlternateContent>
      <p:sp>
        <p:nvSpPr>
          <p:cNvPr id="81" name="Freeform: Shape 111">
            <a:extLst>
              <a:ext uri="{FF2B5EF4-FFF2-40B4-BE49-F238E27FC236}">
                <a16:creationId xmlns:a16="http://schemas.microsoft.com/office/drawing/2014/main" id="{D4AB05D2-BC13-4749-BB55-152E2F5CCB84}"/>
              </a:ext>
            </a:extLst>
          </p:cNvPr>
          <p:cNvSpPr/>
          <p:nvPr/>
        </p:nvSpPr>
        <p:spPr bwMode="auto">
          <a:xfrm>
            <a:off x="6401515" y="6343448"/>
            <a:ext cx="56235" cy="187569"/>
          </a:xfrm>
          <a:custGeom>
            <a:avLst/>
            <a:gdLst>
              <a:gd name="connsiteX0" fmla="*/ 0 w 56235"/>
              <a:gd name="connsiteY0" fmla="*/ 187569 h 187569"/>
              <a:gd name="connsiteX1" fmla="*/ 52754 w 56235"/>
              <a:gd name="connsiteY1" fmla="*/ 99646 h 187569"/>
              <a:gd name="connsiteX2" fmla="*/ 46892 w 56235"/>
              <a:gd name="connsiteY2" fmla="*/ 0 h 187569"/>
            </a:gdLst>
            <a:ahLst/>
            <a:cxnLst>
              <a:cxn ang="0">
                <a:pos x="connsiteX0" y="connsiteY0"/>
              </a:cxn>
              <a:cxn ang="0">
                <a:pos x="connsiteX1" y="connsiteY1"/>
              </a:cxn>
              <a:cxn ang="0">
                <a:pos x="connsiteX2" y="connsiteY2"/>
              </a:cxn>
            </a:cxnLst>
            <a:rect l="l" t="t" r="r" b="b"/>
            <a:pathLst>
              <a:path w="56235" h="187569">
                <a:moveTo>
                  <a:pt x="0" y="187569"/>
                </a:moveTo>
                <a:cubicBezTo>
                  <a:pt x="22469" y="159238"/>
                  <a:pt x="44939" y="130907"/>
                  <a:pt x="52754" y="99646"/>
                </a:cubicBezTo>
                <a:cubicBezTo>
                  <a:pt x="60569" y="68384"/>
                  <a:pt x="53730" y="34192"/>
                  <a:pt x="46892"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7A91F7F-1C49-41B8-A67B-B1C94285D532}"/>
                  </a:ext>
                </a:extLst>
              </p:cNvPr>
              <p:cNvSpPr txBox="1"/>
              <p:nvPr/>
            </p:nvSpPr>
            <p:spPr>
              <a:xfrm>
                <a:off x="6460377" y="6277167"/>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82" name="TextBox 81">
                <a:extLst>
                  <a:ext uri="{FF2B5EF4-FFF2-40B4-BE49-F238E27FC236}">
                    <a16:creationId xmlns:a16="http://schemas.microsoft.com/office/drawing/2014/main" id="{F7A91F7F-1C49-41B8-A67B-B1C94285D532}"/>
                  </a:ext>
                </a:extLst>
              </p:cNvPr>
              <p:cNvSpPr txBox="1">
                <a:spLocks noRot="1" noChangeAspect="1" noMove="1" noResize="1" noEditPoints="1" noAdjustHandles="1" noChangeArrowheads="1" noChangeShapeType="1" noTextEdit="1"/>
              </p:cNvSpPr>
              <p:nvPr/>
            </p:nvSpPr>
            <p:spPr>
              <a:xfrm>
                <a:off x="6460377" y="6277167"/>
                <a:ext cx="194284" cy="276999"/>
              </a:xfrm>
              <a:prstGeom prst="rect">
                <a:avLst/>
              </a:prstGeom>
              <a:blipFill>
                <a:blip r:embed="rId27"/>
                <a:stretch>
                  <a:fillRect l="-28125" r="-21875" b="-8889"/>
                </a:stretch>
              </a:blipFill>
            </p:spPr>
            <p:txBody>
              <a:bodyPr/>
              <a:lstStyle/>
              <a:p>
                <a:r>
                  <a:rPr lang="en-US">
                    <a:noFill/>
                  </a:rPr>
                  <a:t> </a:t>
                </a:r>
              </a:p>
            </p:txBody>
          </p:sp>
        </mc:Fallback>
      </mc:AlternateContent>
      <p:sp>
        <p:nvSpPr>
          <p:cNvPr id="83" name="Freeform: Shape 146">
            <a:extLst>
              <a:ext uri="{FF2B5EF4-FFF2-40B4-BE49-F238E27FC236}">
                <a16:creationId xmlns:a16="http://schemas.microsoft.com/office/drawing/2014/main" id="{E55D77EF-24E7-490F-A052-DA8940696D7A}"/>
              </a:ext>
            </a:extLst>
          </p:cNvPr>
          <p:cNvSpPr/>
          <p:nvPr/>
        </p:nvSpPr>
        <p:spPr bwMode="auto">
          <a:xfrm rot="4226957">
            <a:off x="5794870" y="6108447"/>
            <a:ext cx="56235" cy="187569"/>
          </a:xfrm>
          <a:custGeom>
            <a:avLst/>
            <a:gdLst>
              <a:gd name="connsiteX0" fmla="*/ 0 w 56235"/>
              <a:gd name="connsiteY0" fmla="*/ 187569 h 187569"/>
              <a:gd name="connsiteX1" fmla="*/ 52754 w 56235"/>
              <a:gd name="connsiteY1" fmla="*/ 99646 h 187569"/>
              <a:gd name="connsiteX2" fmla="*/ 46892 w 56235"/>
              <a:gd name="connsiteY2" fmla="*/ 0 h 187569"/>
            </a:gdLst>
            <a:ahLst/>
            <a:cxnLst>
              <a:cxn ang="0">
                <a:pos x="connsiteX0" y="connsiteY0"/>
              </a:cxn>
              <a:cxn ang="0">
                <a:pos x="connsiteX1" y="connsiteY1"/>
              </a:cxn>
              <a:cxn ang="0">
                <a:pos x="connsiteX2" y="connsiteY2"/>
              </a:cxn>
            </a:cxnLst>
            <a:rect l="l" t="t" r="r" b="b"/>
            <a:pathLst>
              <a:path w="56235" h="187569">
                <a:moveTo>
                  <a:pt x="0" y="187569"/>
                </a:moveTo>
                <a:cubicBezTo>
                  <a:pt x="22469" y="159238"/>
                  <a:pt x="44939" y="130907"/>
                  <a:pt x="52754" y="99646"/>
                </a:cubicBezTo>
                <a:cubicBezTo>
                  <a:pt x="60569" y="68384"/>
                  <a:pt x="53730" y="34192"/>
                  <a:pt x="46892"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E36AF6E2-8842-4562-BA33-C7481D0CB138}"/>
                  </a:ext>
                </a:extLst>
              </p:cNvPr>
              <p:cNvSpPr txBox="1"/>
              <p:nvPr/>
            </p:nvSpPr>
            <p:spPr>
              <a:xfrm>
                <a:off x="5768290" y="6209785"/>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84" name="TextBox 83">
                <a:extLst>
                  <a:ext uri="{FF2B5EF4-FFF2-40B4-BE49-F238E27FC236}">
                    <a16:creationId xmlns:a16="http://schemas.microsoft.com/office/drawing/2014/main" id="{E36AF6E2-8842-4562-BA33-C7481D0CB138}"/>
                  </a:ext>
                </a:extLst>
              </p:cNvPr>
              <p:cNvSpPr txBox="1">
                <a:spLocks noRot="1" noChangeAspect="1" noMove="1" noResize="1" noEditPoints="1" noAdjustHandles="1" noChangeArrowheads="1" noChangeShapeType="1" noTextEdit="1"/>
              </p:cNvSpPr>
              <p:nvPr/>
            </p:nvSpPr>
            <p:spPr>
              <a:xfrm>
                <a:off x="5768290" y="6209785"/>
                <a:ext cx="194284" cy="276999"/>
              </a:xfrm>
              <a:prstGeom prst="rect">
                <a:avLst/>
              </a:prstGeom>
              <a:blipFill>
                <a:blip r:embed="rId28"/>
                <a:stretch>
                  <a:fillRect l="-25000" r="-25000" b="-8889"/>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01C16068-96CB-4232-A409-A623BF6352E7}"/>
              </a:ext>
            </a:extLst>
          </p:cNvPr>
          <p:cNvCxnSpPr/>
          <p:nvPr/>
        </p:nvCxnSpPr>
        <p:spPr bwMode="auto">
          <a:xfrm flipH="1">
            <a:off x="5991086" y="6058737"/>
            <a:ext cx="327164" cy="1259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Box 85">
            <a:extLst>
              <a:ext uri="{FF2B5EF4-FFF2-40B4-BE49-F238E27FC236}">
                <a16:creationId xmlns:a16="http://schemas.microsoft.com/office/drawing/2014/main" id="{E6AE9DE8-B0DD-4D1C-A178-0EF8B419A333}"/>
              </a:ext>
            </a:extLst>
          </p:cNvPr>
          <p:cNvSpPr txBox="1"/>
          <p:nvPr/>
        </p:nvSpPr>
        <p:spPr>
          <a:xfrm>
            <a:off x="6318250" y="5761043"/>
            <a:ext cx="1922321" cy="369332"/>
          </a:xfrm>
          <a:prstGeom prst="rect">
            <a:avLst/>
          </a:prstGeom>
          <a:noFill/>
        </p:spPr>
        <p:txBody>
          <a:bodyPr wrap="none" rtlCol="0">
            <a:spAutoFit/>
          </a:bodyPr>
          <a:lstStyle/>
          <a:p>
            <a:r>
              <a:rPr lang="en-GB" dirty="0"/>
              <a:t>Right-angle triangle</a:t>
            </a:r>
            <a:endParaRPr lang="en-US" dirty="0"/>
          </a:p>
        </p:txBody>
      </p:sp>
      <mc:AlternateContent xmlns:mc="http://schemas.openxmlformats.org/markup-compatibility/2006" xmlns:a14="http://schemas.microsoft.com/office/drawing/2010/main">
        <mc:Choice Requires="a14">
          <p:sp>
            <p:nvSpPr>
              <p:cNvPr id="88" name="TextBox 87"/>
              <p:cNvSpPr txBox="1"/>
              <p:nvPr/>
            </p:nvSpPr>
            <p:spPr>
              <a:xfrm>
                <a:off x="711068" y="3087770"/>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711068" y="3087770"/>
                <a:ext cx="243656" cy="276999"/>
              </a:xfrm>
              <a:prstGeom prst="rect">
                <a:avLst/>
              </a:prstGeom>
              <a:blipFill>
                <a:blip r:embed="rId29"/>
                <a:stretch>
                  <a:fillRect l="-35000" t="-6667" r="-375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4728963" y="2861248"/>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4728963" y="2861248"/>
                <a:ext cx="191078" cy="276999"/>
              </a:xfrm>
              <a:prstGeom prst="rect">
                <a:avLst/>
              </a:prstGeom>
              <a:blipFill>
                <a:blip r:embed="rId30"/>
                <a:stretch>
                  <a:fillRect l="-41935" r="-41935" b="-34783"/>
                </a:stretch>
              </a:blipFill>
            </p:spPr>
            <p:txBody>
              <a:bodyPr/>
              <a:lstStyle/>
              <a:p>
                <a:r>
                  <a:rPr lang="en-US">
                    <a:noFill/>
                  </a:rPr>
                  <a:t> </a:t>
                </a:r>
              </a:p>
            </p:txBody>
          </p:sp>
        </mc:Fallback>
      </mc:AlternateContent>
    </p:spTree>
    <p:extLst>
      <p:ext uri="{BB962C8B-B14F-4D97-AF65-F5344CB8AC3E}">
        <p14:creationId xmlns:p14="http://schemas.microsoft.com/office/powerpoint/2010/main" val="56219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xEl>
                                              <p:pRg st="1" end="1"/>
                                            </p:txEl>
                                          </p:spTgt>
                                        </p:tgtEl>
                                        <p:attrNameLst>
                                          <p:attrName>style.visibility</p:attrName>
                                        </p:attrNameLst>
                                      </p:cBhvr>
                                      <p:to>
                                        <p:strVal val="visible"/>
                                      </p:to>
                                    </p:set>
                                    <p:animEffect transition="in" filter="fade">
                                      <p:cBhvr>
                                        <p:cTn id="7" dur="500"/>
                                        <p:tgtEl>
                                          <p:spTgt spid="5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8">
                                            <p:txEl>
                                              <p:pRg st="2" end="2"/>
                                            </p:txEl>
                                          </p:spTgt>
                                        </p:tgtEl>
                                        <p:attrNameLst>
                                          <p:attrName>style.visibility</p:attrName>
                                        </p:attrNameLst>
                                      </p:cBhvr>
                                      <p:to>
                                        <p:strVal val="visible"/>
                                      </p:to>
                                    </p:set>
                                    <p:animEffect transition="in" filter="fade">
                                      <p:cBhvr>
                                        <p:cTn id="26" dur="500"/>
                                        <p:tgtEl>
                                          <p:spTgt spid="5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500"/>
                                        <p:tgtEl>
                                          <p:spTgt spid="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500"/>
                                        <p:tgtEl>
                                          <p:spTgt spid="6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500"/>
                                        <p:tgtEl>
                                          <p:spTgt spid="7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500"/>
                                        <p:tgtEl>
                                          <p:spTgt spid="7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fade">
                                      <p:cBhvr>
                                        <p:cTn id="70" dur="500"/>
                                        <p:tgtEl>
                                          <p:spTgt spid="78"/>
                                        </p:tgtEl>
                                      </p:cBhvr>
                                    </p:animEffect>
                                  </p:childTnLst>
                                </p:cTn>
                              </p:par>
                              <p:par>
                                <p:cTn id="71" presetID="10" presetClass="entr" presetSubtype="0" fill="hold" nodeType="with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500"/>
                                        <p:tgtEl>
                                          <p:spTgt spid="7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fade">
                                      <p:cBhvr>
                                        <p:cTn id="79" dur="500"/>
                                        <p:tgtEl>
                                          <p:spTgt spid="8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fade">
                                      <p:cBhvr>
                                        <p:cTn id="82" dur="500"/>
                                        <p:tgtEl>
                                          <p:spTgt spid="8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fade">
                                      <p:cBhvr>
                                        <p:cTn id="85" dur="500"/>
                                        <p:tgtEl>
                                          <p:spTgt spid="8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par>
                                <p:cTn id="94" presetID="10" presetClass="entr" presetSubtype="0" fill="hold" nodeType="with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p:bldP spid="65" grpId="0" animBg="1"/>
      <p:bldP spid="66" grpId="0"/>
      <p:bldP spid="67" grpId="0" animBg="1"/>
      <p:bldP spid="68" grpId="0"/>
      <p:bldP spid="69" grpId="0"/>
      <p:bldP spid="70" grpId="0"/>
      <p:bldP spid="75" grpId="0" animBg="1"/>
      <p:bldP spid="76" grpId="0" animBg="1"/>
      <p:bldP spid="80" grpId="0"/>
      <p:bldP spid="81" grpId="0" animBg="1"/>
      <p:bldP spid="82" grpId="0"/>
      <p:bldP spid="83" grpId="0" animBg="1"/>
      <p:bldP spid="84" grpId="0"/>
      <p:bldP spid="8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63</a:t>
            </a:fld>
            <a:endParaRPr lang="en-US" altLang="zh-CN"/>
          </a:p>
        </p:txBody>
      </p:sp>
      <p:sp>
        <p:nvSpPr>
          <p:cNvPr id="5" name="TextBox 4">
            <a:extLst>
              <a:ext uri="{FF2B5EF4-FFF2-40B4-BE49-F238E27FC236}">
                <a16:creationId xmlns:a16="http://schemas.microsoft.com/office/drawing/2014/main" id="{E7251924-5D20-4959-8950-45AE2A3B9390}"/>
              </a:ext>
            </a:extLst>
          </p:cNvPr>
          <p:cNvSpPr txBox="1"/>
          <p:nvPr/>
        </p:nvSpPr>
        <p:spPr>
          <a:xfrm>
            <a:off x="215900" y="3241626"/>
            <a:ext cx="4550541" cy="830997"/>
          </a:xfrm>
          <a:prstGeom prst="rect">
            <a:avLst/>
          </a:prstGeom>
          <a:noFill/>
        </p:spPr>
        <p:txBody>
          <a:bodyPr wrap="none" rtlCol="0">
            <a:spAutoFit/>
          </a:bodyPr>
          <a:lstStyle/>
          <a:p>
            <a:r>
              <a:rPr lang="en-US" sz="1600" dirty="0"/>
              <a:t>We consider two narrow strips who are source of light:</a:t>
            </a:r>
          </a:p>
          <a:p>
            <a:pPr marL="285750" indent="-285750">
              <a:buFontTx/>
              <a:buChar char="-"/>
            </a:pPr>
            <a:r>
              <a:rPr lang="en-US" sz="1600" dirty="0"/>
              <a:t>One bellow the top edge of the slit </a:t>
            </a:r>
          </a:p>
          <a:p>
            <a:pPr marL="285750" indent="-285750">
              <a:buFontTx/>
              <a:buChar char="-"/>
            </a:pPr>
            <a:r>
              <a:rPr lang="en-US" sz="1600" dirty="0"/>
              <a:t>One at the center of the slit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6E59D5-EF21-4490-B5A3-3DFEB4D5DDC9}"/>
                  </a:ext>
                </a:extLst>
              </p:cNvPr>
              <p:cNvSpPr txBox="1"/>
              <p:nvPr/>
            </p:nvSpPr>
            <p:spPr>
              <a:xfrm>
                <a:off x="113950" y="4042230"/>
                <a:ext cx="6163547" cy="646331"/>
              </a:xfrm>
              <a:prstGeom prst="rect">
                <a:avLst/>
              </a:prstGeom>
              <a:noFill/>
            </p:spPr>
            <p:txBody>
              <a:bodyPr wrap="none" rtlCol="0">
                <a:spAutoFit/>
              </a:bodyPr>
              <a:lstStyle/>
              <a:p>
                <a:r>
                  <a:rPr lang="en-US" dirty="0"/>
                  <a:t>The optical path difference between two parallel rays from them is:</a:t>
                </a:r>
              </a:p>
              <a:p>
                <a:r>
                  <a:rPr lang="en-US" dirty="0"/>
                  <a:t>(propagation in air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𝑎𝑖𝑟</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a:t>
                </a:r>
              </a:p>
            </p:txBody>
          </p:sp>
        </mc:Choice>
        <mc:Fallback xmlns="">
          <p:sp>
            <p:nvSpPr>
              <p:cNvPr id="6" name="TextBox 5">
                <a:extLst>
                  <a:ext uri="{FF2B5EF4-FFF2-40B4-BE49-F238E27FC236}">
                    <a16:creationId xmlns:a16="http://schemas.microsoft.com/office/drawing/2014/main" id="{C26E59D5-EF21-4490-B5A3-3DFEB4D5DDC9}"/>
                  </a:ext>
                </a:extLst>
              </p:cNvPr>
              <p:cNvSpPr txBox="1">
                <a:spLocks noRot="1" noChangeAspect="1" noMove="1" noResize="1" noEditPoints="1" noAdjustHandles="1" noChangeArrowheads="1" noChangeShapeType="1" noTextEdit="1"/>
              </p:cNvSpPr>
              <p:nvPr/>
            </p:nvSpPr>
            <p:spPr>
              <a:xfrm>
                <a:off x="113950" y="4042230"/>
                <a:ext cx="6163547" cy="646331"/>
              </a:xfrm>
              <a:prstGeom prst="rect">
                <a:avLst/>
              </a:prstGeom>
              <a:blipFill>
                <a:blip r:embed="rId3"/>
                <a:stretch>
                  <a:fillRect l="-890" t="-4717" r="-3561"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197335-37E9-4906-AD89-83DBB2FA9E28}"/>
                  </a:ext>
                </a:extLst>
              </p:cNvPr>
              <p:cNvSpPr txBox="1"/>
              <p:nvPr/>
            </p:nvSpPr>
            <p:spPr>
              <a:xfrm>
                <a:off x="6456179" y="3999217"/>
                <a:ext cx="1130694"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7" name="TextBox 6">
                <a:extLst>
                  <a:ext uri="{FF2B5EF4-FFF2-40B4-BE49-F238E27FC236}">
                    <a16:creationId xmlns:a16="http://schemas.microsoft.com/office/drawing/2014/main" id="{6D197335-37E9-4906-AD89-83DBB2FA9E28}"/>
                  </a:ext>
                </a:extLst>
              </p:cNvPr>
              <p:cNvSpPr txBox="1">
                <a:spLocks noRot="1" noChangeAspect="1" noMove="1" noResize="1" noEditPoints="1" noAdjustHandles="1" noChangeArrowheads="1" noChangeShapeType="1" noTextEdit="1"/>
              </p:cNvSpPr>
              <p:nvPr/>
            </p:nvSpPr>
            <p:spPr>
              <a:xfrm>
                <a:off x="6456179" y="3999217"/>
                <a:ext cx="1130694" cy="4725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CF5C741-6A3A-4CC9-AA22-4EC435859E32}"/>
                  </a:ext>
                </a:extLst>
              </p:cNvPr>
              <p:cNvSpPr txBox="1"/>
              <p:nvPr/>
            </p:nvSpPr>
            <p:spPr>
              <a:xfrm>
                <a:off x="6999650" y="4688561"/>
                <a:ext cx="930703"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den>
                      </m:f>
                    </m:oMath>
                  </m:oMathPara>
                </a14:m>
                <a:endParaRPr lang="en-US" dirty="0"/>
              </a:p>
            </p:txBody>
          </p:sp>
        </mc:Choice>
        <mc:Fallback>
          <p:sp>
            <p:nvSpPr>
              <p:cNvPr id="8" name="TextBox 7">
                <a:extLst>
                  <a:ext uri="{FF2B5EF4-FFF2-40B4-BE49-F238E27FC236}">
                    <a16:creationId xmlns:a16="http://schemas.microsoft.com/office/drawing/2014/main" id="{4CF5C741-6A3A-4CC9-AA22-4EC435859E32}"/>
                  </a:ext>
                </a:extLst>
              </p:cNvPr>
              <p:cNvSpPr txBox="1">
                <a:spLocks noRot="1" noChangeAspect="1" noMove="1" noResize="1" noEditPoints="1" noAdjustHandles="1" noChangeArrowheads="1" noChangeShapeType="1" noTextEdit="1"/>
              </p:cNvSpPr>
              <p:nvPr/>
            </p:nvSpPr>
            <p:spPr>
              <a:xfrm>
                <a:off x="6999650" y="4688561"/>
                <a:ext cx="930703" cy="524182"/>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7D12104-0A91-404D-9050-258250F708AD}"/>
              </a:ext>
            </a:extLst>
          </p:cNvPr>
          <p:cNvSpPr txBox="1"/>
          <p:nvPr/>
        </p:nvSpPr>
        <p:spPr>
          <a:xfrm>
            <a:off x="140328" y="4771447"/>
            <a:ext cx="6644383" cy="369332"/>
          </a:xfrm>
          <a:prstGeom prst="rect">
            <a:avLst/>
          </a:prstGeom>
          <a:noFill/>
        </p:spPr>
        <p:txBody>
          <a:bodyPr wrap="none" rtlCol="0">
            <a:spAutoFit/>
          </a:bodyPr>
          <a:lstStyle/>
          <a:p>
            <a:r>
              <a:rPr lang="en-US" dirty="0"/>
              <a:t>There is destructive interferences between the wavelets from them at P if</a:t>
            </a:r>
          </a:p>
        </p:txBody>
      </p:sp>
      <p:sp>
        <p:nvSpPr>
          <p:cNvPr id="10" name="Arrow: Right 8">
            <a:extLst>
              <a:ext uri="{FF2B5EF4-FFF2-40B4-BE49-F238E27FC236}">
                <a16:creationId xmlns:a16="http://schemas.microsoft.com/office/drawing/2014/main" id="{E20E982C-3542-4195-9710-C3F471E2B103}"/>
              </a:ext>
            </a:extLst>
          </p:cNvPr>
          <p:cNvSpPr/>
          <p:nvPr/>
        </p:nvSpPr>
        <p:spPr bwMode="auto">
          <a:xfrm>
            <a:off x="530324" y="5279710"/>
            <a:ext cx="288032" cy="23759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5AFFF39-42B1-4217-AF65-F98B96DBA414}"/>
                  </a:ext>
                </a:extLst>
              </p:cNvPr>
              <p:cNvSpPr txBox="1"/>
              <p:nvPr/>
            </p:nvSpPr>
            <p:spPr>
              <a:xfrm>
                <a:off x="987096" y="5166760"/>
                <a:ext cx="1437381"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i="1">
                              <a:latin typeface="Cambria Math" panose="02040503050406030204" pitchFamily="18" charset="0"/>
                            </a:rPr>
                            <m:t>2</m:t>
                          </m:r>
                        </m:den>
                      </m:f>
                    </m:oMath>
                  </m:oMathPara>
                </a14:m>
                <a:endParaRPr lang="en-US" dirty="0"/>
              </a:p>
            </p:txBody>
          </p:sp>
        </mc:Choice>
        <mc:Fallback>
          <p:sp>
            <p:nvSpPr>
              <p:cNvPr id="11" name="TextBox 10">
                <a:extLst>
                  <a:ext uri="{FF2B5EF4-FFF2-40B4-BE49-F238E27FC236}">
                    <a16:creationId xmlns:a16="http://schemas.microsoft.com/office/drawing/2014/main" id="{95AFFF39-42B1-4217-AF65-F98B96DBA414}"/>
                  </a:ext>
                </a:extLst>
              </p:cNvPr>
              <p:cNvSpPr txBox="1">
                <a:spLocks noRot="1" noChangeAspect="1" noMove="1" noResize="1" noEditPoints="1" noAdjustHandles="1" noChangeArrowheads="1" noChangeShapeType="1" noTextEdit="1"/>
              </p:cNvSpPr>
              <p:nvPr/>
            </p:nvSpPr>
            <p:spPr>
              <a:xfrm>
                <a:off x="987096" y="5166760"/>
                <a:ext cx="1437381" cy="524182"/>
              </a:xfrm>
              <a:prstGeom prst="rect">
                <a:avLst/>
              </a:prstGeom>
              <a:blipFill>
                <a:blip r:embed="rId6"/>
                <a:stretch>
                  <a:fillRect/>
                </a:stretch>
              </a:blipFill>
            </p:spPr>
            <p:txBody>
              <a:bodyPr/>
              <a:lstStyle/>
              <a:p>
                <a:r>
                  <a:rPr lang="en-US">
                    <a:noFill/>
                  </a:rPr>
                  <a:t> </a:t>
                </a:r>
              </a:p>
            </p:txBody>
          </p:sp>
        </mc:Fallback>
      </mc:AlternateContent>
      <p:sp>
        <p:nvSpPr>
          <p:cNvPr id="12" name="Arrow: Right 86">
            <a:extLst>
              <a:ext uri="{FF2B5EF4-FFF2-40B4-BE49-F238E27FC236}">
                <a16:creationId xmlns:a16="http://schemas.microsoft.com/office/drawing/2014/main" id="{09AFD6CF-C495-4C9D-977F-663CCF3102B9}"/>
              </a:ext>
            </a:extLst>
          </p:cNvPr>
          <p:cNvSpPr/>
          <p:nvPr/>
        </p:nvSpPr>
        <p:spPr bwMode="auto">
          <a:xfrm>
            <a:off x="2488406" y="5360362"/>
            <a:ext cx="288032" cy="23759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8218911-5996-4092-BEC6-E0877EC88E74}"/>
                  </a:ext>
                </a:extLst>
              </p:cNvPr>
              <p:cNvSpPr txBox="1"/>
              <p:nvPr/>
            </p:nvSpPr>
            <p:spPr>
              <a:xfrm>
                <a:off x="2939689" y="5163067"/>
                <a:ext cx="1265026"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13" name="TextBox 12">
                <a:extLst>
                  <a:ext uri="{FF2B5EF4-FFF2-40B4-BE49-F238E27FC236}">
                    <a16:creationId xmlns:a16="http://schemas.microsoft.com/office/drawing/2014/main" id="{E8218911-5996-4092-BEC6-E0877EC88E74}"/>
                  </a:ext>
                </a:extLst>
              </p:cNvPr>
              <p:cNvSpPr txBox="1">
                <a:spLocks noRot="1" noChangeAspect="1" noMove="1" noResize="1" noEditPoints="1" noAdjustHandles="1" noChangeArrowheads="1" noChangeShapeType="1" noTextEdit="1"/>
              </p:cNvSpPr>
              <p:nvPr/>
            </p:nvSpPr>
            <p:spPr>
              <a:xfrm>
                <a:off x="2939689" y="5163067"/>
                <a:ext cx="1265026" cy="525978"/>
              </a:xfrm>
              <a:prstGeom prst="rect">
                <a:avLst/>
              </a:prstGeom>
              <a:blipFill>
                <a:blip r:embed="rId7"/>
                <a:stretch>
                  <a:fillRect/>
                </a:stretch>
              </a:blipFill>
            </p:spPr>
            <p:txBody>
              <a:bodyPr/>
              <a:lstStyle/>
              <a:p>
                <a:r>
                  <a:rPr lang="en-US">
                    <a:noFill/>
                  </a:rPr>
                  <a:t> </a:t>
                </a:r>
              </a:p>
            </p:txBody>
          </p:sp>
        </mc:Fallback>
      </mc:AlternateContent>
      <p:sp>
        <p:nvSpPr>
          <p:cNvPr id="72" name="Line 2">
            <a:extLst>
              <a:ext uri="{FF2B5EF4-FFF2-40B4-BE49-F238E27FC236}">
                <a16:creationId xmlns:a16="http://schemas.microsoft.com/office/drawing/2014/main" id="{47E02CE8-B7D7-4DD4-83B1-FFD121E6C7D3}"/>
              </a:ext>
            </a:extLst>
          </p:cNvPr>
          <p:cNvSpPr>
            <a:spLocks noChangeShapeType="1"/>
          </p:cNvSpPr>
          <p:nvPr/>
        </p:nvSpPr>
        <p:spPr bwMode="auto">
          <a:xfrm flipV="1">
            <a:off x="4019550" y="1425613"/>
            <a:ext cx="2000250" cy="6588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73" name="Group 3">
            <a:extLst>
              <a:ext uri="{FF2B5EF4-FFF2-40B4-BE49-F238E27FC236}">
                <a16:creationId xmlns:a16="http://schemas.microsoft.com/office/drawing/2014/main" id="{43ED007B-35CD-4E12-A13F-298FEA15B247}"/>
              </a:ext>
            </a:extLst>
          </p:cNvPr>
          <p:cNvGrpSpPr>
            <a:grpSpLocks/>
          </p:cNvGrpSpPr>
          <p:nvPr/>
        </p:nvGrpSpPr>
        <p:grpSpPr bwMode="auto">
          <a:xfrm>
            <a:off x="3816350" y="873163"/>
            <a:ext cx="215900" cy="2376488"/>
            <a:chOff x="3969" y="2432"/>
            <a:chExt cx="84" cy="1271"/>
          </a:xfrm>
          <a:solidFill>
            <a:schemeClr val="bg2"/>
          </a:solidFill>
        </p:grpSpPr>
        <p:sp>
          <p:nvSpPr>
            <p:cNvPr id="74" name="Freeform 4">
              <a:extLst>
                <a:ext uri="{FF2B5EF4-FFF2-40B4-BE49-F238E27FC236}">
                  <a16:creationId xmlns:a16="http://schemas.microsoft.com/office/drawing/2014/main" id="{EFDBEF9F-98C0-4265-BE73-DD897ACB8F7C}"/>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75" name="Freeform 5">
              <a:extLst>
                <a:ext uri="{FF2B5EF4-FFF2-40B4-BE49-F238E27FC236}">
                  <a16:creationId xmlns:a16="http://schemas.microsoft.com/office/drawing/2014/main" id="{4513C7B6-9750-437A-B59A-3FB0C7864ABE}"/>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76" name="Group 6">
            <a:extLst>
              <a:ext uri="{FF2B5EF4-FFF2-40B4-BE49-F238E27FC236}">
                <a16:creationId xmlns:a16="http://schemas.microsoft.com/office/drawing/2014/main" id="{5DFD7EA8-88F5-47E8-9433-AADD4203E58D}"/>
              </a:ext>
            </a:extLst>
          </p:cNvPr>
          <p:cNvGrpSpPr>
            <a:grpSpLocks/>
          </p:cNvGrpSpPr>
          <p:nvPr/>
        </p:nvGrpSpPr>
        <p:grpSpPr bwMode="auto">
          <a:xfrm>
            <a:off x="6000750" y="1017626"/>
            <a:ext cx="76200" cy="2133600"/>
            <a:chOff x="3648" y="1008"/>
            <a:chExt cx="48" cy="1344"/>
          </a:xfrm>
        </p:grpSpPr>
        <p:sp>
          <p:nvSpPr>
            <p:cNvPr id="77" name="Rectangle 7">
              <a:extLst>
                <a:ext uri="{FF2B5EF4-FFF2-40B4-BE49-F238E27FC236}">
                  <a16:creationId xmlns:a16="http://schemas.microsoft.com/office/drawing/2014/main" id="{0C9470A6-0EFA-43A6-8D7E-BB022CAD5A42}"/>
                </a:ext>
              </a:extLst>
            </p:cNvPr>
            <p:cNvSpPr>
              <a:spLocks noChangeArrowheads="1"/>
            </p:cNvSpPr>
            <p:nvPr/>
          </p:nvSpPr>
          <p:spPr bwMode="auto">
            <a:xfrm>
              <a:off x="3648" y="1008"/>
              <a:ext cx="48" cy="134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Line 8">
              <a:extLst>
                <a:ext uri="{FF2B5EF4-FFF2-40B4-BE49-F238E27FC236}">
                  <a16:creationId xmlns:a16="http://schemas.microsoft.com/office/drawing/2014/main" id="{44194430-109F-4F32-8249-5502492C6C86}"/>
                </a:ext>
              </a:extLst>
            </p:cNvPr>
            <p:cNvSpPr>
              <a:spLocks noChangeShapeType="1"/>
            </p:cNvSpPr>
            <p:nvPr/>
          </p:nvSpPr>
          <p:spPr bwMode="auto">
            <a:xfrm>
              <a:off x="3648" y="1008"/>
              <a:ext cx="0" cy="1344"/>
            </a:xfrm>
            <a:prstGeom prst="line">
              <a:avLst/>
            </a:prstGeom>
            <a:noFill/>
            <a:ln w="381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79" name="Line 9">
            <a:extLst>
              <a:ext uri="{FF2B5EF4-FFF2-40B4-BE49-F238E27FC236}">
                <a16:creationId xmlns:a16="http://schemas.microsoft.com/office/drawing/2014/main" id="{E21E486D-4DCF-4EDC-99D4-676FF9B86FC4}"/>
              </a:ext>
            </a:extLst>
          </p:cNvPr>
          <p:cNvSpPr>
            <a:spLocks noChangeAspect="1" noChangeShapeType="1"/>
          </p:cNvSpPr>
          <p:nvPr/>
        </p:nvSpPr>
        <p:spPr bwMode="auto">
          <a:xfrm flipH="1">
            <a:off x="3987800" y="1416088"/>
            <a:ext cx="1984375" cy="28416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80" name="Line 10">
            <a:extLst>
              <a:ext uri="{FF2B5EF4-FFF2-40B4-BE49-F238E27FC236}">
                <a16:creationId xmlns:a16="http://schemas.microsoft.com/office/drawing/2014/main" id="{125A0141-C043-471F-9EFF-5E44591034FC}"/>
              </a:ext>
            </a:extLst>
          </p:cNvPr>
          <p:cNvSpPr>
            <a:spLocks noChangeShapeType="1"/>
          </p:cNvSpPr>
          <p:nvPr/>
        </p:nvSpPr>
        <p:spPr bwMode="auto">
          <a:xfrm>
            <a:off x="215900" y="2095538"/>
            <a:ext cx="6159500" cy="0"/>
          </a:xfrm>
          <a:prstGeom prst="line">
            <a:avLst/>
          </a:prstGeom>
          <a:noFill/>
          <a:ln w="12700">
            <a:solidFill>
              <a:schemeClr val="bg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1" name="Rectangle 80">
            <a:extLst>
              <a:ext uri="{FF2B5EF4-FFF2-40B4-BE49-F238E27FC236}">
                <a16:creationId xmlns:a16="http://schemas.microsoft.com/office/drawing/2014/main" id="{DC57702B-085C-414E-B511-F6DD1D9E11A8}"/>
              </a:ext>
            </a:extLst>
          </p:cNvPr>
          <p:cNvSpPr>
            <a:spLocks noChangeArrowheads="1"/>
          </p:cNvSpPr>
          <p:nvPr/>
        </p:nvSpPr>
        <p:spPr bwMode="auto">
          <a:xfrm>
            <a:off x="5899150" y="1028738"/>
            <a:ext cx="4191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4800">
                <a:solidFill>
                  <a:srgbClr val="66FF33"/>
                </a:solidFill>
                <a:latin typeface="Times New Roman" panose="02020603050405020304" pitchFamily="18" charset="0"/>
              </a:rPr>
              <a:t>·</a:t>
            </a:r>
          </a:p>
        </p:txBody>
      </p:sp>
      <p:sp>
        <p:nvSpPr>
          <p:cNvPr id="82" name="Line 13">
            <a:extLst>
              <a:ext uri="{FF2B5EF4-FFF2-40B4-BE49-F238E27FC236}">
                <a16:creationId xmlns:a16="http://schemas.microsoft.com/office/drawing/2014/main" id="{88C1288F-E6E8-4F5F-B5A4-75AAE272057B}"/>
              </a:ext>
            </a:extLst>
          </p:cNvPr>
          <p:cNvSpPr>
            <a:spLocks noChangeShapeType="1"/>
          </p:cNvSpPr>
          <p:nvPr/>
        </p:nvSpPr>
        <p:spPr bwMode="auto">
          <a:xfrm rot="678596" flipV="1">
            <a:off x="4924425" y="1535151"/>
            <a:ext cx="123825" cy="412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83" name="Object 82">
            <a:extLst>
              <a:ext uri="{FF2B5EF4-FFF2-40B4-BE49-F238E27FC236}">
                <a16:creationId xmlns:a16="http://schemas.microsoft.com/office/drawing/2014/main" id="{FE0FFBB7-DD65-4EF6-AE99-247FB374CD2A}"/>
              </a:ext>
            </a:extLst>
          </p:cNvPr>
          <p:cNvGraphicFramePr>
            <a:graphicFrameLocks noChangeAspect="1"/>
          </p:cNvGraphicFramePr>
          <p:nvPr/>
        </p:nvGraphicFramePr>
        <p:xfrm>
          <a:off x="4875520" y="2876588"/>
          <a:ext cx="227012" cy="317500"/>
        </p:xfrm>
        <a:graphic>
          <a:graphicData uri="http://schemas.openxmlformats.org/presentationml/2006/ole">
            <mc:AlternateContent xmlns:mc="http://schemas.openxmlformats.org/markup-compatibility/2006">
              <mc:Choice xmlns:v="urn:schemas-microsoft-com:vml" Requires="v">
                <p:oleObj spid="_x0000_s31746" name="公式" r:id="rId8" imgW="247591" imgH="361954" progId="Equation.3">
                  <p:embed/>
                </p:oleObj>
              </mc:Choice>
              <mc:Fallback>
                <p:oleObj name="公式" r:id="rId8" imgW="247591" imgH="361954" progId="Equation.3">
                  <p:embed/>
                  <p:pic>
                    <p:nvPicPr>
                      <p:cNvPr id="83" name="Object 82">
                        <a:extLst>
                          <a:ext uri="{FF2B5EF4-FFF2-40B4-BE49-F238E27FC236}">
                            <a16:creationId xmlns:a16="http://schemas.microsoft.com/office/drawing/2014/main" id="{FE0FFBB7-DD65-4EF6-AE99-247FB374CD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5520" y="2876588"/>
                        <a:ext cx="2270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16">
            <a:extLst>
              <a:ext uri="{FF2B5EF4-FFF2-40B4-BE49-F238E27FC236}">
                <a16:creationId xmlns:a16="http://schemas.microsoft.com/office/drawing/2014/main" id="{53E61639-199E-4716-84E1-999E2D4713E9}"/>
              </a:ext>
            </a:extLst>
          </p:cNvPr>
          <p:cNvGraphicFramePr>
            <a:graphicFrameLocks noChangeAspect="1"/>
          </p:cNvGraphicFramePr>
          <p:nvPr/>
        </p:nvGraphicFramePr>
        <p:xfrm>
          <a:off x="5718175" y="1041438"/>
          <a:ext cx="227013" cy="234950"/>
        </p:xfrm>
        <a:graphic>
          <a:graphicData uri="http://schemas.openxmlformats.org/presentationml/2006/ole">
            <mc:AlternateContent xmlns:mc="http://schemas.openxmlformats.org/markup-compatibility/2006">
              <mc:Choice xmlns:v="urn:schemas-microsoft-com:vml" Requires="v">
                <p:oleObj spid="_x0000_s31747" name="公式" r:id="rId10" imgW="247591" imgH="266815" progId="Equation.3">
                  <p:embed/>
                </p:oleObj>
              </mc:Choice>
              <mc:Fallback>
                <p:oleObj name="公式" r:id="rId10" imgW="247591" imgH="266815" progId="Equation.3">
                  <p:embed/>
                  <p:pic>
                    <p:nvPicPr>
                      <p:cNvPr id="84" name="Object 16">
                        <a:extLst>
                          <a:ext uri="{FF2B5EF4-FFF2-40B4-BE49-F238E27FC236}">
                            <a16:creationId xmlns:a16="http://schemas.microsoft.com/office/drawing/2014/main" id="{53E61639-199E-4716-84E1-999E2D4713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8175" y="1041438"/>
                        <a:ext cx="227013"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17">
            <a:extLst>
              <a:ext uri="{FF2B5EF4-FFF2-40B4-BE49-F238E27FC236}">
                <a16:creationId xmlns:a16="http://schemas.microsoft.com/office/drawing/2014/main" id="{C762E0B0-6FDD-4344-A3C2-23529D7A46E1}"/>
              </a:ext>
            </a:extLst>
          </p:cNvPr>
          <p:cNvGraphicFramePr>
            <a:graphicFrameLocks noChangeAspect="1"/>
          </p:cNvGraphicFramePr>
          <p:nvPr/>
        </p:nvGraphicFramePr>
        <p:xfrm>
          <a:off x="6107113" y="2089188"/>
          <a:ext cx="161925" cy="255588"/>
        </p:xfrm>
        <a:graphic>
          <a:graphicData uri="http://schemas.openxmlformats.org/presentationml/2006/ole">
            <mc:AlternateContent xmlns:mc="http://schemas.openxmlformats.org/markup-compatibility/2006">
              <mc:Choice xmlns:v="urn:schemas-microsoft-com:vml" Requires="v">
                <p:oleObj spid="_x0000_s31748" name="公式" r:id="rId12" imgW="171377" imgH="285842" progId="Equation.3">
                  <p:embed/>
                </p:oleObj>
              </mc:Choice>
              <mc:Fallback>
                <p:oleObj name="公式" r:id="rId12" imgW="171377" imgH="285842" progId="Equation.3">
                  <p:embed/>
                  <p:pic>
                    <p:nvPicPr>
                      <p:cNvPr id="85" name="Object 17">
                        <a:extLst>
                          <a:ext uri="{FF2B5EF4-FFF2-40B4-BE49-F238E27FC236}">
                            <a16:creationId xmlns:a16="http://schemas.microsoft.com/office/drawing/2014/main" id="{C762E0B0-6FDD-4344-A3C2-23529D7A46E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13" y="2089188"/>
                        <a:ext cx="161925"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Line 21">
            <a:extLst>
              <a:ext uri="{FF2B5EF4-FFF2-40B4-BE49-F238E27FC236}">
                <a16:creationId xmlns:a16="http://schemas.microsoft.com/office/drawing/2014/main" id="{DE99707B-F4F3-4A33-9530-1B31CE7E35BC}"/>
              </a:ext>
            </a:extLst>
          </p:cNvPr>
          <p:cNvSpPr>
            <a:spLocks noChangeShapeType="1"/>
          </p:cNvSpPr>
          <p:nvPr/>
        </p:nvSpPr>
        <p:spPr bwMode="auto">
          <a:xfrm>
            <a:off x="412750" y="2138401"/>
            <a:ext cx="0" cy="936625"/>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7" name="Line 22">
            <a:extLst>
              <a:ext uri="{FF2B5EF4-FFF2-40B4-BE49-F238E27FC236}">
                <a16:creationId xmlns:a16="http://schemas.microsoft.com/office/drawing/2014/main" id="{7725A6A1-B007-49CC-9043-4EE2E53CBF40}"/>
              </a:ext>
            </a:extLst>
          </p:cNvPr>
          <p:cNvSpPr>
            <a:spLocks noChangeShapeType="1"/>
          </p:cNvSpPr>
          <p:nvPr/>
        </p:nvSpPr>
        <p:spPr bwMode="auto">
          <a:xfrm>
            <a:off x="1228725" y="2727363"/>
            <a:ext cx="0" cy="357188"/>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88" name="Group 23">
            <a:extLst>
              <a:ext uri="{FF2B5EF4-FFF2-40B4-BE49-F238E27FC236}">
                <a16:creationId xmlns:a16="http://schemas.microsoft.com/office/drawing/2014/main" id="{5767B1F3-039C-497F-B508-82D28F3E3CD8}"/>
              </a:ext>
            </a:extLst>
          </p:cNvPr>
          <p:cNvGrpSpPr>
            <a:grpSpLocks/>
          </p:cNvGrpSpPr>
          <p:nvPr/>
        </p:nvGrpSpPr>
        <p:grpSpPr bwMode="auto">
          <a:xfrm>
            <a:off x="375739" y="1714665"/>
            <a:ext cx="781050" cy="773113"/>
            <a:chOff x="964" y="912"/>
            <a:chExt cx="492" cy="487"/>
          </a:xfrm>
        </p:grpSpPr>
        <p:sp>
          <p:nvSpPr>
            <p:cNvPr id="89" name="Line 24">
              <a:extLst>
                <a:ext uri="{FF2B5EF4-FFF2-40B4-BE49-F238E27FC236}">
                  <a16:creationId xmlns:a16="http://schemas.microsoft.com/office/drawing/2014/main" id="{8CAAEBCE-4C7D-4EEA-B17B-CA24881CC82B}"/>
                </a:ext>
              </a:extLst>
            </p:cNvPr>
            <p:cNvSpPr>
              <a:spLocks noChangeShapeType="1"/>
            </p:cNvSpPr>
            <p:nvPr/>
          </p:nvSpPr>
          <p:spPr bwMode="auto">
            <a:xfrm>
              <a:off x="992" y="1152"/>
              <a:ext cx="448" cy="1"/>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0" name="Line 25">
              <a:extLst>
                <a:ext uri="{FF2B5EF4-FFF2-40B4-BE49-F238E27FC236}">
                  <a16:creationId xmlns:a16="http://schemas.microsoft.com/office/drawing/2014/main" id="{747E6BA1-120D-4F34-BD27-6AE006C94BAE}"/>
                </a:ext>
              </a:extLst>
            </p:cNvPr>
            <p:cNvSpPr>
              <a:spLocks noChangeShapeType="1"/>
            </p:cNvSpPr>
            <p:nvPr/>
          </p:nvSpPr>
          <p:spPr bwMode="auto">
            <a:xfrm flipV="1">
              <a:off x="990" y="912"/>
              <a:ext cx="466" cy="230"/>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1" name="Line 26">
              <a:extLst>
                <a:ext uri="{FF2B5EF4-FFF2-40B4-BE49-F238E27FC236}">
                  <a16:creationId xmlns:a16="http://schemas.microsoft.com/office/drawing/2014/main" id="{49E84A13-170B-42D3-AF9E-ED46BC5A8227}"/>
                </a:ext>
              </a:extLst>
            </p:cNvPr>
            <p:cNvSpPr>
              <a:spLocks noChangeShapeType="1"/>
            </p:cNvSpPr>
            <p:nvPr/>
          </p:nvSpPr>
          <p:spPr bwMode="auto">
            <a:xfrm>
              <a:off x="964" y="1162"/>
              <a:ext cx="484" cy="237"/>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92" name="Rectangle 27">
            <a:extLst>
              <a:ext uri="{FF2B5EF4-FFF2-40B4-BE49-F238E27FC236}">
                <a16:creationId xmlns:a16="http://schemas.microsoft.com/office/drawing/2014/main" id="{40155FD9-D385-410F-BDCB-9A7C56C5C19E}"/>
              </a:ext>
            </a:extLst>
          </p:cNvPr>
          <p:cNvSpPr>
            <a:spLocks noChangeArrowheads="1"/>
          </p:cNvSpPr>
          <p:nvPr/>
        </p:nvSpPr>
        <p:spPr bwMode="auto">
          <a:xfrm>
            <a:off x="278902" y="1854365"/>
            <a:ext cx="304800" cy="495300"/>
          </a:xfrm>
          <a:prstGeom prst="rect">
            <a:avLst/>
          </a:prstGeom>
          <a:noFill/>
          <a:ln w="635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3600" dirty="0">
                <a:solidFill>
                  <a:srgbClr val="FF0000"/>
                </a:solidFill>
                <a:latin typeface="Times New Roman" panose="02020603050405020304" pitchFamily="18" charset="0"/>
              </a:rPr>
              <a:t>*</a:t>
            </a:r>
            <a:endParaRPr kumimoji="1" lang="en-US" altLang="zh-CN" dirty="0">
              <a:solidFill>
                <a:srgbClr val="FF0000"/>
              </a:solidFill>
              <a:latin typeface="Times New Roman" panose="02020603050405020304" pitchFamily="18" charset="0"/>
            </a:endParaRPr>
          </a:p>
        </p:txBody>
      </p:sp>
      <p:graphicFrame>
        <p:nvGraphicFramePr>
          <p:cNvPr id="93" name="Object 29">
            <a:extLst>
              <a:ext uri="{FF2B5EF4-FFF2-40B4-BE49-F238E27FC236}">
                <a16:creationId xmlns:a16="http://schemas.microsoft.com/office/drawing/2014/main" id="{542E393D-4D7C-49EF-BCE2-17F1A28C3D4B}"/>
              </a:ext>
            </a:extLst>
          </p:cNvPr>
          <p:cNvGraphicFramePr>
            <a:graphicFrameLocks noChangeAspect="1"/>
          </p:cNvGraphicFramePr>
          <p:nvPr/>
        </p:nvGraphicFramePr>
        <p:xfrm>
          <a:off x="676275" y="2647988"/>
          <a:ext cx="284163" cy="323850"/>
        </p:xfrm>
        <a:graphic>
          <a:graphicData uri="http://schemas.openxmlformats.org/presentationml/2006/ole">
            <mc:AlternateContent xmlns:mc="http://schemas.openxmlformats.org/markup-compatibility/2006">
              <mc:Choice xmlns:v="urn:schemas-microsoft-com:vml" Requires="v">
                <p:oleObj spid="_x0000_s31749" name="公式" r:id="rId14" imgW="323805" imgH="380982" progId="Equation.3">
                  <p:embed/>
                </p:oleObj>
              </mc:Choice>
              <mc:Fallback>
                <p:oleObj name="公式" r:id="rId14" imgW="323805" imgH="380982" progId="Equation.3">
                  <p:embed/>
                  <p:pic>
                    <p:nvPicPr>
                      <p:cNvPr id="93" name="Object 29">
                        <a:extLst>
                          <a:ext uri="{FF2B5EF4-FFF2-40B4-BE49-F238E27FC236}">
                            <a16:creationId xmlns:a16="http://schemas.microsoft.com/office/drawing/2014/main" id="{542E393D-4D7C-49EF-BCE2-17F1A28C3D4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6275" y="2647988"/>
                        <a:ext cx="284163"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4" name="Group 30">
            <a:extLst>
              <a:ext uri="{FF2B5EF4-FFF2-40B4-BE49-F238E27FC236}">
                <a16:creationId xmlns:a16="http://schemas.microsoft.com/office/drawing/2014/main" id="{1346FE92-B9C7-4E90-A3A0-AB8DEC64D1EC}"/>
              </a:ext>
            </a:extLst>
          </p:cNvPr>
          <p:cNvGrpSpPr>
            <a:grpSpLocks/>
          </p:cNvGrpSpPr>
          <p:nvPr/>
        </p:nvGrpSpPr>
        <p:grpSpPr bwMode="auto">
          <a:xfrm>
            <a:off x="1225052" y="1730540"/>
            <a:ext cx="1517650" cy="735013"/>
            <a:chOff x="1492" y="922"/>
            <a:chExt cx="956" cy="474"/>
          </a:xfrm>
        </p:grpSpPr>
        <p:sp>
          <p:nvSpPr>
            <p:cNvPr id="95" name="Line 31">
              <a:extLst>
                <a:ext uri="{FF2B5EF4-FFF2-40B4-BE49-F238E27FC236}">
                  <a16:creationId xmlns:a16="http://schemas.microsoft.com/office/drawing/2014/main" id="{C1540991-796C-459F-A8F1-721AF04B06B4}"/>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96" name="Line 32">
              <a:extLst>
                <a:ext uri="{FF2B5EF4-FFF2-40B4-BE49-F238E27FC236}">
                  <a16:creationId xmlns:a16="http://schemas.microsoft.com/office/drawing/2014/main" id="{88FCA6B2-327C-4D09-9A7B-E8B580ACBF3D}"/>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97" name="Line 33">
              <a:extLst>
                <a:ext uri="{FF2B5EF4-FFF2-40B4-BE49-F238E27FC236}">
                  <a16:creationId xmlns:a16="http://schemas.microsoft.com/office/drawing/2014/main" id="{01630626-6284-493E-A285-9830D42732B8}"/>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sp>
        <p:nvSpPr>
          <p:cNvPr id="98" name="Line 34">
            <a:extLst>
              <a:ext uri="{FF2B5EF4-FFF2-40B4-BE49-F238E27FC236}">
                <a16:creationId xmlns:a16="http://schemas.microsoft.com/office/drawing/2014/main" id="{2B16569D-6AF0-4412-8E6D-F68D675C4D76}"/>
              </a:ext>
            </a:extLst>
          </p:cNvPr>
          <p:cNvSpPr>
            <a:spLocks noChangeShapeType="1"/>
          </p:cNvSpPr>
          <p:nvPr/>
        </p:nvSpPr>
        <p:spPr bwMode="auto">
          <a:xfrm>
            <a:off x="400050" y="3028988"/>
            <a:ext cx="823913" cy="0"/>
          </a:xfrm>
          <a:prstGeom prst="line">
            <a:avLst/>
          </a:prstGeom>
          <a:noFill/>
          <a:ln w="1270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99" name="Object 35">
            <a:extLst>
              <a:ext uri="{FF2B5EF4-FFF2-40B4-BE49-F238E27FC236}">
                <a16:creationId xmlns:a16="http://schemas.microsoft.com/office/drawing/2014/main" id="{25F7870B-DB87-48F7-9A87-8F81AAF0BD00}"/>
              </a:ext>
            </a:extLst>
          </p:cNvPr>
          <p:cNvGraphicFramePr>
            <a:graphicFrameLocks noChangeAspect="1"/>
          </p:cNvGraphicFramePr>
          <p:nvPr/>
        </p:nvGraphicFramePr>
        <p:xfrm>
          <a:off x="2365375" y="1430376"/>
          <a:ext cx="227013" cy="236537"/>
        </p:xfrm>
        <a:graphic>
          <a:graphicData uri="http://schemas.openxmlformats.org/presentationml/2006/ole">
            <mc:AlternateContent xmlns:mc="http://schemas.openxmlformats.org/markup-compatibility/2006">
              <mc:Choice xmlns:v="urn:schemas-microsoft-com:vml" Requires="v">
                <p:oleObj spid="_x0000_s31750" name="公式" r:id="rId16" imgW="247591" imgH="266815" progId="Equation.3">
                  <p:embed/>
                </p:oleObj>
              </mc:Choice>
              <mc:Fallback>
                <p:oleObj name="公式" r:id="rId16" imgW="247591" imgH="266815" progId="Equation.3">
                  <p:embed/>
                  <p:pic>
                    <p:nvPicPr>
                      <p:cNvPr id="99" name="Object 35">
                        <a:extLst>
                          <a:ext uri="{FF2B5EF4-FFF2-40B4-BE49-F238E27FC236}">
                            <a16:creationId xmlns:a16="http://schemas.microsoft.com/office/drawing/2014/main" id="{25F7870B-DB87-48F7-9A87-8F81AAF0BD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65375" y="1430376"/>
                        <a:ext cx="22701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36">
            <a:extLst>
              <a:ext uri="{FF2B5EF4-FFF2-40B4-BE49-F238E27FC236}">
                <a16:creationId xmlns:a16="http://schemas.microsoft.com/office/drawing/2014/main" id="{56128AD9-402E-4F4F-A3AB-5C00AB003051}"/>
              </a:ext>
            </a:extLst>
          </p:cNvPr>
          <p:cNvGraphicFramePr>
            <a:graphicFrameLocks noChangeAspect="1"/>
          </p:cNvGraphicFramePr>
          <p:nvPr/>
        </p:nvGraphicFramePr>
        <p:xfrm>
          <a:off x="2376488" y="2530513"/>
          <a:ext cx="223837" cy="244475"/>
        </p:xfrm>
        <a:graphic>
          <a:graphicData uri="http://schemas.openxmlformats.org/presentationml/2006/ole">
            <mc:AlternateContent xmlns:mc="http://schemas.openxmlformats.org/markup-compatibility/2006">
              <mc:Choice xmlns:v="urn:schemas-microsoft-com:vml" Requires="v">
                <p:oleObj spid="_x0000_s31751" name="公式" r:id="rId18" imgW="247591" imgH="276117" progId="Equation.3">
                  <p:embed/>
                </p:oleObj>
              </mc:Choice>
              <mc:Fallback>
                <p:oleObj name="公式" r:id="rId18" imgW="247591" imgH="276117" progId="Equation.3">
                  <p:embed/>
                  <p:pic>
                    <p:nvPicPr>
                      <p:cNvPr id="100" name="Object 36">
                        <a:extLst>
                          <a:ext uri="{FF2B5EF4-FFF2-40B4-BE49-F238E27FC236}">
                            <a16:creationId xmlns:a16="http://schemas.microsoft.com/office/drawing/2014/main" id="{56128AD9-402E-4F4F-A3AB-5C00AB0030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76488" y="2530513"/>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 name="Line 37">
            <a:extLst>
              <a:ext uri="{FF2B5EF4-FFF2-40B4-BE49-F238E27FC236}">
                <a16:creationId xmlns:a16="http://schemas.microsoft.com/office/drawing/2014/main" id="{00F1FF2F-7FE5-4800-8793-1DEDE063BA2D}"/>
              </a:ext>
            </a:extLst>
          </p:cNvPr>
          <p:cNvSpPr>
            <a:spLocks noChangeAspect="1" noChangeShapeType="1"/>
          </p:cNvSpPr>
          <p:nvPr/>
        </p:nvSpPr>
        <p:spPr bwMode="auto">
          <a:xfrm flipV="1">
            <a:off x="2724150" y="2125828"/>
            <a:ext cx="1092200" cy="347662"/>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02" name="Line 38">
            <a:extLst>
              <a:ext uri="{FF2B5EF4-FFF2-40B4-BE49-F238E27FC236}">
                <a16:creationId xmlns:a16="http://schemas.microsoft.com/office/drawing/2014/main" id="{C187BF98-B45F-40A4-96CF-6C45A5C4F07E}"/>
              </a:ext>
            </a:extLst>
          </p:cNvPr>
          <p:cNvSpPr>
            <a:spLocks noChangeAspect="1" noChangeShapeType="1"/>
          </p:cNvSpPr>
          <p:nvPr/>
        </p:nvSpPr>
        <p:spPr bwMode="auto">
          <a:xfrm flipV="1">
            <a:off x="2714625" y="1739938"/>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03" name="Line 39">
            <a:extLst>
              <a:ext uri="{FF2B5EF4-FFF2-40B4-BE49-F238E27FC236}">
                <a16:creationId xmlns:a16="http://schemas.microsoft.com/office/drawing/2014/main" id="{DC58D78D-3837-4A4C-A643-3EBD770E8883}"/>
              </a:ext>
            </a:extLst>
          </p:cNvPr>
          <p:cNvSpPr>
            <a:spLocks noChangeAspect="1" noChangeShapeType="1"/>
          </p:cNvSpPr>
          <p:nvPr/>
        </p:nvSpPr>
        <p:spPr bwMode="auto">
          <a:xfrm flipV="1">
            <a:off x="2695575" y="1347826"/>
            <a:ext cx="1193800" cy="38100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104" name="Group 40">
            <a:extLst>
              <a:ext uri="{FF2B5EF4-FFF2-40B4-BE49-F238E27FC236}">
                <a16:creationId xmlns:a16="http://schemas.microsoft.com/office/drawing/2014/main" id="{D36010AD-C8D4-4AFC-92F1-26D6121D2E4D}"/>
              </a:ext>
            </a:extLst>
          </p:cNvPr>
          <p:cNvGrpSpPr>
            <a:grpSpLocks/>
          </p:cNvGrpSpPr>
          <p:nvPr/>
        </p:nvGrpSpPr>
        <p:grpSpPr bwMode="auto">
          <a:xfrm>
            <a:off x="2711450" y="1050963"/>
            <a:ext cx="0" cy="2076450"/>
            <a:chOff x="2592" y="956"/>
            <a:chExt cx="0" cy="1308"/>
          </a:xfrm>
        </p:grpSpPr>
        <p:sp>
          <p:nvSpPr>
            <p:cNvPr id="105" name="Line 41">
              <a:extLst>
                <a:ext uri="{FF2B5EF4-FFF2-40B4-BE49-F238E27FC236}">
                  <a16:creationId xmlns:a16="http://schemas.microsoft.com/office/drawing/2014/main" id="{6279B1C7-77EF-4FBE-A28E-0AA7E4CD981B}"/>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 name="Line 42">
              <a:extLst>
                <a:ext uri="{FF2B5EF4-FFF2-40B4-BE49-F238E27FC236}">
                  <a16:creationId xmlns:a16="http://schemas.microsoft.com/office/drawing/2014/main" id="{84B21F92-4D7E-4A8B-A583-9BFDD68D6227}"/>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 name="Line 43">
              <a:extLst>
                <a:ext uri="{FF2B5EF4-FFF2-40B4-BE49-F238E27FC236}">
                  <a16:creationId xmlns:a16="http://schemas.microsoft.com/office/drawing/2014/main" id="{61B90A7E-B29E-4958-B6ED-A9E1F8386BDF}"/>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graphicFrame>
        <p:nvGraphicFramePr>
          <p:cNvPr id="108" name="Object 52">
            <a:extLst>
              <a:ext uri="{FF2B5EF4-FFF2-40B4-BE49-F238E27FC236}">
                <a16:creationId xmlns:a16="http://schemas.microsoft.com/office/drawing/2014/main" id="{A06B5AD5-8ADE-41D5-8E32-6BBA05EA9158}"/>
              </a:ext>
            </a:extLst>
          </p:cNvPr>
          <p:cNvGraphicFramePr>
            <a:graphicFrameLocks noChangeAspect="1"/>
          </p:cNvGraphicFramePr>
          <p:nvPr/>
        </p:nvGraphicFramePr>
        <p:xfrm>
          <a:off x="6137275" y="1355763"/>
          <a:ext cx="171450" cy="180975"/>
        </p:xfrm>
        <a:graphic>
          <a:graphicData uri="http://schemas.openxmlformats.org/presentationml/2006/ole">
            <mc:AlternateContent xmlns:mc="http://schemas.openxmlformats.org/markup-compatibility/2006">
              <mc:Choice xmlns:v="urn:schemas-microsoft-com:vml" Requires="v">
                <p:oleObj spid="_x0000_s31752" name="公式" r:id="rId20" imgW="190325" imgH="200005" progId="Equation.3">
                  <p:embed/>
                </p:oleObj>
              </mc:Choice>
              <mc:Fallback>
                <p:oleObj name="公式" r:id="rId20" imgW="190325" imgH="200005" progId="Equation.3">
                  <p:embed/>
                  <p:pic>
                    <p:nvPicPr>
                      <p:cNvPr id="108" name="Object 52">
                        <a:extLst>
                          <a:ext uri="{FF2B5EF4-FFF2-40B4-BE49-F238E27FC236}">
                            <a16:creationId xmlns:a16="http://schemas.microsoft.com/office/drawing/2014/main" id="{A06B5AD5-8ADE-41D5-8E32-6BBA05EA915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37275" y="1355763"/>
                        <a:ext cx="171450"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 name="Group 56">
            <a:extLst>
              <a:ext uri="{FF2B5EF4-FFF2-40B4-BE49-F238E27FC236}">
                <a16:creationId xmlns:a16="http://schemas.microsoft.com/office/drawing/2014/main" id="{176A23DD-B87D-44EC-8413-0BAF28B99CD8}"/>
              </a:ext>
            </a:extLst>
          </p:cNvPr>
          <p:cNvGrpSpPr>
            <a:grpSpLocks/>
          </p:cNvGrpSpPr>
          <p:nvPr/>
        </p:nvGrpSpPr>
        <p:grpSpPr bwMode="auto">
          <a:xfrm>
            <a:off x="3960813" y="1325601"/>
            <a:ext cx="2016125" cy="71437"/>
            <a:chOff x="3379" y="1265"/>
            <a:chExt cx="1270" cy="45"/>
          </a:xfrm>
        </p:grpSpPr>
        <p:sp>
          <p:nvSpPr>
            <p:cNvPr id="110" name="Line 57">
              <a:extLst>
                <a:ext uri="{FF2B5EF4-FFF2-40B4-BE49-F238E27FC236}">
                  <a16:creationId xmlns:a16="http://schemas.microsoft.com/office/drawing/2014/main" id="{88864048-5BEB-4356-BFC6-72BD51C3DC8B}"/>
                </a:ext>
              </a:extLst>
            </p:cNvPr>
            <p:cNvSpPr>
              <a:spLocks noChangeShapeType="1"/>
            </p:cNvSpPr>
            <p:nvPr/>
          </p:nvSpPr>
          <p:spPr bwMode="auto">
            <a:xfrm>
              <a:off x="3379" y="1265"/>
              <a:ext cx="1270" cy="4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11" name="Line 58">
              <a:extLst>
                <a:ext uri="{FF2B5EF4-FFF2-40B4-BE49-F238E27FC236}">
                  <a16:creationId xmlns:a16="http://schemas.microsoft.com/office/drawing/2014/main" id="{50872876-0D9B-4B31-8AFC-C53B976CE849}"/>
                </a:ext>
              </a:extLst>
            </p:cNvPr>
            <p:cNvSpPr>
              <a:spLocks noChangeShapeType="1"/>
            </p:cNvSpPr>
            <p:nvPr/>
          </p:nvSpPr>
          <p:spPr bwMode="auto">
            <a:xfrm>
              <a:off x="3908" y="1286"/>
              <a:ext cx="136"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grpSp>
        <p:nvGrpSpPr>
          <p:cNvPr id="112" name="Group 59">
            <a:extLst>
              <a:ext uri="{FF2B5EF4-FFF2-40B4-BE49-F238E27FC236}">
                <a16:creationId xmlns:a16="http://schemas.microsoft.com/office/drawing/2014/main" id="{AB7CC321-8AF7-43B5-AD86-C11B1130DFA7}"/>
              </a:ext>
            </a:extLst>
          </p:cNvPr>
          <p:cNvGrpSpPr>
            <a:grpSpLocks/>
          </p:cNvGrpSpPr>
          <p:nvPr/>
        </p:nvGrpSpPr>
        <p:grpSpPr bwMode="auto">
          <a:xfrm>
            <a:off x="1118781" y="1233526"/>
            <a:ext cx="215900" cy="1801812"/>
            <a:chOff x="3969" y="2432"/>
            <a:chExt cx="84" cy="1271"/>
          </a:xfrm>
          <a:solidFill>
            <a:schemeClr val="bg2"/>
          </a:solidFill>
        </p:grpSpPr>
        <p:sp>
          <p:nvSpPr>
            <p:cNvPr id="113" name="Freeform 60">
              <a:extLst>
                <a:ext uri="{FF2B5EF4-FFF2-40B4-BE49-F238E27FC236}">
                  <a16:creationId xmlns:a16="http://schemas.microsoft.com/office/drawing/2014/main" id="{F5DD78DF-96CD-4CA7-8933-08FC331A837F}"/>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14" name="Freeform 61">
              <a:extLst>
                <a:ext uri="{FF2B5EF4-FFF2-40B4-BE49-F238E27FC236}">
                  <a16:creationId xmlns:a16="http://schemas.microsoft.com/office/drawing/2014/main" id="{90172CC1-502E-48EB-948E-31A3005F953F}"/>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sp>
        <p:nvSpPr>
          <p:cNvPr id="115" name="Line 63">
            <a:extLst>
              <a:ext uri="{FF2B5EF4-FFF2-40B4-BE49-F238E27FC236}">
                <a16:creationId xmlns:a16="http://schemas.microsoft.com/office/drawing/2014/main" id="{49FE8067-5F40-48F8-A2B6-C1E707A8A43C}"/>
              </a:ext>
            </a:extLst>
          </p:cNvPr>
          <p:cNvSpPr>
            <a:spLocks noChangeShapeType="1"/>
          </p:cNvSpPr>
          <p:nvPr/>
        </p:nvSpPr>
        <p:spPr bwMode="auto">
          <a:xfrm flipV="1">
            <a:off x="4959350" y="1714538"/>
            <a:ext cx="176213" cy="666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6" name="Picture 2" descr="其">
            <a:extLst>
              <a:ext uri="{FF2B5EF4-FFF2-40B4-BE49-F238E27FC236}">
                <a16:creationId xmlns:a16="http://schemas.microsoft.com/office/drawing/2014/main" id="{55DCD8DE-3918-4BD1-8A67-4130B972E4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13500" y="874751"/>
            <a:ext cx="121920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Line 18">
            <a:extLst>
              <a:ext uri="{FF2B5EF4-FFF2-40B4-BE49-F238E27FC236}">
                <a16:creationId xmlns:a16="http://schemas.microsoft.com/office/drawing/2014/main" id="{A83AF9DD-A782-4967-8D6D-BA0379D3A331}"/>
              </a:ext>
            </a:extLst>
          </p:cNvPr>
          <p:cNvSpPr>
            <a:spLocks noChangeShapeType="1"/>
          </p:cNvSpPr>
          <p:nvPr/>
        </p:nvSpPr>
        <p:spPr bwMode="auto">
          <a:xfrm>
            <a:off x="3875088" y="3249651"/>
            <a:ext cx="2057400" cy="0"/>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cxnSp>
        <p:nvCxnSpPr>
          <p:cNvPr id="118" name="Straight Connector 117">
            <a:extLst>
              <a:ext uri="{FF2B5EF4-FFF2-40B4-BE49-F238E27FC236}">
                <a16:creationId xmlns:a16="http://schemas.microsoft.com/office/drawing/2014/main" id="{ECD79022-FF5C-43DA-94B4-34792092FF71}"/>
              </a:ext>
            </a:extLst>
          </p:cNvPr>
          <p:cNvCxnSpPr/>
          <p:nvPr/>
        </p:nvCxnSpPr>
        <p:spPr bwMode="auto">
          <a:xfrm>
            <a:off x="2122409" y="548680"/>
            <a:ext cx="1237870" cy="2465066"/>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Straight Arrow Connector 119">
            <a:extLst>
              <a:ext uri="{FF2B5EF4-FFF2-40B4-BE49-F238E27FC236}">
                <a16:creationId xmlns:a16="http://schemas.microsoft.com/office/drawing/2014/main" id="{A4D56CE2-3522-4A3E-B4F3-93A85425612B}"/>
              </a:ext>
            </a:extLst>
          </p:cNvPr>
          <p:cNvCxnSpPr/>
          <p:nvPr/>
        </p:nvCxnSpPr>
        <p:spPr bwMode="auto">
          <a:xfrm>
            <a:off x="2122409" y="1739938"/>
            <a:ext cx="0" cy="769974"/>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CD8C97B-899D-4C62-8EFE-AADED3124E89}"/>
                  </a:ext>
                </a:extLst>
              </p:cNvPr>
              <p:cNvSpPr txBox="1"/>
              <p:nvPr/>
            </p:nvSpPr>
            <p:spPr>
              <a:xfrm>
                <a:off x="1810987" y="1824719"/>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121" name="TextBox 120">
                <a:extLst>
                  <a:ext uri="{FF2B5EF4-FFF2-40B4-BE49-F238E27FC236}">
                    <a16:creationId xmlns:a16="http://schemas.microsoft.com/office/drawing/2014/main" id="{BCD8C97B-899D-4C62-8EFE-AADED3124E89}"/>
                  </a:ext>
                </a:extLst>
              </p:cNvPr>
              <p:cNvSpPr txBox="1">
                <a:spLocks noRot="1" noChangeAspect="1" noMove="1" noResize="1" noEditPoints="1" noAdjustHandles="1" noChangeArrowheads="1" noChangeShapeType="1" noTextEdit="1"/>
              </p:cNvSpPr>
              <p:nvPr/>
            </p:nvSpPr>
            <p:spPr>
              <a:xfrm>
                <a:off x="1810987" y="1824719"/>
                <a:ext cx="191591" cy="276999"/>
              </a:xfrm>
              <a:prstGeom prst="rect">
                <a:avLst/>
              </a:prstGeom>
              <a:blipFill>
                <a:blip r:embed="rId24"/>
                <a:stretch>
                  <a:fillRect l="-15625" r="-12500"/>
                </a:stretch>
              </a:blipFill>
            </p:spPr>
            <p:txBody>
              <a:bodyPr/>
              <a:lstStyle/>
              <a:p>
                <a:r>
                  <a:rPr lang="en-US">
                    <a:noFill/>
                  </a:rPr>
                  <a:t> </a:t>
                </a:r>
              </a:p>
            </p:txBody>
          </p:sp>
        </mc:Fallback>
      </mc:AlternateContent>
      <p:cxnSp>
        <p:nvCxnSpPr>
          <p:cNvPr id="122" name="Straight Connector 121">
            <a:extLst>
              <a:ext uri="{FF2B5EF4-FFF2-40B4-BE49-F238E27FC236}">
                <a16:creationId xmlns:a16="http://schemas.microsoft.com/office/drawing/2014/main" id="{C5D565E6-B862-45A4-99E9-C5F7F04E5CDB}"/>
              </a:ext>
            </a:extLst>
          </p:cNvPr>
          <p:cNvCxnSpPr/>
          <p:nvPr/>
        </p:nvCxnSpPr>
        <p:spPr bwMode="auto">
          <a:xfrm flipV="1">
            <a:off x="2069555" y="2061011"/>
            <a:ext cx="3239293" cy="3413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 name="Freeform: Shape 20">
            <a:extLst>
              <a:ext uri="{FF2B5EF4-FFF2-40B4-BE49-F238E27FC236}">
                <a16:creationId xmlns:a16="http://schemas.microsoft.com/office/drawing/2014/main" id="{C3302C81-51E1-4463-BE43-D48CEF143EE9}"/>
              </a:ext>
            </a:extLst>
          </p:cNvPr>
          <p:cNvSpPr/>
          <p:nvPr/>
        </p:nvSpPr>
        <p:spPr bwMode="auto">
          <a:xfrm>
            <a:off x="3393831" y="1892794"/>
            <a:ext cx="56235" cy="187569"/>
          </a:xfrm>
          <a:custGeom>
            <a:avLst/>
            <a:gdLst>
              <a:gd name="connsiteX0" fmla="*/ 0 w 56235"/>
              <a:gd name="connsiteY0" fmla="*/ 187569 h 187569"/>
              <a:gd name="connsiteX1" fmla="*/ 52754 w 56235"/>
              <a:gd name="connsiteY1" fmla="*/ 99646 h 187569"/>
              <a:gd name="connsiteX2" fmla="*/ 46892 w 56235"/>
              <a:gd name="connsiteY2" fmla="*/ 0 h 187569"/>
            </a:gdLst>
            <a:ahLst/>
            <a:cxnLst>
              <a:cxn ang="0">
                <a:pos x="connsiteX0" y="connsiteY0"/>
              </a:cxn>
              <a:cxn ang="0">
                <a:pos x="connsiteX1" y="connsiteY1"/>
              </a:cxn>
              <a:cxn ang="0">
                <a:pos x="connsiteX2" y="connsiteY2"/>
              </a:cxn>
            </a:cxnLst>
            <a:rect l="l" t="t" r="r" b="b"/>
            <a:pathLst>
              <a:path w="56235" h="187569">
                <a:moveTo>
                  <a:pt x="0" y="187569"/>
                </a:moveTo>
                <a:cubicBezTo>
                  <a:pt x="22469" y="159238"/>
                  <a:pt x="44939" y="130907"/>
                  <a:pt x="52754" y="99646"/>
                </a:cubicBezTo>
                <a:cubicBezTo>
                  <a:pt x="60569" y="68384"/>
                  <a:pt x="53730" y="34192"/>
                  <a:pt x="46892"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8366E188-BED9-4F70-B95D-567E7D75FCD1}"/>
                  </a:ext>
                </a:extLst>
              </p:cNvPr>
              <p:cNvSpPr txBox="1"/>
              <p:nvPr/>
            </p:nvSpPr>
            <p:spPr>
              <a:xfrm>
                <a:off x="3452693" y="1826513"/>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124" name="TextBox 123">
                <a:extLst>
                  <a:ext uri="{FF2B5EF4-FFF2-40B4-BE49-F238E27FC236}">
                    <a16:creationId xmlns:a16="http://schemas.microsoft.com/office/drawing/2014/main" id="{8366E188-BED9-4F70-B95D-567E7D75FCD1}"/>
                  </a:ext>
                </a:extLst>
              </p:cNvPr>
              <p:cNvSpPr txBox="1">
                <a:spLocks noRot="1" noChangeAspect="1" noMove="1" noResize="1" noEditPoints="1" noAdjustHandles="1" noChangeArrowheads="1" noChangeShapeType="1" noTextEdit="1"/>
              </p:cNvSpPr>
              <p:nvPr/>
            </p:nvSpPr>
            <p:spPr>
              <a:xfrm>
                <a:off x="3452693" y="1826513"/>
                <a:ext cx="194284" cy="276999"/>
              </a:xfrm>
              <a:prstGeom prst="rect">
                <a:avLst/>
              </a:prstGeom>
              <a:blipFill>
                <a:blip r:embed="rId25"/>
                <a:stretch>
                  <a:fillRect l="-25000" r="-25000" b="-8889"/>
                </a:stretch>
              </a:blipFill>
            </p:spPr>
            <p:txBody>
              <a:bodyPr/>
              <a:lstStyle/>
              <a:p>
                <a:r>
                  <a:rPr lang="en-US">
                    <a:noFill/>
                  </a:rPr>
                  <a:t> </a:t>
                </a:r>
              </a:p>
            </p:txBody>
          </p:sp>
        </mc:Fallback>
      </mc:AlternateContent>
      <p:sp>
        <p:nvSpPr>
          <p:cNvPr id="125" name="TextBox 124">
            <a:extLst>
              <a:ext uri="{FF2B5EF4-FFF2-40B4-BE49-F238E27FC236}">
                <a16:creationId xmlns:a16="http://schemas.microsoft.com/office/drawing/2014/main" id="{A5F129DA-B093-4DD5-9F37-F6FFB9D6335A}"/>
              </a:ext>
            </a:extLst>
          </p:cNvPr>
          <p:cNvSpPr txBox="1"/>
          <p:nvPr/>
        </p:nvSpPr>
        <p:spPr>
          <a:xfrm>
            <a:off x="2469438" y="632607"/>
            <a:ext cx="442750" cy="369332"/>
          </a:xfrm>
          <a:prstGeom prst="rect">
            <a:avLst/>
          </a:prstGeom>
          <a:noFill/>
        </p:spPr>
        <p:txBody>
          <a:bodyPr wrap="none" rtlCol="0">
            <a:spAutoFit/>
          </a:bodyPr>
          <a:lstStyle/>
          <a:p>
            <a:r>
              <a:rPr lang="en-US" dirty="0"/>
              <a:t>slit</a:t>
            </a:r>
          </a:p>
        </p:txBody>
      </p:sp>
      <p:cxnSp>
        <p:nvCxnSpPr>
          <p:cNvPr id="126" name="Straight Arrow Connector 125">
            <a:extLst>
              <a:ext uri="{FF2B5EF4-FFF2-40B4-BE49-F238E27FC236}">
                <a16:creationId xmlns:a16="http://schemas.microsoft.com/office/drawing/2014/main" id="{2A78E720-9ED1-4BD9-BA64-4252F8D71512}"/>
              </a:ext>
            </a:extLst>
          </p:cNvPr>
          <p:cNvCxnSpPr/>
          <p:nvPr/>
        </p:nvCxnSpPr>
        <p:spPr bwMode="auto">
          <a:xfrm flipH="1">
            <a:off x="2771652" y="1470380"/>
            <a:ext cx="222912" cy="219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Straight Arrow Connector 126">
            <a:extLst>
              <a:ext uri="{FF2B5EF4-FFF2-40B4-BE49-F238E27FC236}">
                <a16:creationId xmlns:a16="http://schemas.microsoft.com/office/drawing/2014/main" id="{8E7E77BB-0D6D-4394-9533-02478A98CF09}"/>
              </a:ext>
            </a:extLst>
          </p:cNvPr>
          <p:cNvCxnSpPr/>
          <p:nvPr/>
        </p:nvCxnSpPr>
        <p:spPr bwMode="auto">
          <a:xfrm flipH="1">
            <a:off x="2726263" y="1747082"/>
            <a:ext cx="349122" cy="3095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8" name="TextBox 127"/>
              <p:cNvSpPr txBox="1"/>
              <p:nvPr/>
            </p:nvSpPr>
            <p:spPr>
              <a:xfrm>
                <a:off x="693961" y="2673011"/>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m:oMathPara>
                </a14:m>
                <a:endParaRPr lang="en-US" dirty="0"/>
              </a:p>
            </p:txBody>
          </p:sp>
        </mc:Choice>
        <mc:Fallback xmlns="">
          <p:sp>
            <p:nvSpPr>
              <p:cNvPr id="128" name="TextBox 127"/>
              <p:cNvSpPr txBox="1">
                <a:spLocks noRot="1" noChangeAspect="1" noMove="1" noResize="1" noEditPoints="1" noAdjustHandles="1" noChangeArrowheads="1" noChangeShapeType="1" noTextEdit="1"/>
              </p:cNvSpPr>
              <p:nvPr/>
            </p:nvSpPr>
            <p:spPr>
              <a:xfrm>
                <a:off x="693961" y="2673011"/>
                <a:ext cx="243656" cy="276999"/>
              </a:xfrm>
              <a:prstGeom prst="rect">
                <a:avLst/>
              </a:prstGeom>
              <a:blipFill>
                <a:blip r:embed="rId26"/>
                <a:stretch>
                  <a:fillRect l="-35000" t="-4348" r="-37500"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4873336" y="2906231"/>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129" name="TextBox 128"/>
              <p:cNvSpPr txBox="1">
                <a:spLocks noRot="1" noChangeAspect="1" noMove="1" noResize="1" noEditPoints="1" noAdjustHandles="1" noChangeArrowheads="1" noChangeShapeType="1" noTextEdit="1"/>
              </p:cNvSpPr>
              <p:nvPr/>
            </p:nvSpPr>
            <p:spPr>
              <a:xfrm>
                <a:off x="4873336" y="2906231"/>
                <a:ext cx="191078" cy="276999"/>
              </a:xfrm>
              <a:prstGeom prst="rect">
                <a:avLst/>
              </a:prstGeom>
              <a:blipFill>
                <a:blip r:embed="rId27"/>
                <a:stretch>
                  <a:fillRect l="-40625" t="-2222" r="-37500" b="-37778"/>
                </a:stretch>
              </a:blipFill>
            </p:spPr>
            <p:txBody>
              <a:bodyPr/>
              <a:lstStyle/>
              <a:p>
                <a:r>
                  <a:rPr lang="en-US">
                    <a:noFill/>
                  </a:rPr>
                  <a:t> </a:t>
                </a:r>
              </a:p>
            </p:txBody>
          </p:sp>
        </mc:Fallback>
      </mc:AlternateContent>
      <p:sp>
        <p:nvSpPr>
          <p:cNvPr id="130" name="TextBox 129"/>
          <p:cNvSpPr txBox="1"/>
          <p:nvPr/>
        </p:nvSpPr>
        <p:spPr>
          <a:xfrm>
            <a:off x="1691680" y="-28141"/>
            <a:ext cx="8542663" cy="584775"/>
          </a:xfrm>
          <a:prstGeom prst="rect">
            <a:avLst/>
          </a:prstGeom>
          <a:noFill/>
        </p:spPr>
        <p:txBody>
          <a:bodyPr wrap="square" rtlCol="0">
            <a:spAutoFit/>
          </a:bodyPr>
          <a:lstStyle/>
          <a:p>
            <a:r>
              <a:rPr lang="en-GB" sz="3200" dirty="0"/>
              <a:t>Condition of destructive interferences</a:t>
            </a:r>
            <a:endParaRPr lang="en-US" sz="3200" dirty="0"/>
          </a:p>
        </p:txBody>
      </p:sp>
    </p:spTree>
    <p:extLst>
      <p:ext uri="{BB962C8B-B14F-4D97-AF65-F5344CB8AC3E}">
        <p14:creationId xmlns:p14="http://schemas.microsoft.com/office/powerpoint/2010/main" val="219522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p:bldP spid="12" grpId="0" animBg="1"/>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64</a:t>
            </a:fld>
            <a:endParaRPr lang="en-US" altLang="zh-CN"/>
          </a:p>
        </p:txBody>
      </p:sp>
      <p:sp>
        <p:nvSpPr>
          <p:cNvPr id="3" name="Rectangle: Rounded Corners 17">
            <a:extLst>
              <a:ext uri="{FF2B5EF4-FFF2-40B4-BE49-F238E27FC236}">
                <a16:creationId xmlns:a16="http://schemas.microsoft.com/office/drawing/2014/main" id="{8D375501-8726-4754-9507-2B4127434496}"/>
              </a:ext>
            </a:extLst>
          </p:cNvPr>
          <p:cNvSpPr/>
          <p:nvPr/>
        </p:nvSpPr>
        <p:spPr bwMode="auto">
          <a:xfrm>
            <a:off x="196362" y="3960161"/>
            <a:ext cx="8388548" cy="6837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Line 10">
            <a:extLst>
              <a:ext uri="{FF2B5EF4-FFF2-40B4-BE49-F238E27FC236}">
                <a16:creationId xmlns:a16="http://schemas.microsoft.com/office/drawing/2014/main" id="{125A0141-C043-471F-9EFF-5E44591034FC}"/>
              </a:ext>
            </a:extLst>
          </p:cNvPr>
          <p:cNvSpPr>
            <a:spLocks noChangeShapeType="1"/>
          </p:cNvSpPr>
          <p:nvPr/>
        </p:nvSpPr>
        <p:spPr bwMode="auto">
          <a:xfrm flipV="1">
            <a:off x="107504" y="1996951"/>
            <a:ext cx="8765138" cy="22086"/>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6" name="Object 35">
            <a:extLst>
              <a:ext uri="{FF2B5EF4-FFF2-40B4-BE49-F238E27FC236}">
                <a16:creationId xmlns:a16="http://schemas.microsoft.com/office/drawing/2014/main" id="{25F7870B-DB87-48F7-9A87-8F81AAF0BD00}"/>
              </a:ext>
            </a:extLst>
          </p:cNvPr>
          <p:cNvGraphicFramePr>
            <a:graphicFrameLocks noChangeAspect="1"/>
          </p:cNvGraphicFramePr>
          <p:nvPr/>
        </p:nvGraphicFramePr>
        <p:xfrm>
          <a:off x="2365375" y="1358368"/>
          <a:ext cx="227013" cy="236537"/>
        </p:xfrm>
        <a:graphic>
          <a:graphicData uri="http://schemas.openxmlformats.org/presentationml/2006/ole">
            <mc:AlternateContent xmlns:mc="http://schemas.openxmlformats.org/markup-compatibility/2006">
              <mc:Choice xmlns:v="urn:schemas-microsoft-com:vml" Requires="v">
                <p:oleObj spid="_x0000_s32770" name="公式" r:id="rId3" imgW="247591" imgH="266815" progId="Equation.3">
                  <p:embed/>
                </p:oleObj>
              </mc:Choice>
              <mc:Fallback>
                <p:oleObj name="公式" r:id="rId3" imgW="247591" imgH="266815" progId="Equation.3">
                  <p:embed/>
                  <p:pic>
                    <p:nvPicPr>
                      <p:cNvPr id="6" name="Object 35">
                        <a:extLst>
                          <a:ext uri="{FF2B5EF4-FFF2-40B4-BE49-F238E27FC236}">
                            <a16:creationId xmlns:a16="http://schemas.microsoft.com/office/drawing/2014/main" id="{25F7870B-DB87-48F7-9A87-8F81AAF0B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75" y="1358368"/>
                        <a:ext cx="22701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6">
            <a:extLst>
              <a:ext uri="{FF2B5EF4-FFF2-40B4-BE49-F238E27FC236}">
                <a16:creationId xmlns:a16="http://schemas.microsoft.com/office/drawing/2014/main" id="{56128AD9-402E-4F4F-A3AB-5C00AB003051}"/>
              </a:ext>
            </a:extLst>
          </p:cNvPr>
          <p:cNvGraphicFramePr>
            <a:graphicFrameLocks noChangeAspect="1"/>
          </p:cNvGraphicFramePr>
          <p:nvPr/>
        </p:nvGraphicFramePr>
        <p:xfrm>
          <a:off x="2376488" y="2458505"/>
          <a:ext cx="223837" cy="244475"/>
        </p:xfrm>
        <a:graphic>
          <a:graphicData uri="http://schemas.openxmlformats.org/presentationml/2006/ole">
            <mc:AlternateContent xmlns:mc="http://schemas.openxmlformats.org/markup-compatibility/2006">
              <mc:Choice xmlns:v="urn:schemas-microsoft-com:vml" Requires="v">
                <p:oleObj spid="_x0000_s32771" name="公式" r:id="rId5" imgW="247591" imgH="276117" progId="Equation.3">
                  <p:embed/>
                </p:oleObj>
              </mc:Choice>
              <mc:Fallback>
                <p:oleObj name="公式" r:id="rId5" imgW="247591" imgH="276117" progId="Equation.3">
                  <p:embed/>
                  <p:pic>
                    <p:nvPicPr>
                      <p:cNvPr id="7" name="Object 36">
                        <a:extLst>
                          <a:ext uri="{FF2B5EF4-FFF2-40B4-BE49-F238E27FC236}">
                            <a16:creationId xmlns:a16="http://schemas.microsoft.com/office/drawing/2014/main" id="{56128AD9-402E-4F4F-A3AB-5C00AB003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488" y="2458505"/>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38">
            <a:extLst>
              <a:ext uri="{FF2B5EF4-FFF2-40B4-BE49-F238E27FC236}">
                <a16:creationId xmlns:a16="http://schemas.microsoft.com/office/drawing/2014/main" id="{C187BF98-B45F-40A4-96CF-6C45A5C4F07E}"/>
              </a:ext>
            </a:extLst>
          </p:cNvPr>
          <p:cNvSpPr>
            <a:spLocks noChangeAspect="1" noChangeShapeType="1"/>
          </p:cNvSpPr>
          <p:nvPr/>
        </p:nvSpPr>
        <p:spPr bwMode="auto">
          <a:xfrm flipV="1">
            <a:off x="2714625" y="1667930"/>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9" name="Line 39">
            <a:extLst>
              <a:ext uri="{FF2B5EF4-FFF2-40B4-BE49-F238E27FC236}">
                <a16:creationId xmlns:a16="http://schemas.microsoft.com/office/drawing/2014/main" id="{DC58D78D-3837-4A4C-A643-3EBD770E8883}"/>
              </a:ext>
            </a:extLst>
          </p:cNvPr>
          <p:cNvSpPr>
            <a:spLocks noChangeAspect="1" noChangeShapeType="1"/>
          </p:cNvSpPr>
          <p:nvPr/>
        </p:nvSpPr>
        <p:spPr bwMode="auto">
          <a:xfrm flipV="1">
            <a:off x="2695575" y="1275818"/>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10" name="Group 40">
            <a:extLst>
              <a:ext uri="{FF2B5EF4-FFF2-40B4-BE49-F238E27FC236}">
                <a16:creationId xmlns:a16="http://schemas.microsoft.com/office/drawing/2014/main" id="{D36010AD-C8D4-4AFC-92F1-26D6121D2E4D}"/>
              </a:ext>
            </a:extLst>
          </p:cNvPr>
          <p:cNvGrpSpPr>
            <a:grpSpLocks/>
          </p:cNvGrpSpPr>
          <p:nvPr/>
        </p:nvGrpSpPr>
        <p:grpSpPr bwMode="auto">
          <a:xfrm>
            <a:off x="2711450" y="978955"/>
            <a:ext cx="0" cy="2076450"/>
            <a:chOff x="2592" y="956"/>
            <a:chExt cx="0" cy="1308"/>
          </a:xfrm>
        </p:grpSpPr>
        <p:sp>
          <p:nvSpPr>
            <p:cNvPr id="11" name="Line 41">
              <a:extLst>
                <a:ext uri="{FF2B5EF4-FFF2-40B4-BE49-F238E27FC236}">
                  <a16:creationId xmlns:a16="http://schemas.microsoft.com/office/drawing/2014/main" id="{6279B1C7-77EF-4FBE-A28E-0AA7E4CD981B}"/>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42">
              <a:extLst>
                <a:ext uri="{FF2B5EF4-FFF2-40B4-BE49-F238E27FC236}">
                  <a16:creationId xmlns:a16="http://schemas.microsoft.com/office/drawing/2014/main" id="{84B21F92-4D7E-4A8B-A583-9BFDD68D6227}"/>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43">
              <a:extLst>
                <a:ext uri="{FF2B5EF4-FFF2-40B4-BE49-F238E27FC236}">
                  <a16:creationId xmlns:a16="http://schemas.microsoft.com/office/drawing/2014/main" id="{61B90A7E-B29E-4958-B6ED-A9E1F8386BDF}"/>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14" name="Freeform: Shape 20">
            <a:extLst>
              <a:ext uri="{FF2B5EF4-FFF2-40B4-BE49-F238E27FC236}">
                <a16:creationId xmlns:a16="http://schemas.microsoft.com/office/drawing/2014/main" id="{C3302C81-51E1-4463-BE43-D48CEF143EE9}"/>
              </a:ext>
            </a:extLst>
          </p:cNvPr>
          <p:cNvSpPr/>
          <p:nvPr/>
        </p:nvSpPr>
        <p:spPr bwMode="auto">
          <a:xfrm>
            <a:off x="3393831" y="1820786"/>
            <a:ext cx="56235" cy="187569"/>
          </a:xfrm>
          <a:custGeom>
            <a:avLst/>
            <a:gdLst>
              <a:gd name="connsiteX0" fmla="*/ 0 w 56235"/>
              <a:gd name="connsiteY0" fmla="*/ 187569 h 187569"/>
              <a:gd name="connsiteX1" fmla="*/ 52754 w 56235"/>
              <a:gd name="connsiteY1" fmla="*/ 99646 h 187569"/>
              <a:gd name="connsiteX2" fmla="*/ 46892 w 56235"/>
              <a:gd name="connsiteY2" fmla="*/ 0 h 187569"/>
            </a:gdLst>
            <a:ahLst/>
            <a:cxnLst>
              <a:cxn ang="0">
                <a:pos x="connsiteX0" y="connsiteY0"/>
              </a:cxn>
              <a:cxn ang="0">
                <a:pos x="connsiteX1" y="connsiteY1"/>
              </a:cxn>
              <a:cxn ang="0">
                <a:pos x="connsiteX2" y="connsiteY2"/>
              </a:cxn>
            </a:cxnLst>
            <a:rect l="l" t="t" r="r" b="b"/>
            <a:pathLst>
              <a:path w="56235" h="187569">
                <a:moveTo>
                  <a:pt x="0" y="187569"/>
                </a:moveTo>
                <a:cubicBezTo>
                  <a:pt x="22469" y="159238"/>
                  <a:pt x="44939" y="130907"/>
                  <a:pt x="52754" y="99646"/>
                </a:cubicBezTo>
                <a:cubicBezTo>
                  <a:pt x="60569" y="68384"/>
                  <a:pt x="53730" y="34192"/>
                  <a:pt x="46892"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66E188-BED9-4F70-B95D-567E7D75FCD1}"/>
                  </a:ext>
                </a:extLst>
              </p:cNvPr>
              <p:cNvSpPr txBox="1"/>
              <p:nvPr/>
            </p:nvSpPr>
            <p:spPr>
              <a:xfrm>
                <a:off x="3452693" y="1754505"/>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15" name="TextBox 14">
                <a:extLst>
                  <a:ext uri="{FF2B5EF4-FFF2-40B4-BE49-F238E27FC236}">
                    <a16:creationId xmlns:a16="http://schemas.microsoft.com/office/drawing/2014/main" id="{8366E188-BED9-4F70-B95D-567E7D75FCD1}"/>
                  </a:ext>
                </a:extLst>
              </p:cNvPr>
              <p:cNvSpPr txBox="1">
                <a:spLocks noRot="1" noChangeAspect="1" noMove="1" noResize="1" noEditPoints="1" noAdjustHandles="1" noChangeArrowheads="1" noChangeShapeType="1" noTextEdit="1"/>
              </p:cNvSpPr>
              <p:nvPr/>
            </p:nvSpPr>
            <p:spPr>
              <a:xfrm>
                <a:off x="3452693" y="1754505"/>
                <a:ext cx="194284" cy="276999"/>
              </a:xfrm>
              <a:prstGeom prst="rect">
                <a:avLst/>
              </a:prstGeom>
              <a:blipFill>
                <a:blip r:embed="rId7"/>
                <a:stretch>
                  <a:fillRect l="-25000" r="-25000" b="-888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5F129DA-B093-4DD5-9F37-F6FFB9D6335A}"/>
              </a:ext>
            </a:extLst>
          </p:cNvPr>
          <p:cNvSpPr txBox="1"/>
          <p:nvPr/>
        </p:nvSpPr>
        <p:spPr>
          <a:xfrm>
            <a:off x="2469438" y="560599"/>
            <a:ext cx="442750" cy="369332"/>
          </a:xfrm>
          <a:prstGeom prst="rect">
            <a:avLst/>
          </a:prstGeom>
          <a:noFill/>
        </p:spPr>
        <p:txBody>
          <a:bodyPr wrap="none" rtlCol="0">
            <a:spAutoFit/>
          </a:bodyPr>
          <a:lstStyle/>
          <a:p>
            <a:r>
              <a:rPr lang="en-US" dirty="0"/>
              <a:t>slit</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5AFFF39-42B1-4217-AF65-F98B96DBA414}"/>
                  </a:ext>
                </a:extLst>
              </p:cNvPr>
              <p:cNvSpPr txBox="1"/>
              <p:nvPr/>
            </p:nvSpPr>
            <p:spPr>
              <a:xfrm>
                <a:off x="395536" y="3110320"/>
                <a:ext cx="1437381"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i="1">
                              <a:latin typeface="Cambria Math" panose="02040503050406030204" pitchFamily="18" charset="0"/>
                            </a:rPr>
                            <m:t>2</m:t>
                          </m:r>
                        </m:den>
                      </m:f>
                    </m:oMath>
                  </m:oMathPara>
                </a14:m>
                <a:endParaRPr lang="en-US" dirty="0"/>
              </a:p>
            </p:txBody>
          </p:sp>
        </mc:Choice>
        <mc:Fallback>
          <p:sp>
            <p:nvSpPr>
              <p:cNvPr id="17" name="TextBox 16">
                <a:extLst>
                  <a:ext uri="{FF2B5EF4-FFF2-40B4-BE49-F238E27FC236}">
                    <a16:creationId xmlns:a16="http://schemas.microsoft.com/office/drawing/2014/main" id="{95AFFF39-42B1-4217-AF65-F98B96DBA414}"/>
                  </a:ext>
                </a:extLst>
              </p:cNvPr>
              <p:cNvSpPr txBox="1">
                <a:spLocks noRot="1" noChangeAspect="1" noMove="1" noResize="1" noEditPoints="1" noAdjustHandles="1" noChangeArrowheads="1" noChangeShapeType="1" noTextEdit="1"/>
              </p:cNvSpPr>
              <p:nvPr/>
            </p:nvSpPr>
            <p:spPr>
              <a:xfrm>
                <a:off x="395536" y="3110320"/>
                <a:ext cx="1437381" cy="524182"/>
              </a:xfrm>
              <a:prstGeom prst="rect">
                <a:avLst/>
              </a:prstGeom>
              <a:blipFill>
                <a:blip r:embed="rId8"/>
                <a:stretch>
                  <a:fillRect/>
                </a:stretch>
              </a:blipFill>
            </p:spPr>
            <p:txBody>
              <a:bodyPr/>
              <a:lstStyle/>
              <a:p>
                <a:r>
                  <a:rPr lang="en-US">
                    <a:noFill/>
                  </a:rPr>
                  <a:t> </a:t>
                </a:r>
              </a:p>
            </p:txBody>
          </p:sp>
        </mc:Fallback>
      </mc:AlternateContent>
      <p:sp>
        <p:nvSpPr>
          <p:cNvPr id="18" name="Arrow: Right 86">
            <a:extLst>
              <a:ext uri="{FF2B5EF4-FFF2-40B4-BE49-F238E27FC236}">
                <a16:creationId xmlns:a16="http://schemas.microsoft.com/office/drawing/2014/main" id="{09AFD6CF-C495-4C9D-977F-663CCF3102B9}"/>
              </a:ext>
            </a:extLst>
          </p:cNvPr>
          <p:cNvSpPr/>
          <p:nvPr/>
        </p:nvSpPr>
        <p:spPr bwMode="auto">
          <a:xfrm>
            <a:off x="1835696" y="3310201"/>
            <a:ext cx="288032" cy="23759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8218911-5996-4092-BEC6-E0877EC88E74}"/>
                  </a:ext>
                </a:extLst>
              </p:cNvPr>
              <p:cNvSpPr txBox="1"/>
              <p:nvPr/>
            </p:nvSpPr>
            <p:spPr>
              <a:xfrm>
                <a:off x="2278720" y="3150380"/>
                <a:ext cx="1265026"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19" name="TextBox 18">
                <a:extLst>
                  <a:ext uri="{FF2B5EF4-FFF2-40B4-BE49-F238E27FC236}">
                    <a16:creationId xmlns:a16="http://schemas.microsoft.com/office/drawing/2014/main" id="{E8218911-5996-4092-BEC6-E0877EC88E74}"/>
                  </a:ext>
                </a:extLst>
              </p:cNvPr>
              <p:cNvSpPr txBox="1">
                <a:spLocks noRot="1" noChangeAspect="1" noMove="1" noResize="1" noEditPoints="1" noAdjustHandles="1" noChangeArrowheads="1" noChangeShapeType="1" noTextEdit="1"/>
              </p:cNvSpPr>
              <p:nvPr/>
            </p:nvSpPr>
            <p:spPr>
              <a:xfrm>
                <a:off x="2278720" y="3150380"/>
                <a:ext cx="1265026" cy="525978"/>
              </a:xfrm>
              <a:prstGeom prst="rect">
                <a:avLst/>
              </a:prstGeom>
              <a:blipFill>
                <a:blip r:embed="rId9"/>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0D8B3933-B8FE-48EA-879C-361855D06B56}"/>
              </a:ext>
            </a:extLst>
          </p:cNvPr>
          <p:cNvCxnSpPr/>
          <p:nvPr/>
        </p:nvCxnSpPr>
        <p:spPr bwMode="auto">
          <a:xfrm flipH="1">
            <a:off x="2771652" y="1398372"/>
            <a:ext cx="222912" cy="219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EC7DBF40-DA9C-4B49-B307-ACF1274C5D96}"/>
              </a:ext>
            </a:extLst>
          </p:cNvPr>
          <p:cNvCxnSpPr/>
          <p:nvPr/>
        </p:nvCxnSpPr>
        <p:spPr bwMode="auto">
          <a:xfrm flipH="1">
            <a:off x="2726263" y="1675074"/>
            <a:ext cx="349122" cy="3095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5AC6235-D177-417A-BD07-FBB18E82AC56}"/>
                  </a:ext>
                </a:extLst>
              </p:cNvPr>
              <p:cNvSpPr txBox="1"/>
              <p:nvPr/>
            </p:nvSpPr>
            <p:spPr>
              <a:xfrm>
                <a:off x="205093" y="3954581"/>
                <a:ext cx="8260349" cy="646331"/>
              </a:xfrm>
              <a:prstGeom prst="rect">
                <a:avLst/>
              </a:prstGeom>
              <a:noFill/>
            </p:spPr>
            <p:txBody>
              <a:bodyPr wrap="square" rtlCol="0">
                <a:spAutoFit/>
              </a:bodyPr>
              <a:lstStyle/>
              <a:p>
                <a:r>
                  <a:rPr lang="en-US" dirty="0"/>
                  <a:t>If this condition for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is verified, the light from every strip at top half of the slit is canceled by the light of the corresponding strip in the bottom half of the slit</a:t>
                </a:r>
              </a:p>
            </p:txBody>
          </p:sp>
        </mc:Choice>
        <mc:Fallback xmlns="">
          <p:sp>
            <p:nvSpPr>
              <p:cNvPr id="22" name="TextBox 21">
                <a:extLst>
                  <a:ext uri="{FF2B5EF4-FFF2-40B4-BE49-F238E27FC236}">
                    <a16:creationId xmlns:a16="http://schemas.microsoft.com/office/drawing/2014/main" id="{55AC6235-D177-417A-BD07-FBB18E82AC56}"/>
                  </a:ext>
                </a:extLst>
              </p:cNvPr>
              <p:cNvSpPr txBox="1">
                <a:spLocks noRot="1" noChangeAspect="1" noMove="1" noResize="1" noEditPoints="1" noAdjustHandles="1" noChangeArrowheads="1" noChangeShapeType="1" noTextEdit="1"/>
              </p:cNvSpPr>
              <p:nvPr/>
            </p:nvSpPr>
            <p:spPr>
              <a:xfrm>
                <a:off x="205093" y="3954581"/>
                <a:ext cx="8260349" cy="646331"/>
              </a:xfrm>
              <a:prstGeom prst="rect">
                <a:avLst/>
              </a:prstGeom>
              <a:blipFill>
                <a:blip r:embed="rId10"/>
                <a:stretch>
                  <a:fillRect l="-664"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E03ACDB-D772-4BD7-9C45-CC04916C6F58}"/>
                  </a:ext>
                </a:extLst>
              </p:cNvPr>
              <p:cNvSpPr txBox="1"/>
              <p:nvPr/>
            </p:nvSpPr>
            <p:spPr>
              <a:xfrm>
                <a:off x="2185227" y="1603161"/>
                <a:ext cx="2292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23" name="TextBox 22">
                <a:extLst>
                  <a:ext uri="{FF2B5EF4-FFF2-40B4-BE49-F238E27FC236}">
                    <a16:creationId xmlns:a16="http://schemas.microsoft.com/office/drawing/2014/main" id="{0E03ACDB-D772-4BD7-9C45-CC04916C6F58}"/>
                  </a:ext>
                </a:extLst>
              </p:cNvPr>
              <p:cNvSpPr txBox="1">
                <a:spLocks noRot="1" noChangeAspect="1" noMove="1" noResize="1" noEditPoints="1" noAdjustHandles="1" noChangeArrowheads="1" noChangeShapeType="1" noTextEdit="1"/>
              </p:cNvSpPr>
              <p:nvPr/>
            </p:nvSpPr>
            <p:spPr>
              <a:xfrm>
                <a:off x="2185227" y="1603161"/>
                <a:ext cx="229230"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716C142-733A-44C4-BF4D-C236A4DA69D2}"/>
                  </a:ext>
                </a:extLst>
              </p:cNvPr>
              <p:cNvSpPr txBox="1"/>
              <p:nvPr/>
            </p:nvSpPr>
            <p:spPr>
              <a:xfrm>
                <a:off x="2174040" y="1967329"/>
                <a:ext cx="2292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24" name="TextBox 23">
                <a:extLst>
                  <a:ext uri="{FF2B5EF4-FFF2-40B4-BE49-F238E27FC236}">
                    <a16:creationId xmlns:a16="http://schemas.microsoft.com/office/drawing/2014/main" id="{2716C142-733A-44C4-BF4D-C236A4DA69D2}"/>
                  </a:ext>
                </a:extLst>
              </p:cNvPr>
              <p:cNvSpPr txBox="1">
                <a:spLocks noRot="1" noChangeAspect="1" noMove="1" noResize="1" noEditPoints="1" noAdjustHandles="1" noChangeArrowheads="1" noChangeShapeType="1" noTextEdit="1"/>
              </p:cNvSpPr>
              <p:nvPr/>
            </p:nvSpPr>
            <p:spPr>
              <a:xfrm>
                <a:off x="2174040" y="1967329"/>
                <a:ext cx="229230" cy="430887"/>
              </a:xfrm>
              <a:prstGeom prst="rect">
                <a:avLst/>
              </a:prstGeom>
              <a:blipFill>
                <a:blip r:embed="rId12"/>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5E7DF26-AA17-4E1E-A1D9-0EF09DEBDDA4}"/>
              </a:ext>
            </a:extLst>
          </p:cNvPr>
          <p:cNvSpPr txBox="1"/>
          <p:nvPr/>
        </p:nvSpPr>
        <p:spPr>
          <a:xfrm>
            <a:off x="1275535" y="1642530"/>
            <a:ext cx="939937" cy="369332"/>
          </a:xfrm>
          <a:prstGeom prst="rect">
            <a:avLst/>
          </a:prstGeom>
          <a:noFill/>
        </p:spPr>
        <p:txBody>
          <a:bodyPr wrap="none" rtlCol="0">
            <a:spAutoFit/>
          </a:bodyPr>
          <a:lstStyle/>
          <a:p>
            <a:r>
              <a:rPr lang="en-US" dirty="0"/>
              <a:t>Top half</a:t>
            </a:r>
          </a:p>
        </p:txBody>
      </p:sp>
      <p:sp>
        <p:nvSpPr>
          <p:cNvPr id="26" name="TextBox 25">
            <a:extLst>
              <a:ext uri="{FF2B5EF4-FFF2-40B4-BE49-F238E27FC236}">
                <a16:creationId xmlns:a16="http://schemas.microsoft.com/office/drawing/2014/main" id="{8EE129AD-D1E2-4C10-9947-32EFB0BD2362}"/>
              </a:ext>
            </a:extLst>
          </p:cNvPr>
          <p:cNvSpPr txBox="1"/>
          <p:nvPr/>
        </p:nvSpPr>
        <p:spPr>
          <a:xfrm>
            <a:off x="996116" y="2023530"/>
            <a:ext cx="1269899" cy="369332"/>
          </a:xfrm>
          <a:prstGeom prst="rect">
            <a:avLst/>
          </a:prstGeom>
          <a:noFill/>
        </p:spPr>
        <p:txBody>
          <a:bodyPr wrap="none" rtlCol="0">
            <a:spAutoFit/>
          </a:bodyPr>
          <a:lstStyle/>
          <a:p>
            <a:r>
              <a:rPr lang="en-US" dirty="0"/>
              <a:t>Bottom half</a:t>
            </a:r>
          </a:p>
        </p:txBody>
      </p:sp>
      <p:cxnSp>
        <p:nvCxnSpPr>
          <p:cNvPr id="27" name="Straight Connector 26">
            <a:extLst>
              <a:ext uri="{FF2B5EF4-FFF2-40B4-BE49-F238E27FC236}">
                <a16:creationId xmlns:a16="http://schemas.microsoft.com/office/drawing/2014/main" id="{97ABB164-4B3F-4F50-8397-136910FE4C69}"/>
              </a:ext>
            </a:extLst>
          </p:cNvPr>
          <p:cNvCxnSpPr/>
          <p:nvPr/>
        </p:nvCxnSpPr>
        <p:spPr bwMode="auto">
          <a:xfrm flipH="1">
            <a:off x="4343086" y="1621332"/>
            <a:ext cx="2486" cy="27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8" name="Object 35">
            <a:extLst>
              <a:ext uri="{FF2B5EF4-FFF2-40B4-BE49-F238E27FC236}">
                <a16:creationId xmlns:a16="http://schemas.microsoft.com/office/drawing/2014/main" id="{4764DB69-49BD-43A0-A33D-9FC3A2775690}"/>
              </a:ext>
            </a:extLst>
          </p:cNvPr>
          <p:cNvGraphicFramePr>
            <a:graphicFrameLocks noChangeAspect="1"/>
          </p:cNvGraphicFramePr>
          <p:nvPr/>
        </p:nvGraphicFramePr>
        <p:xfrm>
          <a:off x="4611795" y="1298698"/>
          <a:ext cx="227013" cy="236537"/>
        </p:xfrm>
        <a:graphic>
          <a:graphicData uri="http://schemas.openxmlformats.org/presentationml/2006/ole">
            <mc:AlternateContent xmlns:mc="http://schemas.openxmlformats.org/markup-compatibility/2006">
              <mc:Choice xmlns:v="urn:schemas-microsoft-com:vml" Requires="v">
                <p:oleObj spid="_x0000_s32772" name="公式" r:id="rId3" imgW="247591" imgH="266815" progId="Equation.3">
                  <p:embed/>
                </p:oleObj>
              </mc:Choice>
              <mc:Fallback>
                <p:oleObj name="公式" r:id="rId3" imgW="247591" imgH="266815" progId="Equation.3">
                  <p:embed/>
                  <p:pic>
                    <p:nvPicPr>
                      <p:cNvPr id="28" name="Object 35">
                        <a:extLst>
                          <a:ext uri="{FF2B5EF4-FFF2-40B4-BE49-F238E27FC236}">
                            <a16:creationId xmlns:a16="http://schemas.microsoft.com/office/drawing/2014/main" id="{4764DB69-49BD-43A0-A33D-9FC3A2775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1795" y="1298698"/>
                        <a:ext cx="22701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6">
            <a:extLst>
              <a:ext uri="{FF2B5EF4-FFF2-40B4-BE49-F238E27FC236}">
                <a16:creationId xmlns:a16="http://schemas.microsoft.com/office/drawing/2014/main" id="{6147B043-2C5A-479F-A453-CC9BB85010F9}"/>
              </a:ext>
            </a:extLst>
          </p:cNvPr>
          <p:cNvGraphicFramePr>
            <a:graphicFrameLocks noChangeAspect="1"/>
          </p:cNvGraphicFramePr>
          <p:nvPr/>
        </p:nvGraphicFramePr>
        <p:xfrm>
          <a:off x="4622908" y="2398835"/>
          <a:ext cx="223837" cy="244475"/>
        </p:xfrm>
        <a:graphic>
          <a:graphicData uri="http://schemas.openxmlformats.org/presentationml/2006/ole">
            <mc:AlternateContent xmlns:mc="http://schemas.openxmlformats.org/markup-compatibility/2006">
              <mc:Choice xmlns:v="urn:schemas-microsoft-com:vml" Requires="v">
                <p:oleObj spid="_x0000_s32773" name="公式" r:id="rId5" imgW="247591" imgH="276117" progId="Equation.3">
                  <p:embed/>
                </p:oleObj>
              </mc:Choice>
              <mc:Fallback>
                <p:oleObj name="公式" r:id="rId5" imgW="247591" imgH="276117" progId="Equation.3">
                  <p:embed/>
                  <p:pic>
                    <p:nvPicPr>
                      <p:cNvPr id="29" name="Object 36">
                        <a:extLst>
                          <a:ext uri="{FF2B5EF4-FFF2-40B4-BE49-F238E27FC236}">
                            <a16:creationId xmlns:a16="http://schemas.microsoft.com/office/drawing/2014/main" id="{6147B043-2C5A-479F-A453-CC9BB85010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2908" y="2398835"/>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38">
            <a:extLst>
              <a:ext uri="{FF2B5EF4-FFF2-40B4-BE49-F238E27FC236}">
                <a16:creationId xmlns:a16="http://schemas.microsoft.com/office/drawing/2014/main" id="{6861C32E-35EC-494D-9E52-EA1AF782BC71}"/>
              </a:ext>
            </a:extLst>
          </p:cNvPr>
          <p:cNvSpPr>
            <a:spLocks noChangeAspect="1" noChangeShapeType="1"/>
          </p:cNvSpPr>
          <p:nvPr/>
        </p:nvSpPr>
        <p:spPr bwMode="auto">
          <a:xfrm flipV="1">
            <a:off x="4961045" y="1745455"/>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1" name="Line 39">
            <a:extLst>
              <a:ext uri="{FF2B5EF4-FFF2-40B4-BE49-F238E27FC236}">
                <a16:creationId xmlns:a16="http://schemas.microsoft.com/office/drawing/2014/main" id="{7A89322B-3598-4DA2-A71F-B6E187107CAF}"/>
              </a:ext>
            </a:extLst>
          </p:cNvPr>
          <p:cNvSpPr>
            <a:spLocks noChangeAspect="1" noChangeShapeType="1"/>
          </p:cNvSpPr>
          <p:nvPr/>
        </p:nvSpPr>
        <p:spPr bwMode="auto">
          <a:xfrm flipV="1">
            <a:off x="4941995" y="1353343"/>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32" name="Group 40">
            <a:extLst>
              <a:ext uri="{FF2B5EF4-FFF2-40B4-BE49-F238E27FC236}">
                <a16:creationId xmlns:a16="http://schemas.microsoft.com/office/drawing/2014/main" id="{381B87F5-C533-4594-A0F8-A2324AEF5F2B}"/>
              </a:ext>
            </a:extLst>
          </p:cNvPr>
          <p:cNvGrpSpPr>
            <a:grpSpLocks/>
          </p:cNvGrpSpPr>
          <p:nvPr/>
        </p:nvGrpSpPr>
        <p:grpSpPr bwMode="auto">
          <a:xfrm>
            <a:off x="4957870" y="919285"/>
            <a:ext cx="0" cy="2076450"/>
            <a:chOff x="2592" y="956"/>
            <a:chExt cx="0" cy="1308"/>
          </a:xfrm>
        </p:grpSpPr>
        <p:sp>
          <p:nvSpPr>
            <p:cNvPr id="33" name="Line 41">
              <a:extLst>
                <a:ext uri="{FF2B5EF4-FFF2-40B4-BE49-F238E27FC236}">
                  <a16:creationId xmlns:a16="http://schemas.microsoft.com/office/drawing/2014/main" id="{0BB03F0E-FCDE-4A76-B64C-E790743ABD64}"/>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 name="Line 42">
              <a:extLst>
                <a:ext uri="{FF2B5EF4-FFF2-40B4-BE49-F238E27FC236}">
                  <a16:creationId xmlns:a16="http://schemas.microsoft.com/office/drawing/2014/main" id="{8D91CC6B-A8ED-457C-B314-EEA233E4F478}"/>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 name="Line 43">
              <a:extLst>
                <a:ext uri="{FF2B5EF4-FFF2-40B4-BE49-F238E27FC236}">
                  <a16:creationId xmlns:a16="http://schemas.microsoft.com/office/drawing/2014/main" id="{6ABA5E86-D3E2-4B99-93E6-14F470102000}"/>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cxnSp>
        <p:nvCxnSpPr>
          <p:cNvPr id="36" name="Straight Arrow Connector 35">
            <a:extLst>
              <a:ext uri="{FF2B5EF4-FFF2-40B4-BE49-F238E27FC236}">
                <a16:creationId xmlns:a16="http://schemas.microsoft.com/office/drawing/2014/main" id="{6E460F2B-AC75-49B3-93BB-B59F93ABA03E}"/>
              </a:ext>
            </a:extLst>
          </p:cNvPr>
          <p:cNvCxnSpPr/>
          <p:nvPr/>
        </p:nvCxnSpPr>
        <p:spPr bwMode="auto">
          <a:xfrm flipH="1">
            <a:off x="5018072" y="1475897"/>
            <a:ext cx="222912" cy="219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2916C2DD-6FF6-4EAB-809F-3FF5D9C41EAC}"/>
              </a:ext>
            </a:extLst>
          </p:cNvPr>
          <p:cNvCxnSpPr/>
          <p:nvPr/>
        </p:nvCxnSpPr>
        <p:spPr bwMode="auto">
          <a:xfrm flipH="1">
            <a:off x="4972683" y="1752599"/>
            <a:ext cx="349122" cy="3095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a:extLst>
              <a:ext uri="{FF2B5EF4-FFF2-40B4-BE49-F238E27FC236}">
                <a16:creationId xmlns:a16="http://schemas.microsoft.com/office/drawing/2014/main" id="{035EF179-45F5-4699-BB18-DB825DB18897}"/>
              </a:ext>
            </a:extLst>
          </p:cNvPr>
          <p:cNvCxnSpPr/>
          <p:nvPr/>
        </p:nvCxnSpPr>
        <p:spPr bwMode="auto">
          <a:xfrm flipH="1">
            <a:off x="6297279" y="1310690"/>
            <a:ext cx="2486" cy="27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9" name="Object 35">
            <a:extLst>
              <a:ext uri="{FF2B5EF4-FFF2-40B4-BE49-F238E27FC236}">
                <a16:creationId xmlns:a16="http://schemas.microsoft.com/office/drawing/2014/main" id="{D50F1F05-685A-4AA1-9ECF-87350705BAC1}"/>
              </a:ext>
            </a:extLst>
          </p:cNvPr>
          <p:cNvGraphicFramePr>
            <a:graphicFrameLocks noChangeAspect="1"/>
          </p:cNvGraphicFramePr>
          <p:nvPr/>
        </p:nvGraphicFramePr>
        <p:xfrm>
          <a:off x="7152456" y="1227907"/>
          <a:ext cx="227013" cy="236537"/>
        </p:xfrm>
        <a:graphic>
          <a:graphicData uri="http://schemas.openxmlformats.org/presentationml/2006/ole">
            <mc:AlternateContent xmlns:mc="http://schemas.openxmlformats.org/markup-compatibility/2006">
              <mc:Choice xmlns:v="urn:schemas-microsoft-com:vml" Requires="v">
                <p:oleObj spid="_x0000_s32774" name="公式" r:id="rId3" imgW="247591" imgH="266815" progId="Equation.3">
                  <p:embed/>
                </p:oleObj>
              </mc:Choice>
              <mc:Fallback>
                <p:oleObj name="公式" r:id="rId3" imgW="247591" imgH="266815" progId="Equation.3">
                  <p:embed/>
                  <p:pic>
                    <p:nvPicPr>
                      <p:cNvPr id="39" name="Object 35">
                        <a:extLst>
                          <a:ext uri="{FF2B5EF4-FFF2-40B4-BE49-F238E27FC236}">
                            <a16:creationId xmlns:a16="http://schemas.microsoft.com/office/drawing/2014/main" id="{D50F1F05-685A-4AA1-9ECF-87350705B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2456" y="1227907"/>
                        <a:ext cx="22701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36">
            <a:extLst>
              <a:ext uri="{FF2B5EF4-FFF2-40B4-BE49-F238E27FC236}">
                <a16:creationId xmlns:a16="http://schemas.microsoft.com/office/drawing/2014/main" id="{0FF5D0E7-45C8-44CF-B150-EE6E7B1F77BD}"/>
              </a:ext>
            </a:extLst>
          </p:cNvPr>
          <p:cNvGraphicFramePr>
            <a:graphicFrameLocks noChangeAspect="1"/>
          </p:cNvGraphicFramePr>
          <p:nvPr/>
        </p:nvGraphicFramePr>
        <p:xfrm>
          <a:off x="7163569" y="2328044"/>
          <a:ext cx="223837" cy="244475"/>
        </p:xfrm>
        <a:graphic>
          <a:graphicData uri="http://schemas.openxmlformats.org/presentationml/2006/ole">
            <mc:AlternateContent xmlns:mc="http://schemas.openxmlformats.org/markup-compatibility/2006">
              <mc:Choice xmlns:v="urn:schemas-microsoft-com:vml" Requires="v">
                <p:oleObj spid="_x0000_s32775" name="公式" r:id="rId5" imgW="247591" imgH="276117" progId="Equation.3">
                  <p:embed/>
                </p:oleObj>
              </mc:Choice>
              <mc:Fallback>
                <p:oleObj name="公式" r:id="rId5" imgW="247591" imgH="276117" progId="Equation.3">
                  <p:embed/>
                  <p:pic>
                    <p:nvPicPr>
                      <p:cNvPr id="40" name="Object 36">
                        <a:extLst>
                          <a:ext uri="{FF2B5EF4-FFF2-40B4-BE49-F238E27FC236}">
                            <a16:creationId xmlns:a16="http://schemas.microsoft.com/office/drawing/2014/main" id="{0FF5D0E7-45C8-44CF-B150-EE6E7B1F77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569" y="2328044"/>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 name="Group 40">
            <a:extLst>
              <a:ext uri="{FF2B5EF4-FFF2-40B4-BE49-F238E27FC236}">
                <a16:creationId xmlns:a16="http://schemas.microsoft.com/office/drawing/2014/main" id="{8CC4B543-2D21-49BE-A39D-18DB8314BBDD}"/>
              </a:ext>
            </a:extLst>
          </p:cNvPr>
          <p:cNvGrpSpPr>
            <a:grpSpLocks/>
          </p:cNvGrpSpPr>
          <p:nvPr/>
        </p:nvGrpSpPr>
        <p:grpSpPr bwMode="auto">
          <a:xfrm>
            <a:off x="7498531" y="848494"/>
            <a:ext cx="0" cy="2076450"/>
            <a:chOff x="2592" y="956"/>
            <a:chExt cx="0" cy="1308"/>
          </a:xfrm>
        </p:grpSpPr>
        <p:sp>
          <p:nvSpPr>
            <p:cNvPr id="42" name="Line 41">
              <a:extLst>
                <a:ext uri="{FF2B5EF4-FFF2-40B4-BE49-F238E27FC236}">
                  <a16:creationId xmlns:a16="http://schemas.microsoft.com/office/drawing/2014/main" id="{C7CD5843-6E7F-4C57-8260-205E94AAB510}"/>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 name="Line 42">
              <a:extLst>
                <a:ext uri="{FF2B5EF4-FFF2-40B4-BE49-F238E27FC236}">
                  <a16:creationId xmlns:a16="http://schemas.microsoft.com/office/drawing/2014/main" id="{C3AA91E8-F323-43B6-9870-FD979658A56C}"/>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 name="Line 43">
              <a:extLst>
                <a:ext uri="{FF2B5EF4-FFF2-40B4-BE49-F238E27FC236}">
                  <a16:creationId xmlns:a16="http://schemas.microsoft.com/office/drawing/2014/main" id="{6D63E66D-B406-4916-8BF0-39C3B53BCCE5}"/>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45" name="Line 38">
            <a:extLst>
              <a:ext uri="{FF2B5EF4-FFF2-40B4-BE49-F238E27FC236}">
                <a16:creationId xmlns:a16="http://schemas.microsoft.com/office/drawing/2014/main" id="{1DF4B92E-5E44-4EE9-9039-B468C8D8345F}"/>
              </a:ext>
            </a:extLst>
          </p:cNvPr>
          <p:cNvSpPr>
            <a:spLocks noChangeAspect="1" noChangeShapeType="1"/>
          </p:cNvSpPr>
          <p:nvPr/>
        </p:nvSpPr>
        <p:spPr bwMode="auto">
          <a:xfrm flipV="1">
            <a:off x="7543378" y="1897855"/>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6" name="Line 39">
            <a:extLst>
              <a:ext uri="{FF2B5EF4-FFF2-40B4-BE49-F238E27FC236}">
                <a16:creationId xmlns:a16="http://schemas.microsoft.com/office/drawing/2014/main" id="{96F5299A-3980-4D4C-8FB0-A31D53CF479D}"/>
              </a:ext>
            </a:extLst>
          </p:cNvPr>
          <p:cNvSpPr>
            <a:spLocks noChangeAspect="1" noChangeShapeType="1"/>
          </p:cNvSpPr>
          <p:nvPr/>
        </p:nvSpPr>
        <p:spPr bwMode="auto">
          <a:xfrm flipV="1">
            <a:off x="7524328" y="1505743"/>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cxnSp>
        <p:nvCxnSpPr>
          <p:cNvPr id="47" name="Straight Arrow Connector 46">
            <a:extLst>
              <a:ext uri="{FF2B5EF4-FFF2-40B4-BE49-F238E27FC236}">
                <a16:creationId xmlns:a16="http://schemas.microsoft.com/office/drawing/2014/main" id="{7812BDBA-A560-47A6-9DC3-192DBDCD3B6F}"/>
              </a:ext>
            </a:extLst>
          </p:cNvPr>
          <p:cNvCxnSpPr/>
          <p:nvPr/>
        </p:nvCxnSpPr>
        <p:spPr bwMode="auto">
          <a:xfrm flipH="1">
            <a:off x="7543378" y="1646635"/>
            <a:ext cx="222912" cy="219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a:extLst>
              <a:ext uri="{FF2B5EF4-FFF2-40B4-BE49-F238E27FC236}">
                <a16:creationId xmlns:a16="http://schemas.microsoft.com/office/drawing/2014/main" id="{AA7712E2-104F-4DE9-AAB7-5A5CD3F34DBC}"/>
              </a:ext>
            </a:extLst>
          </p:cNvPr>
          <p:cNvCxnSpPr/>
          <p:nvPr/>
        </p:nvCxnSpPr>
        <p:spPr bwMode="auto">
          <a:xfrm flipH="1">
            <a:off x="7555016" y="1904999"/>
            <a:ext cx="349122" cy="3095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a:extLst>
              <a:ext uri="{FF2B5EF4-FFF2-40B4-BE49-F238E27FC236}">
                <a16:creationId xmlns:a16="http://schemas.microsoft.com/office/drawing/2014/main" id="{857E865D-D44E-470C-8EA9-7FCA799177C8}"/>
              </a:ext>
            </a:extLst>
          </p:cNvPr>
          <p:cNvCxnSpPr/>
          <p:nvPr/>
        </p:nvCxnSpPr>
        <p:spPr bwMode="auto">
          <a:xfrm flipH="1">
            <a:off x="8879612" y="1463090"/>
            <a:ext cx="2486" cy="27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a:extLst>
              <a:ext uri="{FF2B5EF4-FFF2-40B4-BE49-F238E27FC236}">
                <a16:creationId xmlns:a16="http://schemas.microsoft.com/office/drawing/2014/main" id="{7690836F-B8F1-4C63-ABAE-FD020857863A}"/>
              </a:ext>
            </a:extLst>
          </p:cNvPr>
          <p:cNvCxnSpPr/>
          <p:nvPr/>
        </p:nvCxnSpPr>
        <p:spPr bwMode="auto">
          <a:xfrm flipV="1">
            <a:off x="5436096" y="2061679"/>
            <a:ext cx="0" cy="4247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Box 50">
            <a:extLst>
              <a:ext uri="{FF2B5EF4-FFF2-40B4-BE49-F238E27FC236}">
                <a16:creationId xmlns:a16="http://schemas.microsoft.com/office/drawing/2014/main" id="{3401D755-1D5F-475D-B4C9-B237FC470609}"/>
              </a:ext>
            </a:extLst>
          </p:cNvPr>
          <p:cNvSpPr txBox="1"/>
          <p:nvPr/>
        </p:nvSpPr>
        <p:spPr>
          <a:xfrm>
            <a:off x="5163320" y="2462063"/>
            <a:ext cx="1851296" cy="923330"/>
          </a:xfrm>
          <a:prstGeom prst="rect">
            <a:avLst/>
          </a:prstGeom>
          <a:noFill/>
        </p:spPr>
        <p:txBody>
          <a:bodyPr wrap="square" rtlCol="0">
            <a:spAutoFit/>
          </a:bodyPr>
          <a:lstStyle/>
          <a:p>
            <a:r>
              <a:rPr lang="en-US" dirty="0"/>
              <a:t>Destructive interference</a:t>
            </a:r>
          </a:p>
          <a:p>
            <a:r>
              <a:rPr lang="en-US" dirty="0"/>
              <a:t>between these rays</a:t>
            </a:r>
          </a:p>
        </p:txBody>
      </p:sp>
      <p:sp>
        <p:nvSpPr>
          <p:cNvPr id="52" name="TextBox 51">
            <a:extLst>
              <a:ext uri="{FF2B5EF4-FFF2-40B4-BE49-F238E27FC236}">
                <a16:creationId xmlns:a16="http://schemas.microsoft.com/office/drawing/2014/main" id="{A05D7A88-EEA0-4BA4-B44F-9AFFDBB0C769}"/>
              </a:ext>
            </a:extLst>
          </p:cNvPr>
          <p:cNvSpPr txBox="1"/>
          <p:nvPr/>
        </p:nvSpPr>
        <p:spPr>
          <a:xfrm>
            <a:off x="7543378" y="2507113"/>
            <a:ext cx="1571500" cy="1200329"/>
          </a:xfrm>
          <a:prstGeom prst="rect">
            <a:avLst/>
          </a:prstGeom>
          <a:noFill/>
        </p:spPr>
        <p:txBody>
          <a:bodyPr wrap="square" rtlCol="0">
            <a:spAutoFit/>
          </a:bodyPr>
          <a:lstStyle/>
          <a:p>
            <a:r>
              <a:rPr lang="en-US" dirty="0"/>
              <a:t>Destructive interference</a:t>
            </a:r>
          </a:p>
          <a:p>
            <a:r>
              <a:rPr lang="en-US" dirty="0"/>
              <a:t>between these rays</a:t>
            </a:r>
          </a:p>
        </p:txBody>
      </p:sp>
      <p:cxnSp>
        <p:nvCxnSpPr>
          <p:cNvPr id="53" name="Straight Arrow Connector 52">
            <a:extLst>
              <a:ext uri="{FF2B5EF4-FFF2-40B4-BE49-F238E27FC236}">
                <a16:creationId xmlns:a16="http://schemas.microsoft.com/office/drawing/2014/main" id="{E9099949-60EF-419A-BE85-2C9D9A8CB18F}"/>
              </a:ext>
            </a:extLst>
          </p:cNvPr>
          <p:cNvCxnSpPr/>
          <p:nvPr/>
        </p:nvCxnSpPr>
        <p:spPr bwMode="auto">
          <a:xfrm flipV="1">
            <a:off x="8070766" y="2155963"/>
            <a:ext cx="0" cy="4247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a:extLst>
              <a:ext uri="{FF2B5EF4-FFF2-40B4-BE49-F238E27FC236}">
                <a16:creationId xmlns:a16="http://schemas.microsoft.com/office/drawing/2014/main" id="{51AADFD8-D472-4AC9-9750-D2E9AB662637}"/>
              </a:ext>
            </a:extLst>
          </p:cNvPr>
          <p:cNvCxnSpPr/>
          <p:nvPr/>
        </p:nvCxnSpPr>
        <p:spPr bwMode="auto">
          <a:xfrm flipH="1">
            <a:off x="2575005" y="1572443"/>
            <a:ext cx="11187" cy="43204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DA47A70-A0FA-44D9-BE59-CCD8D5F2AE34}"/>
                  </a:ext>
                </a:extLst>
              </p:cNvPr>
              <p:cNvSpPr txBox="1"/>
              <p:nvPr/>
            </p:nvSpPr>
            <p:spPr>
              <a:xfrm>
                <a:off x="2343312" y="1590913"/>
                <a:ext cx="191591"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2</m:t>
                          </m:r>
                        </m:den>
                      </m:f>
                    </m:oMath>
                  </m:oMathPara>
                </a14:m>
                <a:endParaRPr lang="en-US" dirty="0"/>
              </a:p>
            </p:txBody>
          </p:sp>
        </mc:Choice>
        <mc:Fallback xmlns="">
          <p:sp>
            <p:nvSpPr>
              <p:cNvPr id="55" name="TextBox 54">
                <a:extLst>
                  <a:ext uri="{FF2B5EF4-FFF2-40B4-BE49-F238E27FC236}">
                    <a16:creationId xmlns:a16="http://schemas.microsoft.com/office/drawing/2014/main" id="{1DA47A70-A0FA-44D9-BE59-CCD8D5F2AE34}"/>
                  </a:ext>
                </a:extLst>
              </p:cNvPr>
              <p:cNvSpPr txBox="1">
                <a:spLocks noRot="1" noChangeAspect="1" noMove="1" noResize="1" noEditPoints="1" noAdjustHandles="1" noChangeArrowheads="1" noChangeShapeType="1" noTextEdit="1"/>
              </p:cNvSpPr>
              <p:nvPr/>
            </p:nvSpPr>
            <p:spPr>
              <a:xfrm>
                <a:off x="2343312" y="1590913"/>
                <a:ext cx="191591" cy="472565"/>
              </a:xfrm>
              <a:prstGeom prst="rect">
                <a:avLst/>
              </a:prstGeom>
              <a:blipFill>
                <a:blip r:embed="rId13"/>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78A2B27C-E253-4B7F-9E81-1D0A01E69A58}"/>
              </a:ext>
            </a:extLst>
          </p:cNvPr>
          <p:cNvCxnSpPr/>
          <p:nvPr/>
        </p:nvCxnSpPr>
        <p:spPr bwMode="auto">
          <a:xfrm flipH="1">
            <a:off x="4875701" y="1700808"/>
            <a:ext cx="11187" cy="43204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B85CCDC-1F88-4ABF-B1BB-855AE746986D}"/>
                  </a:ext>
                </a:extLst>
              </p:cNvPr>
              <p:cNvSpPr txBox="1"/>
              <p:nvPr/>
            </p:nvSpPr>
            <p:spPr>
              <a:xfrm>
                <a:off x="4644008" y="1719278"/>
                <a:ext cx="191591"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2</m:t>
                          </m:r>
                        </m:den>
                      </m:f>
                    </m:oMath>
                  </m:oMathPara>
                </a14:m>
                <a:endParaRPr lang="en-US" dirty="0"/>
              </a:p>
            </p:txBody>
          </p:sp>
        </mc:Choice>
        <mc:Fallback xmlns="">
          <p:sp>
            <p:nvSpPr>
              <p:cNvPr id="57" name="TextBox 56">
                <a:extLst>
                  <a:ext uri="{FF2B5EF4-FFF2-40B4-BE49-F238E27FC236}">
                    <a16:creationId xmlns:a16="http://schemas.microsoft.com/office/drawing/2014/main" id="{4B85CCDC-1F88-4ABF-B1BB-855AE746986D}"/>
                  </a:ext>
                </a:extLst>
              </p:cNvPr>
              <p:cNvSpPr txBox="1">
                <a:spLocks noRot="1" noChangeAspect="1" noMove="1" noResize="1" noEditPoints="1" noAdjustHandles="1" noChangeArrowheads="1" noChangeShapeType="1" noTextEdit="1"/>
              </p:cNvSpPr>
              <p:nvPr/>
            </p:nvSpPr>
            <p:spPr>
              <a:xfrm>
                <a:off x="4644008" y="1719278"/>
                <a:ext cx="191591" cy="472565"/>
              </a:xfrm>
              <a:prstGeom prst="rect">
                <a:avLst/>
              </a:prstGeom>
              <a:blipFill>
                <a:blip r:embed="rId14"/>
                <a:stretch>
                  <a:fillRect/>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3B128F03-9E18-47A5-AD3B-A92CBB4B26BC}"/>
              </a:ext>
            </a:extLst>
          </p:cNvPr>
          <p:cNvCxnSpPr/>
          <p:nvPr/>
        </p:nvCxnSpPr>
        <p:spPr bwMode="auto">
          <a:xfrm flipH="1">
            <a:off x="7395981" y="1857845"/>
            <a:ext cx="11187" cy="43204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F44CBE6-57E7-4442-AA90-C7CD89C679B4}"/>
                  </a:ext>
                </a:extLst>
              </p:cNvPr>
              <p:cNvSpPr txBox="1"/>
              <p:nvPr/>
            </p:nvSpPr>
            <p:spPr>
              <a:xfrm>
                <a:off x="7164288" y="1876315"/>
                <a:ext cx="191591"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2</m:t>
                          </m:r>
                        </m:den>
                      </m:f>
                    </m:oMath>
                  </m:oMathPara>
                </a14:m>
                <a:endParaRPr lang="en-US" dirty="0"/>
              </a:p>
            </p:txBody>
          </p:sp>
        </mc:Choice>
        <mc:Fallback xmlns="">
          <p:sp>
            <p:nvSpPr>
              <p:cNvPr id="59" name="TextBox 58">
                <a:extLst>
                  <a:ext uri="{FF2B5EF4-FFF2-40B4-BE49-F238E27FC236}">
                    <a16:creationId xmlns:a16="http://schemas.microsoft.com/office/drawing/2014/main" id="{BF44CBE6-57E7-4442-AA90-C7CD89C679B4}"/>
                  </a:ext>
                </a:extLst>
              </p:cNvPr>
              <p:cNvSpPr txBox="1">
                <a:spLocks noRot="1" noChangeAspect="1" noMove="1" noResize="1" noEditPoints="1" noAdjustHandles="1" noChangeArrowheads="1" noChangeShapeType="1" noTextEdit="1"/>
              </p:cNvSpPr>
              <p:nvPr/>
            </p:nvSpPr>
            <p:spPr>
              <a:xfrm>
                <a:off x="7164288" y="1876315"/>
                <a:ext cx="191591" cy="472565"/>
              </a:xfrm>
              <a:prstGeom prst="rect">
                <a:avLst/>
              </a:prstGeom>
              <a:blipFill>
                <a:blip r:embed="rId15"/>
                <a:stretch>
                  <a:fillRect/>
                </a:stretch>
              </a:blipFill>
            </p:spPr>
            <p:txBody>
              <a:bodyPr/>
              <a:lstStyle/>
              <a:p>
                <a:r>
                  <a:rPr lang="en-US">
                    <a:noFill/>
                  </a:rPr>
                  <a:t> </a:t>
                </a:r>
              </a:p>
            </p:txBody>
          </p:sp>
        </mc:Fallback>
      </mc:AlternateContent>
      <p:sp>
        <p:nvSpPr>
          <p:cNvPr id="60" name="TextBox 59"/>
          <p:cNvSpPr txBox="1"/>
          <p:nvPr/>
        </p:nvSpPr>
        <p:spPr>
          <a:xfrm>
            <a:off x="1691680" y="-28141"/>
            <a:ext cx="8542663" cy="584775"/>
          </a:xfrm>
          <a:prstGeom prst="rect">
            <a:avLst/>
          </a:prstGeom>
          <a:noFill/>
        </p:spPr>
        <p:txBody>
          <a:bodyPr wrap="square" rtlCol="0">
            <a:spAutoFit/>
          </a:bodyPr>
          <a:lstStyle/>
          <a:p>
            <a:r>
              <a:rPr lang="en-GB" sz="3200" dirty="0"/>
              <a:t>Condition of destructive interferences</a:t>
            </a:r>
            <a:endParaRPr lang="en-US" sz="3200"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8A34453-0FC0-6D0C-BB62-EF7D1AEF095B}"/>
                  </a:ext>
                </a:extLst>
              </p:cNvPr>
              <p:cNvSpPr txBox="1"/>
              <p:nvPr/>
            </p:nvSpPr>
            <p:spPr>
              <a:xfrm flipH="1">
                <a:off x="1187623" y="5039465"/>
                <a:ext cx="5688632" cy="369332"/>
              </a:xfrm>
              <a:prstGeom prst="rect">
                <a:avLst/>
              </a:prstGeom>
              <a:noFill/>
            </p:spPr>
            <p:txBody>
              <a:bodyPr wrap="square" rtlCol="0">
                <a:spAutoFit/>
              </a:bodyPr>
              <a:lstStyle/>
              <a:p>
                <a:r>
                  <a:rPr lang="en-US" dirty="0"/>
                  <a:t>In a medium of refractive index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oMath>
                </a14:m>
                <a:r>
                  <a:rPr lang="en-US" dirty="0"/>
                  <a:t>, this condition is </a:t>
                </a:r>
              </a:p>
            </p:txBody>
          </p:sp>
        </mc:Choice>
        <mc:Fallback>
          <p:sp>
            <p:nvSpPr>
              <p:cNvPr id="2" name="TextBox 1">
                <a:extLst>
                  <a:ext uri="{FF2B5EF4-FFF2-40B4-BE49-F238E27FC236}">
                    <a16:creationId xmlns:a16="http://schemas.microsoft.com/office/drawing/2014/main" id="{B8A34453-0FC0-6D0C-BB62-EF7D1AEF095B}"/>
                  </a:ext>
                </a:extLst>
              </p:cNvPr>
              <p:cNvSpPr txBox="1">
                <a:spLocks noRot="1" noChangeAspect="1" noMove="1" noResize="1" noEditPoints="1" noAdjustHandles="1" noChangeArrowheads="1" noChangeShapeType="1" noTextEdit="1"/>
              </p:cNvSpPr>
              <p:nvPr/>
            </p:nvSpPr>
            <p:spPr>
              <a:xfrm flipH="1">
                <a:off x="1187623" y="5039465"/>
                <a:ext cx="5688632" cy="369332"/>
              </a:xfrm>
              <a:prstGeom prst="rect">
                <a:avLst/>
              </a:prstGeom>
              <a:blipFill>
                <a:blip r:embed="rId16"/>
                <a:stretch>
                  <a:fillRect l="-965"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4B14005-AE6D-0080-A7D6-B06BF6822645}"/>
                  </a:ext>
                </a:extLst>
              </p:cNvPr>
              <p:cNvSpPr txBox="1"/>
              <p:nvPr/>
            </p:nvSpPr>
            <p:spPr>
              <a:xfrm>
                <a:off x="435644" y="5410015"/>
                <a:ext cx="5117840" cy="616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𝑛</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i="1">
                              <a:latin typeface="Cambria Math" panose="02040503050406030204" pitchFamily="18" charset="0"/>
                            </a:rPr>
                            <m:t>2</m:t>
                          </m:r>
                        </m:den>
                      </m:f>
                    </m:oMath>
                  </m:oMathPara>
                </a14:m>
                <a:endParaRPr lang="en-US" dirty="0"/>
              </a:p>
            </p:txBody>
          </p:sp>
        </mc:Choice>
        <mc:Fallback>
          <p:sp>
            <p:nvSpPr>
              <p:cNvPr id="62" name="TextBox 61">
                <a:extLst>
                  <a:ext uri="{FF2B5EF4-FFF2-40B4-BE49-F238E27FC236}">
                    <a16:creationId xmlns:a16="http://schemas.microsoft.com/office/drawing/2014/main" id="{F4B14005-AE6D-0080-A7D6-B06BF6822645}"/>
                  </a:ext>
                </a:extLst>
              </p:cNvPr>
              <p:cNvSpPr txBox="1">
                <a:spLocks noRot="1" noChangeAspect="1" noMove="1" noResize="1" noEditPoints="1" noAdjustHandles="1" noChangeArrowheads="1" noChangeShapeType="1" noTextEdit="1"/>
              </p:cNvSpPr>
              <p:nvPr/>
            </p:nvSpPr>
            <p:spPr>
              <a:xfrm>
                <a:off x="435644" y="5410015"/>
                <a:ext cx="5117840" cy="616515"/>
              </a:xfrm>
              <a:prstGeom prst="rect">
                <a:avLst/>
              </a:prstGeom>
              <a:blipFill>
                <a:blip r:embed="rId17"/>
                <a:stretch>
                  <a:fillRect/>
                </a:stretch>
              </a:blipFill>
            </p:spPr>
            <p:txBody>
              <a:bodyPr/>
              <a:lstStyle/>
              <a:p>
                <a:r>
                  <a:rPr lang="en-US">
                    <a:noFill/>
                  </a:rPr>
                  <a:t> </a:t>
                </a:r>
              </a:p>
            </p:txBody>
          </p:sp>
        </mc:Fallback>
      </mc:AlternateContent>
      <p:sp>
        <p:nvSpPr>
          <p:cNvPr id="63" name="Arrow: Right 62">
            <a:extLst>
              <a:ext uri="{FF2B5EF4-FFF2-40B4-BE49-F238E27FC236}">
                <a16:creationId xmlns:a16="http://schemas.microsoft.com/office/drawing/2014/main" id="{1AB7A0A5-65F4-A1A1-05AD-3DCE4E95D7FC}"/>
              </a:ext>
            </a:extLst>
          </p:cNvPr>
          <p:cNvSpPr/>
          <p:nvPr/>
        </p:nvSpPr>
        <p:spPr>
          <a:xfrm>
            <a:off x="4004094" y="5524108"/>
            <a:ext cx="566109" cy="388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231E8C72-D54E-D09D-C10E-46A970FD504B}"/>
                  </a:ext>
                </a:extLst>
              </p:cNvPr>
              <p:cNvSpPr txBox="1"/>
              <p:nvPr/>
            </p:nvSpPr>
            <p:spPr>
              <a:xfrm>
                <a:off x="2954938" y="5446671"/>
                <a:ext cx="5117840" cy="616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num>
                        <m:den>
                          <m:r>
                            <a:rPr lang="en-US" i="1">
                              <a:latin typeface="Cambria Math" panose="02040503050406030204" pitchFamily="18" charset="0"/>
                            </a:rPr>
                            <m:t>2</m:t>
                          </m:r>
                          <m:r>
                            <a:rPr lang="en-US" b="0" i="1" smtClean="0">
                              <a:latin typeface="Cambria Math" panose="02040503050406030204" pitchFamily="18" charset="0"/>
                            </a:rPr>
                            <m:t>𝑛</m:t>
                          </m:r>
                        </m:den>
                      </m:f>
                    </m:oMath>
                  </m:oMathPara>
                </a14:m>
                <a:endParaRPr lang="en-US" dirty="0"/>
              </a:p>
            </p:txBody>
          </p:sp>
        </mc:Choice>
        <mc:Fallback>
          <p:sp>
            <p:nvSpPr>
              <p:cNvPr id="64" name="TextBox 63">
                <a:extLst>
                  <a:ext uri="{FF2B5EF4-FFF2-40B4-BE49-F238E27FC236}">
                    <a16:creationId xmlns:a16="http://schemas.microsoft.com/office/drawing/2014/main" id="{231E8C72-D54E-D09D-C10E-46A970FD504B}"/>
                  </a:ext>
                </a:extLst>
              </p:cNvPr>
              <p:cNvSpPr txBox="1">
                <a:spLocks noRot="1" noChangeAspect="1" noMove="1" noResize="1" noEditPoints="1" noAdjustHandles="1" noChangeArrowheads="1" noChangeShapeType="1" noTextEdit="1"/>
              </p:cNvSpPr>
              <p:nvPr/>
            </p:nvSpPr>
            <p:spPr>
              <a:xfrm>
                <a:off x="2954938" y="5446671"/>
                <a:ext cx="5117840" cy="61651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3AAC8BC7-E5AD-FF13-3753-CD02B522A0D4}"/>
                  </a:ext>
                </a:extLst>
              </p:cNvPr>
              <p:cNvSpPr txBox="1"/>
              <p:nvPr/>
            </p:nvSpPr>
            <p:spPr>
              <a:xfrm>
                <a:off x="2994564" y="6140623"/>
                <a:ext cx="5117840" cy="6365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rPr>
                            <m:t>2</m:t>
                          </m:r>
                        </m:den>
                      </m:f>
                    </m:oMath>
                  </m:oMathPara>
                </a14:m>
                <a:endParaRPr lang="en-US" dirty="0"/>
              </a:p>
            </p:txBody>
          </p:sp>
        </mc:Choice>
        <mc:Fallback>
          <p:sp>
            <p:nvSpPr>
              <p:cNvPr id="65" name="TextBox 64">
                <a:extLst>
                  <a:ext uri="{FF2B5EF4-FFF2-40B4-BE49-F238E27FC236}">
                    <a16:creationId xmlns:a16="http://schemas.microsoft.com/office/drawing/2014/main" id="{3AAC8BC7-E5AD-FF13-3753-CD02B522A0D4}"/>
                  </a:ext>
                </a:extLst>
              </p:cNvPr>
              <p:cNvSpPr txBox="1">
                <a:spLocks noRot="1" noChangeAspect="1" noMove="1" noResize="1" noEditPoints="1" noAdjustHandles="1" noChangeArrowheads="1" noChangeShapeType="1" noTextEdit="1"/>
              </p:cNvSpPr>
              <p:nvPr/>
            </p:nvSpPr>
            <p:spPr>
              <a:xfrm>
                <a:off x="2994564" y="6140623"/>
                <a:ext cx="5117840" cy="63658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5D4B0336-0680-A422-9B59-B8ED28C681AC}"/>
                  </a:ext>
                </a:extLst>
              </p:cNvPr>
              <p:cNvSpPr txBox="1"/>
              <p:nvPr/>
            </p:nvSpPr>
            <p:spPr>
              <a:xfrm>
                <a:off x="7014616" y="6018614"/>
                <a:ext cx="1419527" cy="646331"/>
              </a:xfrm>
              <a:prstGeom prst="rect">
                <a:avLst/>
              </a:prstGeom>
              <a:noFill/>
            </p:spPr>
            <p:txBody>
              <a:bodyPr wrap="square" rtlCol="0">
                <a:spAutoFit/>
              </a:bodyPr>
              <a:lstStyle/>
              <a:p>
                <a:r>
                  <a:rPr lang="en-US" dirty="0"/>
                  <a:t>But for air, n</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p:txBody>
          </p:sp>
        </mc:Choice>
        <mc:Fallback>
          <p:sp>
            <p:nvSpPr>
              <p:cNvPr id="66" name="TextBox 65">
                <a:extLst>
                  <a:ext uri="{FF2B5EF4-FFF2-40B4-BE49-F238E27FC236}">
                    <a16:creationId xmlns:a16="http://schemas.microsoft.com/office/drawing/2014/main" id="{5D4B0336-0680-A422-9B59-B8ED28C681AC}"/>
                  </a:ext>
                </a:extLst>
              </p:cNvPr>
              <p:cNvSpPr txBox="1">
                <a:spLocks noRot="1" noChangeAspect="1" noMove="1" noResize="1" noEditPoints="1" noAdjustHandles="1" noChangeArrowheads="1" noChangeShapeType="1" noTextEdit="1"/>
              </p:cNvSpPr>
              <p:nvPr/>
            </p:nvSpPr>
            <p:spPr>
              <a:xfrm>
                <a:off x="7014616" y="6018614"/>
                <a:ext cx="1419527" cy="646331"/>
              </a:xfrm>
              <a:prstGeom prst="rect">
                <a:avLst/>
              </a:prstGeom>
              <a:blipFill>
                <a:blip r:embed="rId20"/>
                <a:stretch>
                  <a:fillRect l="-3863"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1748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ntr" presetSubtype="0"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0"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500"/>
                                        <p:tgtEl>
                                          <p:spTgt spid="5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
                                        <p:tgtEl>
                                          <p:spTgt spid="5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fade">
                                      <p:cBhvr>
                                        <p:cTn id="107" dur="500"/>
                                        <p:tgtEl>
                                          <p:spTgt spid="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500"/>
                                        <p:tgtEl>
                                          <p:spTgt spid="6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fade">
                                      <p:cBhvr>
                                        <p:cTn id="113" dur="500"/>
                                        <p:tgtEl>
                                          <p:spTgt spid="6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500"/>
                                        <p:tgtEl>
                                          <p:spTgt spid="6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65"/>
                                        </p:tgtEl>
                                        <p:attrNameLst>
                                          <p:attrName>style.visibility</p:attrName>
                                        </p:attrNameLst>
                                      </p:cBhvr>
                                      <p:to>
                                        <p:strVal val="visible"/>
                                      </p:to>
                                    </p:set>
                                    <p:animEffect transition="in" filter="fade">
                                      <p:cBhvr>
                                        <p:cTn id="121" dur="500"/>
                                        <p:tgtEl>
                                          <p:spTgt spid="6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fade">
                                      <p:cBhvr>
                                        <p:cTn id="12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18" grpId="0" animBg="1"/>
      <p:bldP spid="19" grpId="0"/>
      <p:bldP spid="22" grpId="0"/>
      <p:bldP spid="30" grpId="0" animBg="1"/>
      <p:bldP spid="31" grpId="0" animBg="1"/>
      <p:bldP spid="45" grpId="0" animBg="1"/>
      <p:bldP spid="46" grpId="0" animBg="1"/>
      <p:bldP spid="51" grpId="0"/>
      <p:bldP spid="52" grpId="0"/>
      <p:bldP spid="57" grpId="0"/>
      <p:bldP spid="59" grpId="0"/>
      <p:bldP spid="2" grpId="0"/>
      <p:bldP spid="62" grpId="0"/>
      <p:bldP spid="63" grpId="0" animBg="1"/>
      <p:bldP spid="64" grpId="0"/>
      <p:bldP spid="65" grpId="0"/>
      <p:bldP spid="6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65</a:t>
            </a:fld>
            <a:endParaRPr lang="en-US" altLang="zh-CN"/>
          </a:p>
        </p:txBody>
      </p:sp>
      <p:sp>
        <p:nvSpPr>
          <p:cNvPr id="3" name="TextBox 2">
            <a:extLst>
              <a:ext uri="{FF2B5EF4-FFF2-40B4-BE49-F238E27FC236}">
                <a16:creationId xmlns:a16="http://schemas.microsoft.com/office/drawing/2014/main" id="{9FA296D9-1901-4440-9F02-85A6B71F5359}"/>
              </a:ext>
            </a:extLst>
          </p:cNvPr>
          <p:cNvSpPr txBox="1"/>
          <p:nvPr/>
        </p:nvSpPr>
        <p:spPr>
          <a:xfrm>
            <a:off x="235042" y="3539529"/>
            <a:ext cx="7673896" cy="369332"/>
          </a:xfrm>
          <a:prstGeom prst="rect">
            <a:avLst/>
          </a:prstGeom>
          <a:noFill/>
        </p:spPr>
        <p:txBody>
          <a:bodyPr wrap="none" rtlCol="0">
            <a:spAutoFit/>
          </a:bodyPr>
          <a:lstStyle/>
          <a:p>
            <a:r>
              <a:rPr lang="en-US" dirty="0"/>
              <a:t>Instead to divide  the slit into two </a:t>
            </a:r>
            <a:r>
              <a:rPr lang="en-US" dirty="0" err="1"/>
              <a:t>halfs</a:t>
            </a:r>
            <a:r>
              <a:rPr lang="en-US" dirty="0"/>
              <a:t>, we could divide into quarters, sixths etc.</a:t>
            </a:r>
          </a:p>
        </p:txBody>
      </p:sp>
      <p:sp>
        <p:nvSpPr>
          <p:cNvPr id="5" name="TextBox 4">
            <a:extLst>
              <a:ext uri="{FF2B5EF4-FFF2-40B4-BE49-F238E27FC236}">
                <a16:creationId xmlns:a16="http://schemas.microsoft.com/office/drawing/2014/main" id="{11EDC2FB-8114-43CD-976B-8672DBAC4232}"/>
              </a:ext>
            </a:extLst>
          </p:cNvPr>
          <p:cNvSpPr txBox="1"/>
          <p:nvPr/>
        </p:nvSpPr>
        <p:spPr>
          <a:xfrm>
            <a:off x="235042" y="3914570"/>
            <a:ext cx="3714222" cy="369332"/>
          </a:xfrm>
          <a:prstGeom prst="rect">
            <a:avLst/>
          </a:prstGeom>
          <a:noFill/>
        </p:spPr>
        <p:txBody>
          <a:bodyPr wrap="none" rtlCol="0">
            <a:spAutoFit/>
          </a:bodyPr>
          <a:lstStyle/>
          <a:p>
            <a:r>
              <a:rPr lang="en-US" dirty="0"/>
              <a:t>Condition of destructive interferences: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8636AD1-B505-41B9-BBCC-DF7233E633C2}"/>
                  </a:ext>
                </a:extLst>
              </p:cNvPr>
              <p:cNvSpPr txBox="1"/>
              <p:nvPr/>
            </p:nvSpPr>
            <p:spPr>
              <a:xfrm>
                <a:off x="4760350" y="5898969"/>
                <a:ext cx="153035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𝑚</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rPr>
                            <m:t>2</m:t>
                          </m:r>
                        </m:den>
                      </m:f>
                    </m:oMath>
                  </m:oMathPara>
                </a14:m>
                <a:endParaRPr lang="en-US" dirty="0"/>
              </a:p>
            </p:txBody>
          </p:sp>
        </mc:Choice>
        <mc:Fallback>
          <p:sp>
            <p:nvSpPr>
              <p:cNvPr id="6" name="TextBox 5">
                <a:extLst>
                  <a:ext uri="{FF2B5EF4-FFF2-40B4-BE49-F238E27FC236}">
                    <a16:creationId xmlns:a16="http://schemas.microsoft.com/office/drawing/2014/main" id="{88636AD1-B505-41B9-BBCC-DF7233E633C2}"/>
                  </a:ext>
                </a:extLst>
              </p:cNvPr>
              <p:cNvSpPr txBox="1">
                <a:spLocks noRot="1" noChangeAspect="1" noMove="1" noResize="1" noEditPoints="1" noAdjustHandles="1" noChangeArrowheads="1" noChangeShapeType="1" noTextEdit="1"/>
              </p:cNvSpPr>
              <p:nvPr/>
            </p:nvSpPr>
            <p:spPr>
              <a:xfrm>
                <a:off x="4760350" y="5898969"/>
                <a:ext cx="1530355" cy="5259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982AE4B-2208-4352-B4EF-F1CD278D0599}"/>
                  </a:ext>
                </a:extLst>
              </p:cNvPr>
              <p:cNvSpPr txBox="1"/>
              <p:nvPr/>
            </p:nvSpPr>
            <p:spPr>
              <a:xfrm>
                <a:off x="4788024" y="3930712"/>
                <a:ext cx="1338059"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4</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6982AE4B-2208-4352-B4EF-F1CD278D0599}"/>
                  </a:ext>
                </a:extLst>
              </p:cNvPr>
              <p:cNvSpPr txBox="1">
                <a:spLocks noRot="1" noChangeAspect="1" noMove="1" noResize="1" noEditPoints="1" noAdjustHandles="1" noChangeArrowheads="1" noChangeShapeType="1" noTextEdit="1"/>
              </p:cNvSpPr>
              <p:nvPr/>
            </p:nvSpPr>
            <p:spPr>
              <a:xfrm>
                <a:off x="4788024" y="3930712"/>
                <a:ext cx="1338059" cy="5241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E32D22A-5F8C-4A2D-A6ED-B3F6B13147D0}"/>
                  </a:ext>
                </a:extLst>
              </p:cNvPr>
              <p:cNvSpPr txBox="1"/>
              <p:nvPr/>
            </p:nvSpPr>
            <p:spPr>
              <a:xfrm>
                <a:off x="4788024" y="4653136"/>
                <a:ext cx="1338059"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6</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rPr>
                            <m:t>2</m:t>
                          </m:r>
                        </m:den>
                      </m:f>
                    </m:oMath>
                  </m:oMathPara>
                </a14:m>
                <a:endParaRPr lang="en-US" dirty="0"/>
              </a:p>
            </p:txBody>
          </p:sp>
        </mc:Choice>
        <mc:Fallback>
          <p:sp>
            <p:nvSpPr>
              <p:cNvPr id="8" name="TextBox 7">
                <a:extLst>
                  <a:ext uri="{FF2B5EF4-FFF2-40B4-BE49-F238E27FC236}">
                    <a16:creationId xmlns:a16="http://schemas.microsoft.com/office/drawing/2014/main" id="{9E32D22A-5F8C-4A2D-A6ED-B3F6B13147D0}"/>
                  </a:ext>
                </a:extLst>
              </p:cNvPr>
              <p:cNvSpPr txBox="1">
                <a:spLocks noRot="1" noChangeAspect="1" noMove="1" noResize="1" noEditPoints="1" noAdjustHandles="1" noChangeArrowheads="1" noChangeShapeType="1" noTextEdit="1"/>
              </p:cNvSpPr>
              <p:nvPr/>
            </p:nvSpPr>
            <p:spPr>
              <a:xfrm>
                <a:off x="4788024" y="4653136"/>
                <a:ext cx="1338059" cy="525978"/>
              </a:xfrm>
              <a:prstGeom prst="rect">
                <a:avLst/>
              </a:prstGeom>
              <a:blipFill>
                <a:blip r:embed="rId5"/>
                <a:stretch>
                  <a:fillRect/>
                </a:stretch>
              </a:blipFill>
            </p:spPr>
            <p:txBody>
              <a:bodyPr/>
              <a:lstStyle/>
              <a:p>
                <a:r>
                  <a:rPr lang="en-US">
                    <a:noFill/>
                  </a:rPr>
                  <a:t> </a:t>
                </a:r>
              </a:p>
            </p:txBody>
          </p:sp>
        </mc:Fallback>
      </mc:AlternateContent>
      <p:sp>
        <p:nvSpPr>
          <p:cNvPr id="9" name="Arrow: Right 7">
            <a:extLst>
              <a:ext uri="{FF2B5EF4-FFF2-40B4-BE49-F238E27FC236}">
                <a16:creationId xmlns:a16="http://schemas.microsoft.com/office/drawing/2014/main" id="{49A9BB60-40A2-4F49-8D80-E8ED2A34EBEA}"/>
              </a:ext>
            </a:extLst>
          </p:cNvPr>
          <p:cNvSpPr/>
          <p:nvPr/>
        </p:nvSpPr>
        <p:spPr bwMode="auto">
          <a:xfrm>
            <a:off x="6288890" y="4046563"/>
            <a:ext cx="513543"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FA9AB73-5FF1-4B2F-A7AE-E9FE993F916E}"/>
                  </a:ext>
                </a:extLst>
              </p:cNvPr>
              <p:cNvSpPr txBox="1"/>
              <p:nvPr/>
            </p:nvSpPr>
            <p:spPr>
              <a:xfrm>
                <a:off x="6876256" y="3877540"/>
                <a:ext cx="128990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10" name="TextBox 9">
                <a:extLst>
                  <a:ext uri="{FF2B5EF4-FFF2-40B4-BE49-F238E27FC236}">
                    <a16:creationId xmlns:a16="http://schemas.microsoft.com/office/drawing/2014/main" id="{2FA9AB73-5FF1-4B2F-A7AE-E9FE993F916E}"/>
                  </a:ext>
                </a:extLst>
              </p:cNvPr>
              <p:cNvSpPr txBox="1">
                <a:spLocks noRot="1" noChangeAspect="1" noMove="1" noResize="1" noEditPoints="1" noAdjustHandles="1" noChangeArrowheads="1" noChangeShapeType="1" noTextEdit="1"/>
              </p:cNvSpPr>
              <p:nvPr/>
            </p:nvSpPr>
            <p:spPr>
              <a:xfrm>
                <a:off x="6876256" y="3877540"/>
                <a:ext cx="1289905" cy="525978"/>
              </a:xfrm>
              <a:prstGeom prst="rect">
                <a:avLst/>
              </a:prstGeom>
              <a:blipFill>
                <a:blip r:embed="rId6"/>
                <a:stretch>
                  <a:fillRect/>
                </a:stretch>
              </a:blipFill>
            </p:spPr>
            <p:txBody>
              <a:bodyPr/>
              <a:lstStyle/>
              <a:p>
                <a:r>
                  <a:rPr lang="en-US">
                    <a:noFill/>
                  </a:rPr>
                  <a:t> </a:t>
                </a:r>
              </a:p>
            </p:txBody>
          </p:sp>
        </mc:Fallback>
      </mc:AlternateContent>
      <p:sp>
        <p:nvSpPr>
          <p:cNvPr id="11" name="Arrow: Right 68">
            <a:extLst>
              <a:ext uri="{FF2B5EF4-FFF2-40B4-BE49-F238E27FC236}">
                <a16:creationId xmlns:a16="http://schemas.microsoft.com/office/drawing/2014/main" id="{BB36B34B-3374-4291-9C46-6C47C732BB9C}"/>
              </a:ext>
            </a:extLst>
          </p:cNvPr>
          <p:cNvSpPr/>
          <p:nvPr/>
        </p:nvSpPr>
        <p:spPr bwMode="auto">
          <a:xfrm>
            <a:off x="6333471" y="4721609"/>
            <a:ext cx="513543"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E505FED-DE76-4604-92CF-78830D37DDC0}"/>
                  </a:ext>
                </a:extLst>
              </p:cNvPr>
              <p:cNvSpPr txBox="1"/>
              <p:nvPr/>
            </p:nvSpPr>
            <p:spPr>
              <a:xfrm>
                <a:off x="6948264" y="4632951"/>
                <a:ext cx="128990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r>
                            <a:rPr lang="en-US"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12" name="TextBox 11">
                <a:extLst>
                  <a:ext uri="{FF2B5EF4-FFF2-40B4-BE49-F238E27FC236}">
                    <a16:creationId xmlns:a16="http://schemas.microsoft.com/office/drawing/2014/main" id="{6E505FED-DE76-4604-92CF-78830D37DDC0}"/>
                  </a:ext>
                </a:extLst>
              </p:cNvPr>
              <p:cNvSpPr txBox="1">
                <a:spLocks noRot="1" noChangeAspect="1" noMove="1" noResize="1" noEditPoints="1" noAdjustHandles="1" noChangeArrowheads="1" noChangeShapeType="1" noTextEdit="1"/>
              </p:cNvSpPr>
              <p:nvPr/>
            </p:nvSpPr>
            <p:spPr>
              <a:xfrm>
                <a:off x="6948264" y="4632951"/>
                <a:ext cx="1289905" cy="525978"/>
              </a:xfrm>
              <a:prstGeom prst="rect">
                <a:avLst/>
              </a:prstGeom>
              <a:blipFill>
                <a:blip r:embed="rId7"/>
                <a:stretch>
                  <a:fillRect/>
                </a:stretch>
              </a:blipFill>
            </p:spPr>
            <p:txBody>
              <a:bodyPr/>
              <a:lstStyle/>
              <a:p>
                <a:r>
                  <a:rPr lang="en-US">
                    <a:noFill/>
                  </a:rPr>
                  <a:t> </a:t>
                </a:r>
              </a:p>
            </p:txBody>
          </p:sp>
        </mc:Fallback>
      </mc:AlternateContent>
      <p:sp>
        <p:nvSpPr>
          <p:cNvPr id="13" name="Arrow: Right 70">
            <a:extLst>
              <a:ext uri="{FF2B5EF4-FFF2-40B4-BE49-F238E27FC236}">
                <a16:creationId xmlns:a16="http://schemas.microsoft.com/office/drawing/2014/main" id="{98F5D5CB-D2F5-438B-9C6C-CA16B7BC501D}"/>
              </a:ext>
            </a:extLst>
          </p:cNvPr>
          <p:cNvSpPr/>
          <p:nvPr/>
        </p:nvSpPr>
        <p:spPr bwMode="auto">
          <a:xfrm>
            <a:off x="6414323" y="6000809"/>
            <a:ext cx="513543"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C2A5B0D-959F-4E25-8621-711D61ECB5A7}"/>
                  </a:ext>
                </a:extLst>
              </p:cNvPr>
              <p:cNvSpPr txBox="1"/>
              <p:nvPr/>
            </p:nvSpPr>
            <p:spPr>
              <a:xfrm>
                <a:off x="7022186" y="5844163"/>
                <a:ext cx="1355628"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𝑚</m:t>
                          </m:r>
                          <m:r>
                            <a:rPr lang="en-US"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14" name="TextBox 13">
                <a:extLst>
                  <a:ext uri="{FF2B5EF4-FFF2-40B4-BE49-F238E27FC236}">
                    <a16:creationId xmlns:a16="http://schemas.microsoft.com/office/drawing/2014/main" id="{7C2A5B0D-959F-4E25-8621-711D61ECB5A7}"/>
                  </a:ext>
                </a:extLst>
              </p:cNvPr>
              <p:cNvSpPr txBox="1">
                <a:spLocks noRot="1" noChangeAspect="1" noMove="1" noResize="1" noEditPoints="1" noAdjustHandles="1" noChangeArrowheads="1" noChangeShapeType="1" noTextEdit="1"/>
              </p:cNvSpPr>
              <p:nvPr/>
            </p:nvSpPr>
            <p:spPr>
              <a:xfrm>
                <a:off x="7022186" y="5844163"/>
                <a:ext cx="1355628" cy="525978"/>
              </a:xfrm>
              <a:prstGeom prst="rect">
                <a:avLst/>
              </a:prstGeom>
              <a:blipFill>
                <a:blip r:embed="rId8"/>
                <a:stretch>
                  <a:fillRect/>
                </a:stretch>
              </a:blipFill>
            </p:spPr>
            <p:txBody>
              <a:bodyPr/>
              <a:lstStyle/>
              <a:p>
                <a:r>
                  <a:rPr lang="en-US">
                    <a:noFill/>
                  </a:rPr>
                  <a:t> </a:t>
                </a:r>
              </a:p>
            </p:txBody>
          </p:sp>
        </mc:Fallback>
      </mc:AlternateContent>
      <p:sp>
        <p:nvSpPr>
          <p:cNvPr id="15" name="Line 6">
            <a:extLst>
              <a:ext uri="{FF2B5EF4-FFF2-40B4-BE49-F238E27FC236}">
                <a16:creationId xmlns:a16="http://schemas.microsoft.com/office/drawing/2014/main" id="{A0295C9E-93D6-49EE-953A-4E3B65E70F78}"/>
              </a:ext>
            </a:extLst>
          </p:cNvPr>
          <p:cNvSpPr>
            <a:spLocks noChangeShapeType="1"/>
          </p:cNvSpPr>
          <p:nvPr/>
        </p:nvSpPr>
        <p:spPr bwMode="auto">
          <a:xfrm>
            <a:off x="1460872" y="1330994"/>
            <a:ext cx="858837"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Freeform 7">
            <a:extLst>
              <a:ext uri="{FF2B5EF4-FFF2-40B4-BE49-F238E27FC236}">
                <a16:creationId xmlns:a16="http://schemas.microsoft.com/office/drawing/2014/main" id="{E6E10FAB-E67C-419B-ACA2-872784FF6225}"/>
              </a:ext>
            </a:extLst>
          </p:cNvPr>
          <p:cNvSpPr>
            <a:spLocks/>
          </p:cNvSpPr>
          <p:nvPr/>
        </p:nvSpPr>
        <p:spPr bwMode="auto">
          <a:xfrm rot="918556">
            <a:off x="1903784" y="1181769"/>
            <a:ext cx="71438" cy="142875"/>
          </a:xfrm>
          <a:custGeom>
            <a:avLst/>
            <a:gdLst>
              <a:gd name="T0" fmla="*/ 0 w 85"/>
              <a:gd name="T1" fmla="*/ 0 h 240"/>
              <a:gd name="T2" fmla="*/ 2147483646 w 85"/>
              <a:gd name="T3" fmla="*/ 2147483646 h 240"/>
              <a:gd name="T4" fmla="*/ 2147483646 w 85"/>
              <a:gd name="T5" fmla="*/ 2147483646 h 240"/>
              <a:gd name="T6" fmla="*/ 0 60000 65536"/>
              <a:gd name="T7" fmla="*/ 0 60000 65536"/>
              <a:gd name="T8" fmla="*/ 0 60000 65536"/>
            </a:gdLst>
            <a:ahLst/>
            <a:cxnLst>
              <a:cxn ang="T6">
                <a:pos x="T0" y="T1"/>
              </a:cxn>
              <a:cxn ang="T7">
                <a:pos x="T2" y="T3"/>
              </a:cxn>
              <a:cxn ang="T8">
                <a:pos x="T4" y="T5"/>
              </a:cxn>
            </a:cxnLst>
            <a:rect l="0" t="0" r="r" b="b"/>
            <a:pathLst>
              <a:path w="85" h="240">
                <a:moveTo>
                  <a:pt x="0" y="0"/>
                </a:moveTo>
                <a:cubicBezTo>
                  <a:pt x="32" y="40"/>
                  <a:pt x="65" y="80"/>
                  <a:pt x="75" y="120"/>
                </a:cubicBezTo>
                <a:cubicBezTo>
                  <a:pt x="85" y="160"/>
                  <a:pt x="62" y="220"/>
                  <a:pt x="60" y="240"/>
                </a:cubicBezTo>
              </a:path>
            </a:pathLst>
          </a:custGeom>
          <a:noFill/>
          <a:ln w="19050" cap="flat" cmpd="sng">
            <a:solidFill>
              <a:srgbClr val="FFFF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7" name="Group 11">
            <a:extLst>
              <a:ext uri="{FF2B5EF4-FFF2-40B4-BE49-F238E27FC236}">
                <a16:creationId xmlns:a16="http://schemas.microsoft.com/office/drawing/2014/main" id="{CCC340FE-E893-4E52-9146-482D02A15469}"/>
              </a:ext>
            </a:extLst>
          </p:cNvPr>
          <p:cNvGrpSpPr>
            <a:grpSpLocks/>
          </p:cNvGrpSpPr>
          <p:nvPr/>
        </p:nvGrpSpPr>
        <p:grpSpPr bwMode="auto">
          <a:xfrm>
            <a:off x="1043146" y="662483"/>
            <a:ext cx="384175" cy="2652713"/>
            <a:chOff x="6599" y="1344"/>
            <a:chExt cx="242" cy="1671"/>
          </a:xfrm>
        </p:grpSpPr>
        <p:graphicFrame>
          <p:nvGraphicFramePr>
            <p:cNvPr id="18" name="Object 12">
              <a:extLst>
                <a:ext uri="{FF2B5EF4-FFF2-40B4-BE49-F238E27FC236}">
                  <a16:creationId xmlns:a16="http://schemas.microsoft.com/office/drawing/2014/main" id="{659A04D4-B7C6-4026-9938-364F62A47B17}"/>
                </a:ext>
              </a:extLst>
            </p:cNvPr>
            <p:cNvGraphicFramePr>
              <a:graphicFrameLocks noChangeAspect="1"/>
            </p:cNvGraphicFramePr>
            <p:nvPr/>
          </p:nvGraphicFramePr>
          <p:xfrm>
            <a:off x="6599" y="2659"/>
            <a:ext cx="177" cy="193"/>
          </p:xfrm>
          <a:graphic>
            <a:graphicData uri="http://schemas.openxmlformats.org/presentationml/2006/ole">
              <mc:AlternateContent xmlns:mc="http://schemas.openxmlformats.org/markup-compatibility/2006">
                <mc:Choice xmlns:v="urn:schemas-microsoft-com:vml" Requires="v">
                  <p:oleObj spid="_x0000_s33794" name="公式" r:id="rId9" imgW="247591" imgH="276117" progId="Equation.3">
                    <p:embed/>
                  </p:oleObj>
                </mc:Choice>
                <mc:Fallback>
                  <p:oleObj name="公式" r:id="rId9" imgW="247591" imgH="276117" progId="Equation.3">
                    <p:embed/>
                    <p:pic>
                      <p:nvPicPr>
                        <p:cNvPr id="18" name="Object 12">
                          <a:extLst>
                            <a:ext uri="{FF2B5EF4-FFF2-40B4-BE49-F238E27FC236}">
                              <a16:creationId xmlns:a16="http://schemas.microsoft.com/office/drawing/2014/main" id="{659A04D4-B7C6-4026-9938-364F62A47B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9" y="2659"/>
                          <a:ext cx="177"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3">
              <a:extLst>
                <a:ext uri="{FF2B5EF4-FFF2-40B4-BE49-F238E27FC236}">
                  <a16:creationId xmlns:a16="http://schemas.microsoft.com/office/drawing/2014/main" id="{1AE40BBC-0467-4CCC-941A-C67A4241022C}"/>
                </a:ext>
              </a:extLst>
            </p:cNvPr>
            <p:cNvGraphicFramePr>
              <a:graphicFrameLocks noChangeAspect="1"/>
            </p:cNvGraphicFramePr>
            <p:nvPr/>
          </p:nvGraphicFramePr>
          <p:xfrm>
            <a:off x="6599" y="1525"/>
            <a:ext cx="177" cy="185"/>
          </p:xfrm>
          <a:graphic>
            <a:graphicData uri="http://schemas.openxmlformats.org/presentationml/2006/ole">
              <mc:AlternateContent xmlns:mc="http://schemas.openxmlformats.org/markup-compatibility/2006">
                <mc:Choice xmlns:v="urn:schemas-microsoft-com:vml" Requires="v">
                  <p:oleObj spid="_x0000_s33795" name="公式" r:id="rId11" imgW="247591" imgH="266815" progId="Equation.3">
                    <p:embed/>
                  </p:oleObj>
                </mc:Choice>
                <mc:Fallback>
                  <p:oleObj name="公式" r:id="rId11" imgW="247591" imgH="266815" progId="Equation.3">
                    <p:embed/>
                    <p:pic>
                      <p:nvPicPr>
                        <p:cNvPr id="19" name="Object 13">
                          <a:extLst>
                            <a:ext uri="{FF2B5EF4-FFF2-40B4-BE49-F238E27FC236}">
                              <a16:creationId xmlns:a16="http://schemas.microsoft.com/office/drawing/2014/main" id="{1AE40BBC-0467-4CCC-941A-C67A424102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9" y="1525"/>
                          <a:ext cx="177"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14">
              <a:extLst>
                <a:ext uri="{FF2B5EF4-FFF2-40B4-BE49-F238E27FC236}">
                  <a16:creationId xmlns:a16="http://schemas.microsoft.com/office/drawing/2014/main" id="{71DAD7B3-AA6A-4714-AC79-981049B70BDA}"/>
                </a:ext>
              </a:extLst>
            </p:cNvPr>
            <p:cNvGrpSpPr>
              <a:grpSpLocks/>
            </p:cNvGrpSpPr>
            <p:nvPr/>
          </p:nvGrpSpPr>
          <p:grpSpPr bwMode="auto">
            <a:xfrm>
              <a:off x="6841" y="1344"/>
              <a:ext cx="0" cy="1671"/>
              <a:chOff x="4464" y="2361"/>
              <a:chExt cx="0" cy="1671"/>
            </a:xfrm>
          </p:grpSpPr>
          <p:sp>
            <p:nvSpPr>
              <p:cNvPr id="21" name="Line 15">
                <a:extLst>
                  <a:ext uri="{FF2B5EF4-FFF2-40B4-BE49-F238E27FC236}">
                    <a16:creationId xmlns:a16="http://schemas.microsoft.com/office/drawing/2014/main" id="{406463E2-0BDD-4C1A-B35A-12EDD66D8890}"/>
                  </a:ext>
                </a:extLst>
              </p:cNvPr>
              <p:cNvSpPr>
                <a:spLocks noChangeShapeType="1"/>
              </p:cNvSpPr>
              <p:nvPr/>
            </p:nvSpPr>
            <p:spPr bwMode="auto">
              <a:xfrm>
                <a:off x="4464" y="2361"/>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16">
                <a:extLst>
                  <a:ext uri="{FF2B5EF4-FFF2-40B4-BE49-F238E27FC236}">
                    <a16:creationId xmlns:a16="http://schemas.microsoft.com/office/drawing/2014/main" id="{19768FE9-468D-479C-A069-E6366C235453}"/>
                  </a:ext>
                </a:extLst>
              </p:cNvPr>
              <p:cNvSpPr>
                <a:spLocks noChangeShapeType="1"/>
              </p:cNvSpPr>
              <p:nvPr/>
            </p:nvSpPr>
            <p:spPr bwMode="auto">
              <a:xfrm>
                <a:off x="4464" y="3633"/>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
        <p:nvSpPr>
          <p:cNvPr id="23" name="AutoShape 21">
            <a:extLst>
              <a:ext uri="{FF2B5EF4-FFF2-40B4-BE49-F238E27FC236}">
                <a16:creationId xmlns:a16="http://schemas.microsoft.com/office/drawing/2014/main" id="{41117A38-9513-46D8-9F6A-121D7FFB29FF}"/>
              </a:ext>
            </a:extLst>
          </p:cNvPr>
          <p:cNvSpPr>
            <a:spLocks/>
          </p:cNvSpPr>
          <p:nvPr/>
        </p:nvSpPr>
        <p:spPr bwMode="auto">
          <a:xfrm>
            <a:off x="1198934" y="1340519"/>
            <a:ext cx="228600" cy="685800"/>
          </a:xfrm>
          <a:prstGeom prst="leftBrace">
            <a:avLst>
              <a:gd name="adj1" fmla="val 25000"/>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AutoShape 22">
            <a:extLst>
              <a:ext uri="{FF2B5EF4-FFF2-40B4-BE49-F238E27FC236}">
                <a16:creationId xmlns:a16="http://schemas.microsoft.com/office/drawing/2014/main" id="{400F49C6-DB74-40BE-98DA-84AD8E509E85}"/>
              </a:ext>
            </a:extLst>
          </p:cNvPr>
          <p:cNvSpPr>
            <a:spLocks/>
          </p:cNvSpPr>
          <p:nvPr/>
        </p:nvSpPr>
        <p:spPr bwMode="auto">
          <a:xfrm>
            <a:off x="1198934" y="2026319"/>
            <a:ext cx="228600" cy="609600"/>
          </a:xfrm>
          <a:prstGeom prst="leftBrace">
            <a:avLst>
              <a:gd name="adj1" fmla="val 22222"/>
              <a:gd name="adj2" fmla="val 50000"/>
            </a:avLst>
          </a:prstGeom>
          <a:noFill/>
          <a:ln w="19050">
            <a:solidFill>
              <a:schemeClr val="tx1"/>
            </a:solidFill>
            <a:round/>
            <a:headEnd/>
            <a:tailEnd/>
          </a:ln>
          <a:effec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Line 26">
            <a:extLst>
              <a:ext uri="{FF2B5EF4-FFF2-40B4-BE49-F238E27FC236}">
                <a16:creationId xmlns:a16="http://schemas.microsoft.com/office/drawing/2014/main" id="{45BEFAFA-6763-4B48-BB8E-48CA8BB0C7F5}"/>
              </a:ext>
            </a:extLst>
          </p:cNvPr>
          <p:cNvSpPr>
            <a:spLocks noChangeShapeType="1"/>
          </p:cNvSpPr>
          <p:nvPr/>
        </p:nvSpPr>
        <p:spPr bwMode="auto">
          <a:xfrm>
            <a:off x="1427534" y="1354806"/>
            <a:ext cx="0" cy="1295400"/>
          </a:xfrm>
          <a:prstGeom prst="line">
            <a:avLst/>
          </a:prstGeom>
          <a:noFill/>
          <a:ln w="19050">
            <a:solidFill>
              <a:srgbClr val="99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nvGrpSpPr>
          <p:cNvPr id="26" name="Group 31">
            <a:extLst>
              <a:ext uri="{FF2B5EF4-FFF2-40B4-BE49-F238E27FC236}">
                <a16:creationId xmlns:a16="http://schemas.microsoft.com/office/drawing/2014/main" id="{0CB07AB3-B51F-43D1-8A87-3173ECDE8E94}"/>
              </a:ext>
            </a:extLst>
          </p:cNvPr>
          <p:cNvGrpSpPr>
            <a:grpSpLocks/>
          </p:cNvGrpSpPr>
          <p:nvPr/>
        </p:nvGrpSpPr>
        <p:grpSpPr bwMode="auto">
          <a:xfrm>
            <a:off x="1438647" y="1016669"/>
            <a:ext cx="1008062" cy="1652587"/>
            <a:chOff x="-1296" y="1381"/>
            <a:chExt cx="635" cy="993"/>
          </a:xfrm>
        </p:grpSpPr>
        <p:sp>
          <p:nvSpPr>
            <p:cNvPr id="27" name="Line 33">
              <a:extLst>
                <a:ext uri="{FF2B5EF4-FFF2-40B4-BE49-F238E27FC236}">
                  <a16:creationId xmlns:a16="http://schemas.microsoft.com/office/drawing/2014/main" id="{7DDA9590-F58D-430E-83B1-679DB24F2024}"/>
                </a:ext>
              </a:extLst>
            </p:cNvPr>
            <p:cNvSpPr>
              <a:spLocks noChangeShapeType="1"/>
            </p:cNvSpPr>
            <p:nvPr/>
          </p:nvSpPr>
          <p:spPr bwMode="auto">
            <a:xfrm flipV="1">
              <a:off x="-1296" y="2192"/>
              <a:ext cx="635" cy="182"/>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8" name="Line 34">
              <a:extLst>
                <a:ext uri="{FF2B5EF4-FFF2-40B4-BE49-F238E27FC236}">
                  <a16:creationId xmlns:a16="http://schemas.microsoft.com/office/drawing/2014/main" id="{FF8099E4-F848-44F7-8A85-56BE4263BBD5}"/>
                </a:ext>
              </a:extLst>
            </p:cNvPr>
            <p:cNvSpPr>
              <a:spLocks noChangeShapeType="1"/>
            </p:cNvSpPr>
            <p:nvPr/>
          </p:nvSpPr>
          <p:spPr bwMode="auto">
            <a:xfrm flipV="1">
              <a:off x="-1296" y="1381"/>
              <a:ext cx="635" cy="182"/>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29" name="Text Box 39">
            <a:extLst>
              <a:ext uri="{FF2B5EF4-FFF2-40B4-BE49-F238E27FC236}">
                <a16:creationId xmlns:a16="http://schemas.microsoft.com/office/drawing/2014/main" id="{6527F418-C6B8-4DFA-8369-6E75FD32E560}"/>
              </a:ext>
            </a:extLst>
          </p:cNvPr>
          <p:cNvSpPr txBox="1">
            <a:spLocks noChangeArrowheads="1"/>
          </p:cNvSpPr>
          <p:nvPr/>
        </p:nvSpPr>
        <p:spPr bwMode="auto">
          <a:xfrm rot="20557302">
            <a:off x="1702386" y="2624962"/>
            <a:ext cx="36671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200" dirty="0">
                <a:solidFill>
                  <a:srgbClr val="FFFF99"/>
                </a:solidFill>
                <a:latin typeface="Times New Roman" panose="02020603050405020304" pitchFamily="18" charset="0"/>
              </a:rPr>
              <a:t>λ|2</a:t>
            </a:r>
          </a:p>
        </p:txBody>
      </p:sp>
      <p:sp>
        <p:nvSpPr>
          <p:cNvPr id="30" name="Text Box 40">
            <a:extLst>
              <a:ext uri="{FF2B5EF4-FFF2-40B4-BE49-F238E27FC236}">
                <a16:creationId xmlns:a16="http://schemas.microsoft.com/office/drawing/2014/main" id="{164E6D53-7525-40A4-A088-A79FCFB0D0EB}"/>
              </a:ext>
            </a:extLst>
          </p:cNvPr>
          <p:cNvSpPr txBox="1">
            <a:spLocks noChangeArrowheads="1"/>
          </p:cNvSpPr>
          <p:nvPr/>
        </p:nvSpPr>
        <p:spPr bwMode="auto">
          <a:xfrm rot="20540984">
            <a:off x="1451347" y="2720056"/>
            <a:ext cx="366712"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200">
                <a:solidFill>
                  <a:srgbClr val="FFFF99"/>
                </a:solidFill>
                <a:latin typeface="Times New Roman" panose="02020603050405020304" pitchFamily="18" charset="0"/>
              </a:rPr>
              <a:t>λ|2</a:t>
            </a:r>
          </a:p>
        </p:txBody>
      </p:sp>
      <p:sp>
        <p:nvSpPr>
          <p:cNvPr id="31" name="Line 41">
            <a:extLst>
              <a:ext uri="{FF2B5EF4-FFF2-40B4-BE49-F238E27FC236}">
                <a16:creationId xmlns:a16="http://schemas.microsoft.com/office/drawing/2014/main" id="{D9AEF960-5C8F-4235-A942-3F1A06994B1D}"/>
              </a:ext>
            </a:extLst>
          </p:cNvPr>
          <p:cNvSpPr>
            <a:spLocks noChangeShapeType="1"/>
          </p:cNvSpPr>
          <p:nvPr/>
        </p:nvSpPr>
        <p:spPr bwMode="auto">
          <a:xfrm rot="16200000" flipV="1">
            <a:off x="1223541" y="2895475"/>
            <a:ext cx="576262" cy="16510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2" name="Line 42">
            <a:extLst>
              <a:ext uri="{FF2B5EF4-FFF2-40B4-BE49-F238E27FC236}">
                <a16:creationId xmlns:a16="http://schemas.microsoft.com/office/drawing/2014/main" id="{6D83D01C-993C-45E4-8D4F-61463966364C}"/>
              </a:ext>
            </a:extLst>
          </p:cNvPr>
          <p:cNvSpPr>
            <a:spLocks noChangeShapeType="1"/>
          </p:cNvSpPr>
          <p:nvPr/>
        </p:nvSpPr>
        <p:spPr bwMode="auto">
          <a:xfrm rot="16200000" flipV="1">
            <a:off x="1038596" y="2416844"/>
            <a:ext cx="1152525" cy="36830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3" name="Line 43">
            <a:extLst>
              <a:ext uri="{FF2B5EF4-FFF2-40B4-BE49-F238E27FC236}">
                <a16:creationId xmlns:a16="http://schemas.microsoft.com/office/drawing/2014/main" id="{D115ABB8-F946-44FF-BABB-BEDCB9A2FF1F}"/>
              </a:ext>
            </a:extLst>
          </p:cNvPr>
          <p:cNvSpPr>
            <a:spLocks noChangeShapeType="1"/>
          </p:cNvSpPr>
          <p:nvPr/>
        </p:nvSpPr>
        <p:spPr bwMode="auto">
          <a:xfrm rot="16200000" flipV="1">
            <a:off x="856034" y="1905669"/>
            <a:ext cx="1728788" cy="608012"/>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 name="Line 44">
            <a:extLst>
              <a:ext uri="{FF2B5EF4-FFF2-40B4-BE49-F238E27FC236}">
                <a16:creationId xmlns:a16="http://schemas.microsoft.com/office/drawing/2014/main" id="{BD4634A9-DEA7-4A97-83FB-7A4CDEFD6D6C}"/>
              </a:ext>
            </a:extLst>
          </p:cNvPr>
          <p:cNvSpPr>
            <a:spLocks noChangeShapeType="1"/>
          </p:cNvSpPr>
          <p:nvPr/>
        </p:nvSpPr>
        <p:spPr bwMode="auto">
          <a:xfrm flipV="1">
            <a:off x="1319584" y="3099469"/>
            <a:ext cx="215900" cy="73025"/>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5" name="Line 45">
            <a:extLst>
              <a:ext uri="{FF2B5EF4-FFF2-40B4-BE49-F238E27FC236}">
                <a16:creationId xmlns:a16="http://schemas.microsoft.com/office/drawing/2014/main" id="{8193A7D4-46C6-4240-BBE8-ED937AD183FE}"/>
              </a:ext>
            </a:extLst>
          </p:cNvPr>
          <p:cNvSpPr>
            <a:spLocks noChangeShapeType="1"/>
          </p:cNvSpPr>
          <p:nvPr/>
        </p:nvSpPr>
        <p:spPr bwMode="auto">
          <a:xfrm flipV="1">
            <a:off x="1986334" y="2854994"/>
            <a:ext cx="215900" cy="73025"/>
          </a:xfrm>
          <a:prstGeom prst="line">
            <a:avLst/>
          </a:prstGeom>
          <a:noFill/>
          <a:ln w="19050">
            <a:solidFill>
              <a:srgbClr val="66FF33"/>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mc:AlternateContent xmlns:mc="http://schemas.openxmlformats.org/markup-compatibility/2006" xmlns:a14="http://schemas.microsoft.com/office/drawing/2010/main">
        <mc:Choice Requires="a14">
          <p:sp>
            <p:nvSpPr>
              <p:cNvPr id="36" name="Object 51">
                <a:extLst>
                  <a:ext uri="{FF2B5EF4-FFF2-40B4-BE49-F238E27FC236}">
                    <a16:creationId xmlns:a16="http://schemas.microsoft.com/office/drawing/2014/main" id="{2D2FB54C-1990-4693-AE0C-F892009EDF57}"/>
                  </a:ext>
                </a:extLst>
              </p:cNvPr>
              <p:cNvSpPr txBox="1"/>
              <p:nvPr/>
            </p:nvSpPr>
            <p:spPr bwMode="auto">
              <a:xfrm>
                <a:off x="1919514" y="992455"/>
                <a:ext cx="273050" cy="2413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el-GR" sz="2000" i="1" smtClean="0">
                          <a:solidFill>
                            <a:schemeClr val="tx1"/>
                          </a:solidFill>
                          <a:latin typeface="Cambria Math" panose="02040503050406030204" pitchFamily="18" charset="0"/>
                          <a:ea typeface="Cambria Math" panose="02040503050406030204" pitchFamily="18" charset="0"/>
                        </a:rPr>
                        <m:t>θ</m:t>
                      </m:r>
                    </m:oMath>
                  </m:oMathPara>
                </a14:m>
                <a:endParaRPr lang="en-US" sz="2000" dirty="0">
                  <a:solidFill>
                    <a:schemeClr val="tx1"/>
                  </a:solidFill>
                </a:endParaRPr>
              </a:p>
            </p:txBody>
          </p:sp>
        </mc:Choice>
        <mc:Fallback xmlns="">
          <p:sp>
            <p:nvSpPr>
              <p:cNvPr id="36" name="Object 51">
                <a:extLst>
                  <a:ext uri="{FF2B5EF4-FFF2-40B4-BE49-F238E27FC236}">
                    <a16:creationId xmlns:a16="http://schemas.microsoft.com/office/drawing/2014/main" id="{2D2FB54C-1990-4693-AE0C-F892009EDF57}"/>
                  </a:ext>
                </a:extLst>
              </p:cNvPr>
              <p:cNvSpPr txBox="1">
                <a:spLocks noRot="1" noChangeAspect="1" noMove="1" noResize="1" noEditPoints="1" noAdjustHandles="1" noChangeArrowheads="1" noChangeShapeType="1" noTextEdit="1"/>
              </p:cNvSpPr>
              <p:nvPr/>
            </p:nvSpPr>
            <p:spPr bwMode="auto">
              <a:xfrm>
                <a:off x="1919514" y="992455"/>
                <a:ext cx="273050" cy="241300"/>
              </a:xfrm>
              <a:prstGeom prst="rect">
                <a:avLst/>
              </a:prstGeom>
              <a:blipFill>
                <a:blip r:embed="rId13"/>
                <a:stretch>
                  <a:fillRect r="-17778" b="-58974"/>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4979BE-285F-4E57-A52A-5DAF226B72C7}"/>
                  </a:ext>
                </a:extLst>
              </p:cNvPr>
              <p:cNvSpPr txBox="1"/>
              <p:nvPr/>
            </p:nvSpPr>
            <p:spPr>
              <a:xfrm>
                <a:off x="2238643" y="2688977"/>
                <a:ext cx="6968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rPr>
                        <m:t>𝑎</m:t>
                      </m:r>
                      <m:func>
                        <m:funcPr>
                          <m:ctrlPr>
                            <a:rPr lang="en-US" b="0" i="1" smtClean="0">
                              <a:solidFill>
                                <a:srgbClr val="00B050"/>
                              </a:solidFill>
                              <a:latin typeface="Cambria Math" panose="02040503050406030204" pitchFamily="18" charset="0"/>
                            </a:rPr>
                          </m:ctrlPr>
                        </m:funcPr>
                        <m:fName>
                          <m:r>
                            <m:rPr>
                              <m:sty m:val="p"/>
                            </m:rPr>
                            <a:rPr lang="en-US" b="0" i="0" smtClean="0">
                              <a:solidFill>
                                <a:srgbClr val="00B050"/>
                              </a:solidFill>
                              <a:latin typeface="Cambria Math" panose="02040503050406030204" pitchFamily="18" charset="0"/>
                            </a:rPr>
                            <m:t>sin</m:t>
                          </m:r>
                        </m:fName>
                        <m:e>
                          <m:r>
                            <a:rPr lang="en-US" b="0" i="1" smtClean="0">
                              <a:solidFill>
                                <a:srgbClr val="00B050"/>
                              </a:solidFill>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37" name="TextBox 36">
                <a:extLst>
                  <a:ext uri="{FF2B5EF4-FFF2-40B4-BE49-F238E27FC236}">
                    <a16:creationId xmlns:a16="http://schemas.microsoft.com/office/drawing/2014/main" id="{A84979BE-285F-4E57-A52A-5DAF226B72C7}"/>
                  </a:ext>
                </a:extLst>
              </p:cNvPr>
              <p:cNvSpPr txBox="1">
                <a:spLocks noRot="1" noChangeAspect="1" noMove="1" noResize="1" noEditPoints="1" noAdjustHandles="1" noChangeArrowheads="1" noChangeShapeType="1" noTextEdit="1"/>
              </p:cNvSpPr>
              <p:nvPr/>
            </p:nvSpPr>
            <p:spPr>
              <a:xfrm>
                <a:off x="2238643" y="2688977"/>
                <a:ext cx="696857" cy="276999"/>
              </a:xfrm>
              <a:prstGeom prst="rect">
                <a:avLst/>
              </a:prstGeom>
              <a:blipFill>
                <a:blip r:embed="rId14"/>
                <a:stretch>
                  <a:fillRect l="-4348" r="-6087" b="-8696"/>
                </a:stretch>
              </a:blipFill>
            </p:spPr>
            <p:txBody>
              <a:bodyPr/>
              <a:lstStyle/>
              <a:p>
                <a:r>
                  <a:rPr lang="en-US">
                    <a:noFill/>
                  </a:rPr>
                  <a:t> </a:t>
                </a:r>
              </a:p>
            </p:txBody>
          </p:sp>
        </mc:Fallback>
      </mc:AlternateContent>
      <p:sp>
        <p:nvSpPr>
          <p:cNvPr id="38" name="Line 6">
            <a:extLst>
              <a:ext uri="{FF2B5EF4-FFF2-40B4-BE49-F238E27FC236}">
                <a16:creationId xmlns:a16="http://schemas.microsoft.com/office/drawing/2014/main" id="{885E75D2-AAAB-40D8-B331-1021F4BD8C3B}"/>
              </a:ext>
            </a:extLst>
          </p:cNvPr>
          <p:cNvSpPr>
            <a:spLocks noChangeShapeType="1"/>
          </p:cNvSpPr>
          <p:nvPr/>
        </p:nvSpPr>
        <p:spPr bwMode="auto">
          <a:xfrm>
            <a:off x="4344761" y="1311944"/>
            <a:ext cx="858837"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 name="Freeform 7">
            <a:extLst>
              <a:ext uri="{FF2B5EF4-FFF2-40B4-BE49-F238E27FC236}">
                <a16:creationId xmlns:a16="http://schemas.microsoft.com/office/drawing/2014/main" id="{6BBE42CB-C622-43DB-89AF-6A2FAE5D81C3}"/>
              </a:ext>
            </a:extLst>
          </p:cNvPr>
          <p:cNvSpPr>
            <a:spLocks/>
          </p:cNvSpPr>
          <p:nvPr/>
        </p:nvSpPr>
        <p:spPr bwMode="auto">
          <a:xfrm rot="918556">
            <a:off x="4787673" y="1162719"/>
            <a:ext cx="71438" cy="142875"/>
          </a:xfrm>
          <a:custGeom>
            <a:avLst/>
            <a:gdLst>
              <a:gd name="T0" fmla="*/ 0 w 85"/>
              <a:gd name="T1" fmla="*/ 0 h 240"/>
              <a:gd name="T2" fmla="*/ 2147483646 w 85"/>
              <a:gd name="T3" fmla="*/ 2147483646 h 240"/>
              <a:gd name="T4" fmla="*/ 2147483646 w 85"/>
              <a:gd name="T5" fmla="*/ 2147483646 h 240"/>
              <a:gd name="T6" fmla="*/ 0 60000 65536"/>
              <a:gd name="T7" fmla="*/ 0 60000 65536"/>
              <a:gd name="T8" fmla="*/ 0 60000 65536"/>
            </a:gdLst>
            <a:ahLst/>
            <a:cxnLst>
              <a:cxn ang="T6">
                <a:pos x="T0" y="T1"/>
              </a:cxn>
              <a:cxn ang="T7">
                <a:pos x="T2" y="T3"/>
              </a:cxn>
              <a:cxn ang="T8">
                <a:pos x="T4" y="T5"/>
              </a:cxn>
            </a:cxnLst>
            <a:rect l="0" t="0" r="r" b="b"/>
            <a:pathLst>
              <a:path w="85" h="240">
                <a:moveTo>
                  <a:pt x="0" y="0"/>
                </a:moveTo>
                <a:cubicBezTo>
                  <a:pt x="32" y="40"/>
                  <a:pt x="65" y="80"/>
                  <a:pt x="75" y="120"/>
                </a:cubicBezTo>
                <a:cubicBezTo>
                  <a:pt x="85" y="160"/>
                  <a:pt x="62" y="220"/>
                  <a:pt x="60" y="240"/>
                </a:cubicBezTo>
              </a:path>
            </a:pathLst>
          </a:custGeom>
          <a:noFill/>
          <a:ln w="19050" cap="flat" cmpd="sng">
            <a:solidFill>
              <a:srgbClr val="FFFF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40" name="Group 11">
            <a:extLst>
              <a:ext uri="{FF2B5EF4-FFF2-40B4-BE49-F238E27FC236}">
                <a16:creationId xmlns:a16="http://schemas.microsoft.com/office/drawing/2014/main" id="{C80F2315-2EF1-495C-907F-B23994308217}"/>
              </a:ext>
            </a:extLst>
          </p:cNvPr>
          <p:cNvGrpSpPr>
            <a:grpSpLocks/>
          </p:cNvGrpSpPr>
          <p:nvPr/>
        </p:nvGrpSpPr>
        <p:grpSpPr bwMode="auto">
          <a:xfrm>
            <a:off x="3927248" y="643606"/>
            <a:ext cx="384175" cy="2652713"/>
            <a:chOff x="6599" y="1344"/>
            <a:chExt cx="242" cy="1671"/>
          </a:xfrm>
        </p:grpSpPr>
        <p:graphicFrame>
          <p:nvGraphicFramePr>
            <p:cNvPr id="41" name="Object 12">
              <a:extLst>
                <a:ext uri="{FF2B5EF4-FFF2-40B4-BE49-F238E27FC236}">
                  <a16:creationId xmlns:a16="http://schemas.microsoft.com/office/drawing/2014/main" id="{1459342E-3EEB-49CF-9CFF-A7F885F792CB}"/>
                </a:ext>
              </a:extLst>
            </p:cNvPr>
            <p:cNvGraphicFramePr>
              <a:graphicFrameLocks noChangeAspect="1"/>
            </p:cNvGraphicFramePr>
            <p:nvPr/>
          </p:nvGraphicFramePr>
          <p:xfrm>
            <a:off x="6599" y="2659"/>
            <a:ext cx="177" cy="193"/>
          </p:xfrm>
          <a:graphic>
            <a:graphicData uri="http://schemas.openxmlformats.org/presentationml/2006/ole">
              <mc:AlternateContent xmlns:mc="http://schemas.openxmlformats.org/markup-compatibility/2006">
                <mc:Choice xmlns:v="urn:schemas-microsoft-com:vml" Requires="v">
                  <p:oleObj spid="_x0000_s33796" name="公式" r:id="rId9" imgW="247591" imgH="276117" progId="Equation.3">
                    <p:embed/>
                  </p:oleObj>
                </mc:Choice>
                <mc:Fallback>
                  <p:oleObj name="公式" r:id="rId9" imgW="247591" imgH="276117" progId="Equation.3">
                    <p:embed/>
                    <p:pic>
                      <p:nvPicPr>
                        <p:cNvPr id="41" name="Object 12">
                          <a:extLst>
                            <a:ext uri="{FF2B5EF4-FFF2-40B4-BE49-F238E27FC236}">
                              <a16:creationId xmlns:a16="http://schemas.microsoft.com/office/drawing/2014/main" id="{1459342E-3EEB-49CF-9CFF-A7F885F792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9" y="2659"/>
                          <a:ext cx="177"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13">
              <a:extLst>
                <a:ext uri="{FF2B5EF4-FFF2-40B4-BE49-F238E27FC236}">
                  <a16:creationId xmlns:a16="http://schemas.microsoft.com/office/drawing/2014/main" id="{8B215CEA-6FF1-47CB-A87B-8EC8560182A3}"/>
                </a:ext>
              </a:extLst>
            </p:cNvPr>
            <p:cNvGraphicFramePr>
              <a:graphicFrameLocks noChangeAspect="1"/>
            </p:cNvGraphicFramePr>
            <p:nvPr/>
          </p:nvGraphicFramePr>
          <p:xfrm>
            <a:off x="6599" y="1525"/>
            <a:ext cx="177" cy="185"/>
          </p:xfrm>
          <a:graphic>
            <a:graphicData uri="http://schemas.openxmlformats.org/presentationml/2006/ole">
              <mc:AlternateContent xmlns:mc="http://schemas.openxmlformats.org/markup-compatibility/2006">
                <mc:Choice xmlns:v="urn:schemas-microsoft-com:vml" Requires="v">
                  <p:oleObj spid="_x0000_s33797" name="公式" r:id="rId11" imgW="247591" imgH="266815" progId="Equation.3">
                    <p:embed/>
                  </p:oleObj>
                </mc:Choice>
                <mc:Fallback>
                  <p:oleObj name="公式" r:id="rId11" imgW="247591" imgH="266815" progId="Equation.3">
                    <p:embed/>
                    <p:pic>
                      <p:nvPicPr>
                        <p:cNvPr id="42" name="Object 13">
                          <a:extLst>
                            <a:ext uri="{FF2B5EF4-FFF2-40B4-BE49-F238E27FC236}">
                              <a16:creationId xmlns:a16="http://schemas.microsoft.com/office/drawing/2014/main" id="{8B215CEA-6FF1-47CB-A87B-8EC8560182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9" y="1525"/>
                          <a:ext cx="177"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 name="Group 14">
              <a:extLst>
                <a:ext uri="{FF2B5EF4-FFF2-40B4-BE49-F238E27FC236}">
                  <a16:creationId xmlns:a16="http://schemas.microsoft.com/office/drawing/2014/main" id="{23AC1F84-C4F8-46B6-85A9-E34A21E31746}"/>
                </a:ext>
              </a:extLst>
            </p:cNvPr>
            <p:cNvGrpSpPr>
              <a:grpSpLocks/>
            </p:cNvGrpSpPr>
            <p:nvPr/>
          </p:nvGrpSpPr>
          <p:grpSpPr bwMode="auto">
            <a:xfrm>
              <a:off x="6841" y="1344"/>
              <a:ext cx="0" cy="1671"/>
              <a:chOff x="4464" y="2361"/>
              <a:chExt cx="0" cy="1671"/>
            </a:xfrm>
          </p:grpSpPr>
          <p:sp>
            <p:nvSpPr>
              <p:cNvPr id="44" name="Line 15">
                <a:extLst>
                  <a:ext uri="{FF2B5EF4-FFF2-40B4-BE49-F238E27FC236}">
                    <a16:creationId xmlns:a16="http://schemas.microsoft.com/office/drawing/2014/main" id="{75A7C7A5-1803-44C6-A0FE-7E5A6E494D2D}"/>
                  </a:ext>
                </a:extLst>
              </p:cNvPr>
              <p:cNvSpPr>
                <a:spLocks noChangeShapeType="1"/>
              </p:cNvSpPr>
              <p:nvPr/>
            </p:nvSpPr>
            <p:spPr bwMode="auto">
              <a:xfrm>
                <a:off x="4464" y="2361"/>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 name="Line 16">
                <a:extLst>
                  <a:ext uri="{FF2B5EF4-FFF2-40B4-BE49-F238E27FC236}">
                    <a16:creationId xmlns:a16="http://schemas.microsoft.com/office/drawing/2014/main" id="{948A3DF3-F707-426C-975D-404D38F74944}"/>
                  </a:ext>
                </a:extLst>
              </p:cNvPr>
              <p:cNvSpPr>
                <a:spLocks noChangeShapeType="1"/>
              </p:cNvSpPr>
              <p:nvPr/>
            </p:nvSpPr>
            <p:spPr bwMode="auto">
              <a:xfrm>
                <a:off x="4464" y="3633"/>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
        <p:nvSpPr>
          <p:cNvPr id="46" name="AutoShape 21">
            <a:extLst>
              <a:ext uri="{FF2B5EF4-FFF2-40B4-BE49-F238E27FC236}">
                <a16:creationId xmlns:a16="http://schemas.microsoft.com/office/drawing/2014/main" id="{C5AEE3C7-E708-46AF-835A-591338A053F2}"/>
              </a:ext>
            </a:extLst>
          </p:cNvPr>
          <p:cNvSpPr>
            <a:spLocks/>
          </p:cNvSpPr>
          <p:nvPr/>
        </p:nvSpPr>
        <p:spPr bwMode="auto">
          <a:xfrm>
            <a:off x="4082823" y="1321469"/>
            <a:ext cx="228600" cy="392602"/>
          </a:xfrm>
          <a:prstGeom prst="leftBrace">
            <a:avLst>
              <a:gd name="adj1" fmla="val 25000"/>
              <a:gd name="adj2" fmla="val 50000"/>
            </a:avLst>
          </a:prstGeom>
          <a:noFill/>
          <a:ln w="1905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AutoShape 22">
            <a:extLst>
              <a:ext uri="{FF2B5EF4-FFF2-40B4-BE49-F238E27FC236}">
                <a16:creationId xmlns:a16="http://schemas.microsoft.com/office/drawing/2014/main" id="{DDD8D1F4-136E-4353-8085-480F7651554E}"/>
              </a:ext>
            </a:extLst>
          </p:cNvPr>
          <p:cNvSpPr>
            <a:spLocks/>
          </p:cNvSpPr>
          <p:nvPr/>
        </p:nvSpPr>
        <p:spPr bwMode="auto">
          <a:xfrm>
            <a:off x="4052823" y="1713819"/>
            <a:ext cx="255588" cy="309660"/>
          </a:xfrm>
          <a:prstGeom prst="leftBrace">
            <a:avLst>
              <a:gd name="adj1" fmla="val 22222"/>
              <a:gd name="adj2" fmla="val 50000"/>
            </a:avLst>
          </a:prstGeom>
          <a:noFill/>
          <a:ln w="19050">
            <a:solidFill>
              <a:schemeClr val="tx1"/>
            </a:solidFill>
            <a:prstDash val="sysDot"/>
            <a:round/>
            <a:headEnd/>
            <a:tailEnd/>
          </a:ln>
          <a:effec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Line 26">
            <a:extLst>
              <a:ext uri="{FF2B5EF4-FFF2-40B4-BE49-F238E27FC236}">
                <a16:creationId xmlns:a16="http://schemas.microsoft.com/office/drawing/2014/main" id="{CFA3C4CF-00FD-4416-A889-6F6AF41E49FA}"/>
              </a:ext>
            </a:extLst>
          </p:cNvPr>
          <p:cNvSpPr>
            <a:spLocks noChangeShapeType="1"/>
          </p:cNvSpPr>
          <p:nvPr/>
        </p:nvSpPr>
        <p:spPr bwMode="auto">
          <a:xfrm>
            <a:off x="4311423" y="1335756"/>
            <a:ext cx="0" cy="1295400"/>
          </a:xfrm>
          <a:prstGeom prst="line">
            <a:avLst/>
          </a:prstGeom>
          <a:noFill/>
          <a:ln w="19050">
            <a:solidFill>
              <a:srgbClr val="99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nvGrpSpPr>
          <p:cNvPr id="49" name="Group 31">
            <a:extLst>
              <a:ext uri="{FF2B5EF4-FFF2-40B4-BE49-F238E27FC236}">
                <a16:creationId xmlns:a16="http://schemas.microsoft.com/office/drawing/2014/main" id="{8B9E6D6D-4561-4AE2-A0BE-1223BC77E7DB}"/>
              </a:ext>
            </a:extLst>
          </p:cNvPr>
          <p:cNvGrpSpPr>
            <a:grpSpLocks/>
          </p:cNvGrpSpPr>
          <p:nvPr/>
        </p:nvGrpSpPr>
        <p:grpSpPr bwMode="auto">
          <a:xfrm>
            <a:off x="4322536" y="997619"/>
            <a:ext cx="1008062" cy="1652587"/>
            <a:chOff x="-1296" y="1381"/>
            <a:chExt cx="635" cy="993"/>
          </a:xfrm>
        </p:grpSpPr>
        <p:sp>
          <p:nvSpPr>
            <p:cNvPr id="50" name="Line 33">
              <a:extLst>
                <a:ext uri="{FF2B5EF4-FFF2-40B4-BE49-F238E27FC236}">
                  <a16:creationId xmlns:a16="http://schemas.microsoft.com/office/drawing/2014/main" id="{DDEBB853-F8F0-4D1B-A50E-EBABED931B2A}"/>
                </a:ext>
              </a:extLst>
            </p:cNvPr>
            <p:cNvSpPr>
              <a:spLocks noChangeShapeType="1"/>
            </p:cNvSpPr>
            <p:nvPr/>
          </p:nvSpPr>
          <p:spPr bwMode="auto">
            <a:xfrm flipV="1">
              <a:off x="-1296" y="2192"/>
              <a:ext cx="635" cy="182"/>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1" name="Line 34">
              <a:extLst>
                <a:ext uri="{FF2B5EF4-FFF2-40B4-BE49-F238E27FC236}">
                  <a16:creationId xmlns:a16="http://schemas.microsoft.com/office/drawing/2014/main" id="{3CE33997-D055-4CE1-9329-22BE7EA15C40}"/>
                </a:ext>
              </a:extLst>
            </p:cNvPr>
            <p:cNvSpPr>
              <a:spLocks noChangeShapeType="1"/>
            </p:cNvSpPr>
            <p:nvPr/>
          </p:nvSpPr>
          <p:spPr bwMode="auto">
            <a:xfrm flipV="1">
              <a:off x="-1296" y="1381"/>
              <a:ext cx="635" cy="182"/>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52" name="Line 41">
            <a:extLst>
              <a:ext uri="{FF2B5EF4-FFF2-40B4-BE49-F238E27FC236}">
                <a16:creationId xmlns:a16="http://schemas.microsoft.com/office/drawing/2014/main" id="{28B1F2C6-80C6-41A1-B313-293FF7D72448}"/>
              </a:ext>
            </a:extLst>
          </p:cNvPr>
          <p:cNvSpPr>
            <a:spLocks noChangeShapeType="1"/>
          </p:cNvSpPr>
          <p:nvPr/>
        </p:nvSpPr>
        <p:spPr bwMode="auto">
          <a:xfrm rot="16200000" flipV="1">
            <a:off x="4107430" y="2876425"/>
            <a:ext cx="576262" cy="16510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3" name="Line 42">
            <a:extLst>
              <a:ext uri="{FF2B5EF4-FFF2-40B4-BE49-F238E27FC236}">
                <a16:creationId xmlns:a16="http://schemas.microsoft.com/office/drawing/2014/main" id="{BDE881B7-202F-4852-9B11-25C31B2A25C7}"/>
              </a:ext>
            </a:extLst>
          </p:cNvPr>
          <p:cNvSpPr>
            <a:spLocks noChangeShapeType="1"/>
          </p:cNvSpPr>
          <p:nvPr/>
        </p:nvSpPr>
        <p:spPr bwMode="auto">
          <a:xfrm rot="16200000" flipV="1">
            <a:off x="3922485" y="2397794"/>
            <a:ext cx="1152525" cy="36830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 name="Line 43">
            <a:extLst>
              <a:ext uri="{FF2B5EF4-FFF2-40B4-BE49-F238E27FC236}">
                <a16:creationId xmlns:a16="http://schemas.microsoft.com/office/drawing/2014/main" id="{D43CCE8F-E44E-45EC-8EF7-F469B9F1EE2B}"/>
              </a:ext>
            </a:extLst>
          </p:cNvPr>
          <p:cNvSpPr>
            <a:spLocks noChangeShapeType="1"/>
          </p:cNvSpPr>
          <p:nvPr/>
        </p:nvSpPr>
        <p:spPr bwMode="auto">
          <a:xfrm rot="16200000" flipV="1">
            <a:off x="3739923" y="1886619"/>
            <a:ext cx="1728788" cy="608012"/>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5" name="Line 44">
            <a:extLst>
              <a:ext uri="{FF2B5EF4-FFF2-40B4-BE49-F238E27FC236}">
                <a16:creationId xmlns:a16="http://schemas.microsoft.com/office/drawing/2014/main" id="{9B8C1568-8158-403D-B46F-2E3C7B172713}"/>
              </a:ext>
            </a:extLst>
          </p:cNvPr>
          <p:cNvSpPr>
            <a:spLocks noChangeShapeType="1"/>
          </p:cNvSpPr>
          <p:nvPr/>
        </p:nvSpPr>
        <p:spPr bwMode="auto">
          <a:xfrm flipV="1">
            <a:off x="4203473" y="3080419"/>
            <a:ext cx="215900" cy="73025"/>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6" name="Line 45">
            <a:extLst>
              <a:ext uri="{FF2B5EF4-FFF2-40B4-BE49-F238E27FC236}">
                <a16:creationId xmlns:a16="http://schemas.microsoft.com/office/drawing/2014/main" id="{A3D9B39D-C21F-4602-807B-DBF83D847505}"/>
              </a:ext>
            </a:extLst>
          </p:cNvPr>
          <p:cNvSpPr>
            <a:spLocks noChangeShapeType="1"/>
          </p:cNvSpPr>
          <p:nvPr/>
        </p:nvSpPr>
        <p:spPr bwMode="auto">
          <a:xfrm flipV="1">
            <a:off x="4870223" y="2835944"/>
            <a:ext cx="215900" cy="73025"/>
          </a:xfrm>
          <a:prstGeom prst="line">
            <a:avLst/>
          </a:prstGeom>
          <a:noFill/>
          <a:ln w="19050">
            <a:solidFill>
              <a:srgbClr val="66FF33"/>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mc:AlternateContent xmlns:mc="http://schemas.openxmlformats.org/markup-compatibility/2006" xmlns:a14="http://schemas.microsoft.com/office/drawing/2010/main">
        <mc:Choice Requires="a14">
          <p:sp>
            <p:nvSpPr>
              <p:cNvPr id="57" name="Object 51">
                <a:extLst>
                  <a:ext uri="{FF2B5EF4-FFF2-40B4-BE49-F238E27FC236}">
                    <a16:creationId xmlns:a16="http://schemas.microsoft.com/office/drawing/2014/main" id="{15723652-D921-4B66-B4DD-8CAE4CD91785}"/>
                  </a:ext>
                </a:extLst>
              </p:cNvPr>
              <p:cNvSpPr txBox="1"/>
              <p:nvPr/>
            </p:nvSpPr>
            <p:spPr bwMode="auto">
              <a:xfrm>
                <a:off x="4803403" y="973405"/>
                <a:ext cx="273050" cy="2413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el-GR" sz="2000" i="1" smtClean="0">
                          <a:solidFill>
                            <a:schemeClr val="tx1"/>
                          </a:solidFill>
                          <a:latin typeface="Cambria Math" panose="02040503050406030204" pitchFamily="18" charset="0"/>
                          <a:ea typeface="Cambria Math" panose="02040503050406030204" pitchFamily="18" charset="0"/>
                        </a:rPr>
                        <m:t>θ</m:t>
                      </m:r>
                    </m:oMath>
                  </m:oMathPara>
                </a14:m>
                <a:endParaRPr lang="en-US" sz="2000" dirty="0">
                  <a:solidFill>
                    <a:schemeClr val="tx1"/>
                  </a:solidFill>
                </a:endParaRPr>
              </a:p>
            </p:txBody>
          </p:sp>
        </mc:Choice>
        <mc:Fallback xmlns="">
          <p:sp>
            <p:nvSpPr>
              <p:cNvPr id="57" name="Object 51">
                <a:extLst>
                  <a:ext uri="{FF2B5EF4-FFF2-40B4-BE49-F238E27FC236}">
                    <a16:creationId xmlns:a16="http://schemas.microsoft.com/office/drawing/2014/main" id="{15723652-D921-4B66-B4DD-8CAE4CD91785}"/>
                  </a:ext>
                </a:extLst>
              </p:cNvPr>
              <p:cNvSpPr txBox="1">
                <a:spLocks noRot="1" noChangeAspect="1" noMove="1" noResize="1" noEditPoints="1" noAdjustHandles="1" noChangeArrowheads="1" noChangeShapeType="1" noTextEdit="1"/>
              </p:cNvSpPr>
              <p:nvPr/>
            </p:nvSpPr>
            <p:spPr bwMode="auto">
              <a:xfrm>
                <a:off x="4803403" y="973405"/>
                <a:ext cx="273050" cy="241300"/>
              </a:xfrm>
              <a:prstGeom prst="rect">
                <a:avLst/>
              </a:prstGeom>
              <a:blipFill>
                <a:blip r:embed="rId15"/>
                <a:stretch>
                  <a:fillRect r="-17778" b="-58974"/>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54D0DAD-5640-4575-83BF-BDEDCF158E77}"/>
                  </a:ext>
                </a:extLst>
              </p:cNvPr>
              <p:cNvSpPr txBox="1"/>
              <p:nvPr/>
            </p:nvSpPr>
            <p:spPr>
              <a:xfrm>
                <a:off x="5122532" y="2669927"/>
                <a:ext cx="6968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rPr>
                        <m:t>𝑎</m:t>
                      </m:r>
                      <m:func>
                        <m:funcPr>
                          <m:ctrlPr>
                            <a:rPr lang="en-US" b="0" i="1" smtClean="0">
                              <a:solidFill>
                                <a:srgbClr val="00B050"/>
                              </a:solidFill>
                              <a:latin typeface="Cambria Math" panose="02040503050406030204" pitchFamily="18" charset="0"/>
                            </a:rPr>
                          </m:ctrlPr>
                        </m:funcPr>
                        <m:fName>
                          <m:r>
                            <m:rPr>
                              <m:sty m:val="p"/>
                            </m:rPr>
                            <a:rPr lang="en-US" b="0" i="0" smtClean="0">
                              <a:solidFill>
                                <a:srgbClr val="00B050"/>
                              </a:solidFill>
                              <a:latin typeface="Cambria Math" panose="02040503050406030204" pitchFamily="18" charset="0"/>
                            </a:rPr>
                            <m:t>sin</m:t>
                          </m:r>
                        </m:fName>
                        <m:e>
                          <m:r>
                            <a:rPr lang="en-US" b="0" i="1" smtClean="0">
                              <a:solidFill>
                                <a:srgbClr val="00B050"/>
                              </a:solidFill>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58" name="TextBox 57">
                <a:extLst>
                  <a:ext uri="{FF2B5EF4-FFF2-40B4-BE49-F238E27FC236}">
                    <a16:creationId xmlns:a16="http://schemas.microsoft.com/office/drawing/2014/main" id="{F54D0DAD-5640-4575-83BF-BDEDCF158E77}"/>
                  </a:ext>
                </a:extLst>
              </p:cNvPr>
              <p:cNvSpPr txBox="1">
                <a:spLocks noRot="1" noChangeAspect="1" noMove="1" noResize="1" noEditPoints="1" noAdjustHandles="1" noChangeArrowheads="1" noChangeShapeType="1" noTextEdit="1"/>
              </p:cNvSpPr>
              <p:nvPr/>
            </p:nvSpPr>
            <p:spPr>
              <a:xfrm>
                <a:off x="5122532" y="2669927"/>
                <a:ext cx="696857" cy="276999"/>
              </a:xfrm>
              <a:prstGeom prst="rect">
                <a:avLst/>
              </a:prstGeom>
              <a:blipFill>
                <a:blip r:embed="rId16"/>
                <a:stretch>
                  <a:fillRect l="-4348" r="-6087" b="-8889"/>
                </a:stretch>
              </a:blipFill>
            </p:spPr>
            <p:txBody>
              <a:bodyPr/>
              <a:lstStyle/>
              <a:p>
                <a:r>
                  <a:rPr lang="en-US">
                    <a:noFill/>
                  </a:rPr>
                  <a:t> </a:t>
                </a:r>
              </a:p>
            </p:txBody>
          </p:sp>
        </mc:Fallback>
      </mc:AlternateContent>
      <p:sp>
        <p:nvSpPr>
          <p:cNvPr id="59" name="AutoShape 22">
            <a:extLst>
              <a:ext uri="{FF2B5EF4-FFF2-40B4-BE49-F238E27FC236}">
                <a16:creationId xmlns:a16="http://schemas.microsoft.com/office/drawing/2014/main" id="{34DA8A49-C5C6-40CD-963A-E1602B7621CC}"/>
              </a:ext>
            </a:extLst>
          </p:cNvPr>
          <p:cNvSpPr>
            <a:spLocks/>
          </p:cNvSpPr>
          <p:nvPr/>
        </p:nvSpPr>
        <p:spPr bwMode="auto">
          <a:xfrm>
            <a:off x="4067944" y="1988840"/>
            <a:ext cx="255588" cy="309660"/>
          </a:xfrm>
          <a:prstGeom prst="leftBrace">
            <a:avLst>
              <a:gd name="adj1" fmla="val 22222"/>
              <a:gd name="adj2" fmla="val 50000"/>
            </a:avLst>
          </a:prstGeom>
          <a:noFill/>
          <a:ln w="19050">
            <a:solidFill>
              <a:schemeClr val="tx1"/>
            </a:solidFill>
            <a:prstDash val="sysDot"/>
            <a:round/>
            <a:headEnd/>
            <a:tailEnd/>
          </a:ln>
          <a:effec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AutoShape 22">
            <a:extLst>
              <a:ext uri="{FF2B5EF4-FFF2-40B4-BE49-F238E27FC236}">
                <a16:creationId xmlns:a16="http://schemas.microsoft.com/office/drawing/2014/main" id="{68F15579-F4FC-4E74-AF34-C36B0D6C300E}"/>
              </a:ext>
            </a:extLst>
          </p:cNvPr>
          <p:cNvSpPr>
            <a:spLocks/>
          </p:cNvSpPr>
          <p:nvPr/>
        </p:nvSpPr>
        <p:spPr bwMode="auto">
          <a:xfrm>
            <a:off x="4043930" y="2306611"/>
            <a:ext cx="255588" cy="309660"/>
          </a:xfrm>
          <a:prstGeom prst="leftBrace">
            <a:avLst>
              <a:gd name="adj1" fmla="val 22222"/>
              <a:gd name="adj2" fmla="val 50000"/>
            </a:avLst>
          </a:prstGeom>
          <a:noFill/>
          <a:ln w="19050">
            <a:solidFill>
              <a:schemeClr val="tx1"/>
            </a:solidFill>
            <a:prstDash val="sysDot"/>
            <a:round/>
            <a:headEnd/>
            <a:tailEnd/>
          </a:ln>
          <a:effec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TextBox 60">
            <a:extLst>
              <a:ext uri="{FF2B5EF4-FFF2-40B4-BE49-F238E27FC236}">
                <a16:creationId xmlns:a16="http://schemas.microsoft.com/office/drawing/2014/main" id="{14DD7AB4-C5B6-446F-9548-8FD0B0EDECB3}"/>
              </a:ext>
            </a:extLst>
          </p:cNvPr>
          <p:cNvSpPr txBox="1"/>
          <p:nvPr/>
        </p:nvSpPr>
        <p:spPr>
          <a:xfrm>
            <a:off x="3066580" y="1275391"/>
            <a:ext cx="1096582" cy="369332"/>
          </a:xfrm>
          <a:prstGeom prst="rect">
            <a:avLst/>
          </a:prstGeom>
          <a:noFill/>
        </p:spPr>
        <p:txBody>
          <a:bodyPr wrap="none" rtlCol="0">
            <a:spAutoFit/>
          </a:bodyPr>
          <a:lstStyle/>
          <a:p>
            <a:r>
              <a:rPr lang="en-US" dirty="0"/>
              <a:t>1</a:t>
            </a:r>
            <a:r>
              <a:rPr lang="en-US" baseline="30000" dirty="0"/>
              <a:t>st</a:t>
            </a:r>
            <a:r>
              <a:rPr lang="en-US" dirty="0"/>
              <a:t> quarter</a:t>
            </a:r>
          </a:p>
        </p:txBody>
      </p:sp>
      <p:sp>
        <p:nvSpPr>
          <p:cNvPr id="62" name="Line 42">
            <a:extLst>
              <a:ext uri="{FF2B5EF4-FFF2-40B4-BE49-F238E27FC236}">
                <a16:creationId xmlns:a16="http://schemas.microsoft.com/office/drawing/2014/main" id="{B76A5750-28B0-4068-AE39-E2AD03378621}"/>
              </a:ext>
            </a:extLst>
          </p:cNvPr>
          <p:cNvSpPr>
            <a:spLocks noChangeShapeType="1"/>
          </p:cNvSpPr>
          <p:nvPr/>
        </p:nvSpPr>
        <p:spPr bwMode="auto">
          <a:xfrm rot="16200000" flipV="1">
            <a:off x="3837666" y="2171818"/>
            <a:ext cx="1420812" cy="444012"/>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63" name="Line 42">
            <a:extLst>
              <a:ext uri="{FF2B5EF4-FFF2-40B4-BE49-F238E27FC236}">
                <a16:creationId xmlns:a16="http://schemas.microsoft.com/office/drawing/2014/main" id="{83751A1B-0CB8-4708-A201-F4857E3E2190}"/>
              </a:ext>
            </a:extLst>
          </p:cNvPr>
          <p:cNvSpPr>
            <a:spLocks noChangeShapeType="1"/>
          </p:cNvSpPr>
          <p:nvPr/>
        </p:nvSpPr>
        <p:spPr bwMode="auto">
          <a:xfrm rot="16200000" flipV="1">
            <a:off x="3971919" y="2600379"/>
            <a:ext cx="928289" cy="266741"/>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1424F5E-DBF0-448C-8D36-16FD27CF7067}"/>
                  </a:ext>
                </a:extLst>
              </p:cNvPr>
              <p:cNvSpPr txBox="1"/>
              <p:nvPr/>
            </p:nvSpPr>
            <p:spPr>
              <a:xfrm>
                <a:off x="124476" y="1425382"/>
                <a:ext cx="376257"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2</m:t>
                          </m:r>
                        </m:den>
                      </m:f>
                    </m:oMath>
                  </m:oMathPara>
                </a14:m>
                <a:endParaRPr lang="en-US" dirty="0"/>
              </a:p>
            </p:txBody>
          </p:sp>
        </mc:Choice>
        <mc:Fallback xmlns="">
          <p:sp>
            <p:nvSpPr>
              <p:cNvPr id="64" name="TextBox 63">
                <a:extLst>
                  <a:ext uri="{FF2B5EF4-FFF2-40B4-BE49-F238E27FC236}">
                    <a16:creationId xmlns:a16="http://schemas.microsoft.com/office/drawing/2014/main" id="{B1424F5E-DBF0-448C-8D36-16FD27CF7067}"/>
                  </a:ext>
                </a:extLst>
              </p:cNvPr>
              <p:cNvSpPr txBox="1">
                <a:spLocks noRot="1" noChangeAspect="1" noMove="1" noResize="1" noEditPoints="1" noAdjustHandles="1" noChangeArrowheads="1" noChangeShapeType="1" noTextEdit="1"/>
              </p:cNvSpPr>
              <p:nvPr/>
            </p:nvSpPr>
            <p:spPr>
              <a:xfrm>
                <a:off x="124476" y="1425382"/>
                <a:ext cx="376257" cy="564898"/>
              </a:xfrm>
              <a:prstGeom prst="rect">
                <a:avLst/>
              </a:prstGeom>
              <a:blipFill>
                <a:blip r:embed="rId17"/>
                <a:stretch>
                  <a:fillRect/>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2282D3B8-618C-4E41-B4DD-F3F939CA9599}"/>
              </a:ext>
            </a:extLst>
          </p:cNvPr>
          <p:cNvSpPr txBox="1"/>
          <p:nvPr/>
        </p:nvSpPr>
        <p:spPr>
          <a:xfrm>
            <a:off x="469858" y="1454729"/>
            <a:ext cx="790601" cy="369332"/>
          </a:xfrm>
          <a:prstGeom prst="rect">
            <a:avLst/>
          </a:prstGeom>
          <a:noFill/>
        </p:spPr>
        <p:txBody>
          <a:bodyPr wrap="none" rtlCol="0">
            <a:spAutoFit/>
          </a:bodyPr>
          <a:lstStyle/>
          <a:p>
            <a:r>
              <a:rPr lang="en-US" dirty="0"/>
              <a:t>1</a:t>
            </a:r>
            <a:r>
              <a:rPr lang="en-US" baseline="30000" dirty="0"/>
              <a:t>st</a:t>
            </a:r>
            <a:r>
              <a:rPr lang="en-US" dirty="0"/>
              <a:t> half</a:t>
            </a:r>
          </a:p>
        </p:txBody>
      </p:sp>
      <p:sp>
        <p:nvSpPr>
          <p:cNvPr id="66" name="TextBox 65">
            <a:extLst>
              <a:ext uri="{FF2B5EF4-FFF2-40B4-BE49-F238E27FC236}">
                <a16:creationId xmlns:a16="http://schemas.microsoft.com/office/drawing/2014/main" id="{C86BEFB4-36E0-4D3C-9E42-D1AA6237993B}"/>
              </a:ext>
            </a:extLst>
          </p:cNvPr>
          <p:cNvSpPr txBox="1"/>
          <p:nvPr/>
        </p:nvSpPr>
        <p:spPr>
          <a:xfrm>
            <a:off x="395536" y="2123564"/>
            <a:ext cx="845103" cy="369332"/>
          </a:xfrm>
          <a:prstGeom prst="rect">
            <a:avLst/>
          </a:prstGeom>
          <a:noFill/>
        </p:spPr>
        <p:txBody>
          <a:bodyPr wrap="none" rtlCol="0">
            <a:spAutoFit/>
          </a:bodyPr>
          <a:lstStyle/>
          <a:p>
            <a:r>
              <a:rPr lang="en-US" dirty="0"/>
              <a:t>2</a:t>
            </a:r>
            <a:r>
              <a:rPr lang="en-US" baseline="30000" dirty="0"/>
              <a:t>nd</a:t>
            </a:r>
            <a:r>
              <a:rPr lang="en-US" dirty="0"/>
              <a:t> half</a:t>
            </a:r>
          </a:p>
        </p:txBody>
      </p:sp>
      <p:cxnSp>
        <p:nvCxnSpPr>
          <p:cNvPr id="67" name="Straight Arrow Connector 66">
            <a:extLst>
              <a:ext uri="{FF2B5EF4-FFF2-40B4-BE49-F238E27FC236}">
                <a16:creationId xmlns:a16="http://schemas.microsoft.com/office/drawing/2014/main" id="{98113C27-4B28-4E3D-8BF4-BC63BD649EA6}"/>
              </a:ext>
            </a:extLst>
          </p:cNvPr>
          <p:cNvCxnSpPr/>
          <p:nvPr/>
        </p:nvCxnSpPr>
        <p:spPr bwMode="auto">
          <a:xfrm>
            <a:off x="500733" y="1354806"/>
            <a:ext cx="0" cy="594879"/>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ACFAD3D-2449-4A65-A40A-4BB34EEB7CE1}"/>
                  </a:ext>
                </a:extLst>
              </p:cNvPr>
              <p:cNvSpPr txBox="1"/>
              <p:nvPr/>
            </p:nvSpPr>
            <p:spPr>
              <a:xfrm>
                <a:off x="5086123" y="6455706"/>
                <a:ext cx="14341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=1,2,3…</m:t>
                      </m:r>
                    </m:oMath>
                  </m:oMathPara>
                </a14:m>
                <a:endParaRPr lang="en-US" dirty="0"/>
              </a:p>
            </p:txBody>
          </p:sp>
        </mc:Choice>
        <mc:Fallback xmlns="">
          <p:sp>
            <p:nvSpPr>
              <p:cNvPr id="68" name="TextBox 67">
                <a:extLst>
                  <a:ext uri="{FF2B5EF4-FFF2-40B4-BE49-F238E27FC236}">
                    <a16:creationId xmlns:a16="http://schemas.microsoft.com/office/drawing/2014/main" id="{FACFAD3D-2449-4A65-A40A-4BB34EEB7CE1}"/>
                  </a:ext>
                </a:extLst>
              </p:cNvPr>
              <p:cNvSpPr txBox="1">
                <a:spLocks noRot="1" noChangeAspect="1" noMove="1" noResize="1" noEditPoints="1" noAdjustHandles="1" noChangeArrowheads="1" noChangeShapeType="1" noTextEdit="1"/>
              </p:cNvSpPr>
              <p:nvPr/>
            </p:nvSpPr>
            <p:spPr>
              <a:xfrm>
                <a:off x="5086123" y="6455706"/>
                <a:ext cx="1434174" cy="369332"/>
              </a:xfrm>
              <a:prstGeom prst="rect">
                <a:avLst/>
              </a:prstGeom>
              <a:blipFill>
                <a:blip r:embed="rId18"/>
                <a:stretch>
                  <a:fillRect/>
                </a:stretch>
              </a:blipFill>
            </p:spPr>
            <p:txBody>
              <a:bodyPr/>
              <a:lstStyle/>
              <a:p>
                <a:r>
                  <a:rPr lang="en-US">
                    <a:noFill/>
                  </a:rPr>
                  <a:t> </a:t>
                </a:r>
              </a:p>
            </p:txBody>
          </p:sp>
        </mc:Fallback>
      </mc:AlternateContent>
      <p:sp>
        <p:nvSpPr>
          <p:cNvPr id="69" name="Line 6">
            <a:extLst>
              <a:ext uri="{FF2B5EF4-FFF2-40B4-BE49-F238E27FC236}">
                <a16:creationId xmlns:a16="http://schemas.microsoft.com/office/drawing/2014/main" id="{3553F2CE-116C-4BBB-A0ED-C8E895559C77}"/>
              </a:ext>
            </a:extLst>
          </p:cNvPr>
          <p:cNvSpPr>
            <a:spLocks noChangeShapeType="1"/>
          </p:cNvSpPr>
          <p:nvPr/>
        </p:nvSpPr>
        <p:spPr bwMode="auto">
          <a:xfrm>
            <a:off x="7357761" y="1314769"/>
            <a:ext cx="858837"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0" name="Freeform 7">
            <a:extLst>
              <a:ext uri="{FF2B5EF4-FFF2-40B4-BE49-F238E27FC236}">
                <a16:creationId xmlns:a16="http://schemas.microsoft.com/office/drawing/2014/main" id="{D3F3456A-7223-4A8F-AA9B-BF5F9898852C}"/>
              </a:ext>
            </a:extLst>
          </p:cNvPr>
          <p:cNvSpPr>
            <a:spLocks/>
          </p:cNvSpPr>
          <p:nvPr/>
        </p:nvSpPr>
        <p:spPr bwMode="auto">
          <a:xfrm rot="918556">
            <a:off x="7800673" y="1165544"/>
            <a:ext cx="71438" cy="142875"/>
          </a:xfrm>
          <a:custGeom>
            <a:avLst/>
            <a:gdLst>
              <a:gd name="T0" fmla="*/ 0 w 85"/>
              <a:gd name="T1" fmla="*/ 0 h 240"/>
              <a:gd name="T2" fmla="*/ 2147483646 w 85"/>
              <a:gd name="T3" fmla="*/ 2147483646 h 240"/>
              <a:gd name="T4" fmla="*/ 2147483646 w 85"/>
              <a:gd name="T5" fmla="*/ 2147483646 h 240"/>
              <a:gd name="T6" fmla="*/ 0 60000 65536"/>
              <a:gd name="T7" fmla="*/ 0 60000 65536"/>
              <a:gd name="T8" fmla="*/ 0 60000 65536"/>
            </a:gdLst>
            <a:ahLst/>
            <a:cxnLst>
              <a:cxn ang="T6">
                <a:pos x="T0" y="T1"/>
              </a:cxn>
              <a:cxn ang="T7">
                <a:pos x="T2" y="T3"/>
              </a:cxn>
              <a:cxn ang="T8">
                <a:pos x="T4" y="T5"/>
              </a:cxn>
            </a:cxnLst>
            <a:rect l="0" t="0" r="r" b="b"/>
            <a:pathLst>
              <a:path w="85" h="240">
                <a:moveTo>
                  <a:pt x="0" y="0"/>
                </a:moveTo>
                <a:cubicBezTo>
                  <a:pt x="32" y="40"/>
                  <a:pt x="65" y="80"/>
                  <a:pt x="75" y="120"/>
                </a:cubicBezTo>
                <a:cubicBezTo>
                  <a:pt x="85" y="160"/>
                  <a:pt x="62" y="220"/>
                  <a:pt x="60" y="240"/>
                </a:cubicBezTo>
              </a:path>
            </a:pathLst>
          </a:custGeom>
          <a:noFill/>
          <a:ln w="19050" cap="flat" cmpd="sng">
            <a:solidFill>
              <a:srgbClr val="FFFF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71" name="Group 11">
            <a:extLst>
              <a:ext uri="{FF2B5EF4-FFF2-40B4-BE49-F238E27FC236}">
                <a16:creationId xmlns:a16="http://schemas.microsoft.com/office/drawing/2014/main" id="{1C92808C-55CC-4DD7-92F9-A711852DE80D}"/>
              </a:ext>
            </a:extLst>
          </p:cNvPr>
          <p:cNvGrpSpPr>
            <a:grpSpLocks/>
          </p:cNvGrpSpPr>
          <p:nvPr/>
        </p:nvGrpSpPr>
        <p:grpSpPr bwMode="auto">
          <a:xfrm>
            <a:off x="6940248" y="646431"/>
            <a:ext cx="384175" cy="2652713"/>
            <a:chOff x="6599" y="1344"/>
            <a:chExt cx="242" cy="1671"/>
          </a:xfrm>
        </p:grpSpPr>
        <p:graphicFrame>
          <p:nvGraphicFramePr>
            <p:cNvPr id="72" name="Object 12">
              <a:extLst>
                <a:ext uri="{FF2B5EF4-FFF2-40B4-BE49-F238E27FC236}">
                  <a16:creationId xmlns:a16="http://schemas.microsoft.com/office/drawing/2014/main" id="{42701126-8FAE-4514-AB7B-626C903AC239}"/>
                </a:ext>
              </a:extLst>
            </p:cNvPr>
            <p:cNvGraphicFramePr>
              <a:graphicFrameLocks noChangeAspect="1"/>
            </p:cNvGraphicFramePr>
            <p:nvPr/>
          </p:nvGraphicFramePr>
          <p:xfrm>
            <a:off x="6599" y="2659"/>
            <a:ext cx="177" cy="193"/>
          </p:xfrm>
          <a:graphic>
            <a:graphicData uri="http://schemas.openxmlformats.org/presentationml/2006/ole">
              <mc:AlternateContent xmlns:mc="http://schemas.openxmlformats.org/markup-compatibility/2006">
                <mc:Choice xmlns:v="urn:schemas-microsoft-com:vml" Requires="v">
                  <p:oleObj spid="_x0000_s33798" name="公式" r:id="rId9" imgW="247591" imgH="276117" progId="Equation.3">
                    <p:embed/>
                  </p:oleObj>
                </mc:Choice>
                <mc:Fallback>
                  <p:oleObj name="公式" r:id="rId9" imgW="247591" imgH="276117" progId="Equation.3">
                    <p:embed/>
                    <p:pic>
                      <p:nvPicPr>
                        <p:cNvPr id="72" name="Object 12">
                          <a:extLst>
                            <a:ext uri="{FF2B5EF4-FFF2-40B4-BE49-F238E27FC236}">
                              <a16:creationId xmlns:a16="http://schemas.microsoft.com/office/drawing/2014/main" id="{42701126-8FAE-4514-AB7B-626C903AC2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9" y="2659"/>
                          <a:ext cx="177"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13">
              <a:extLst>
                <a:ext uri="{FF2B5EF4-FFF2-40B4-BE49-F238E27FC236}">
                  <a16:creationId xmlns:a16="http://schemas.microsoft.com/office/drawing/2014/main" id="{50AC6D85-255B-4BD8-B589-5AB4BD6DD0EC}"/>
                </a:ext>
              </a:extLst>
            </p:cNvPr>
            <p:cNvGraphicFramePr>
              <a:graphicFrameLocks noChangeAspect="1"/>
            </p:cNvGraphicFramePr>
            <p:nvPr/>
          </p:nvGraphicFramePr>
          <p:xfrm>
            <a:off x="6599" y="1525"/>
            <a:ext cx="177" cy="185"/>
          </p:xfrm>
          <a:graphic>
            <a:graphicData uri="http://schemas.openxmlformats.org/presentationml/2006/ole">
              <mc:AlternateContent xmlns:mc="http://schemas.openxmlformats.org/markup-compatibility/2006">
                <mc:Choice xmlns:v="urn:schemas-microsoft-com:vml" Requires="v">
                  <p:oleObj spid="_x0000_s33799" name="公式" r:id="rId11" imgW="247591" imgH="266815" progId="Equation.3">
                    <p:embed/>
                  </p:oleObj>
                </mc:Choice>
                <mc:Fallback>
                  <p:oleObj name="公式" r:id="rId11" imgW="247591" imgH="266815" progId="Equation.3">
                    <p:embed/>
                    <p:pic>
                      <p:nvPicPr>
                        <p:cNvPr id="73" name="Object 13">
                          <a:extLst>
                            <a:ext uri="{FF2B5EF4-FFF2-40B4-BE49-F238E27FC236}">
                              <a16:creationId xmlns:a16="http://schemas.microsoft.com/office/drawing/2014/main" id="{50AC6D85-255B-4BD8-B589-5AB4BD6DD0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9" y="1525"/>
                          <a:ext cx="177"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4" name="Group 14">
              <a:extLst>
                <a:ext uri="{FF2B5EF4-FFF2-40B4-BE49-F238E27FC236}">
                  <a16:creationId xmlns:a16="http://schemas.microsoft.com/office/drawing/2014/main" id="{26E7F3AA-84BC-4D6D-82E0-51888818EC85}"/>
                </a:ext>
              </a:extLst>
            </p:cNvPr>
            <p:cNvGrpSpPr>
              <a:grpSpLocks/>
            </p:cNvGrpSpPr>
            <p:nvPr/>
          </p:nvGrpSpPr>
          <p:grpSpPr bwMode="auto">
            <a:xfrm>
              <a:off x="6841" y="1344"/>
              <a:ext cx="0" cy="1671"/>
              <a:chOff x="4464" y="2361"/>
              <a:chExt cx="0" cy="1671"/>
            </a:xfrm>
          </p:grpSpPr>
          <p:sp>
            <p:nvSpPr>
              <p:cNvPr id="75" name="Line 15">
                <a:extLst>
                  <a:ext uri="{FF2B5EF4-FFF2-40B4-BE49-F238E27FC236}">
                    <a16:creationId xmlns:a16="http://schemas.microsoft.com/office/drawing/2014/main" id="{DEF3A8F7-E121-47D0-8A58-12DBCF79359D}"/>
                  </a:ext>
                </a:extLst>
              </p:cNvPr>
              <p:cNvSpPr>
                <a:spLocks noChangeShapeType="1"/>
              </p:cNvSpPr>
              <p:nvPr/>
            </p:nvSpPr>
            <p:spPr bwMode="auto">
              <a:xfrm>
                <a:off x="4464" y="2361"/>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 name="Line 16">
                <a:extLst>
                  <a:ext uri="{FF2B5EF4-FFF2-40B4-BE49-F238E27FC236}">
                    <a16:creationId xmlns:a16="http://schemas.microsoft.com/office/drawing/2014/main" id="{832DD8B3-11BC-43B8-BBA6-B805DE386D3D}"/>
                  </a:ext>
                </a:extLst>
              </p:cNvPr>
              <p:cNvSpPr>
                <a:spLocks noChangeShapeType="1"/>
              </p:cNvSpPr>
              <p:nvPr/>
            </p:nvSpPr>
            <p:spPr bwMode="auto">
              <a:xfrm>
                <a:off x="4464" y="3633"/>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
        <p:nvSpPr>
          <p:cNvPr id="77" name="Line 26">
            <a:extLst>
              <a:ext uri="{FF2B5EF4-FFF2-40B4-BE49-F238E27FC236}">
                <a16:creationId xmlns:a16="http://schemas.microsoft.com/office/drawing/2014/main" id="{73290075-A792-4F0F-8F3E-E55813811E32}"/>
              </a:ext>
            </a:extLst>
          </p:cNvPr>
          <p:cNvSpPr>
            <a:spLocks noChangeShapeType="1"/>
          </p:cNvSpPr>
          <p:nvPr/>
        </p:nvSpPr>
        <p:spPr bwMode="auto">
          <a:xfrm>
            <a:off x="7324423" y="1338581"/>
            <a:ext cx="0" cy="1295400"/>
          </a:xfrm>
          <a:prstGeom prst="line">
            <a:avLst/>
          </a:prstGeom>
          <a:noFill/>
          <a:ln w="19050">
            <a:solidFill>
              <a:srgbClr val="99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nvGrpSpPr>
          <p:cNvPr id="78" name="Group 31">
            <a:extLst>
              <a:ext uri="{FF2B5EF4-FFF2-40B4-BE49-F238E27FC236}">
                <a16:creationId xmlns:a16="http://schemas.microsoft.com/office/drawing/2014/main" id="{8FC16BC7-73B0-46AD-B947-676BBB8F30DD}"/>
              </a:ext>
            </a:extLst>
          </p:cNvPr>
          <p:cNvGrpSpPr>
            <a:grpSpLocks/>
          </p:cNvGrpSpPr>
          <p:nvPr/>
        </p:nvGrpSpPr>
        <p:grpSpPr bwMode="auto">
          <a:xfrm>
            <a:off x="7335536" y="1000444"/>
            <a:ext cx="1008062" cy="1652587"/>
            <a:chOff x="-1296" y="1381"/>
            <a:chExt cx="635" cy="993"/>
          </a:xfrm>
        </p:grpSpPr>
        <p:sp>
          <p:nvSpPr>
            <p:cNvPr id="79" name="Line 33">
              <a:extLst>
                <a:ext uri="{FF2B5EF4-FFF2-40B4-BE49-F238E27FC236}">
                  <a16:creationId xmlns:a16="http://schemas.microsoft.com/office/drawing/2014/main" id="{87E05E7F-00F8-423D-B741-FBEAF96A0469}"/>
                </a:ext>
              </a:extLst>
            </p:cNvPr>
            <p:cNvSpPr>
              <a:spLocks noChangeShapeType="1"/>
            </p:cNvSpPr>
            <p:nvPr/>
          </p:nvSpPr>
          <p:spPr bwMode="auto">
            <a:xfrm flipV="1">
              <a:off x="-1296" y="2192"/>
              <a:ext cx="635" cy="182"/>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80" name="Line 34">
              <a:extLst>
                <a:ext uri="{FF2B5EF4-FFF2-40B4-BE49-F238E27FC236}">
                  <a16:creationId xmlns:a16="http://schemas.microsoft.com/office/drawing/2014/main" id="{92F50044-B664-49D2-A1FD-E9A102255BE5}"/>
                </a:ext>
              </a:extLst>
            </p:cNvPr>
            <p:cNvSpPr>
              <a:spLocks noChangeShapeType="1"/>
            </p:cNvSpPr>
            <p:nvPr/>
          </p:nvSpPr>
          <p:spPr bwMode="auto">
            <a:xfrm flipV="1">
              <a:off x="-1296" y="1381"/>
              <a:ext cx="635" cy="182"/>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81" name="Line 41">
            <a:extLst>
              <a:ext uri="{FF2B5EF4-FFF2-40B4-BE49-F238E27FC236}">
                <a16:creationId xmlns:a16="http://schemas.microsoft.com/office/drawing/2014/main" id="{5BD4B3A7-D9D3-4675-A55B-1CBB3E2F1421}"/>
              </a:ext>
            </a:extLst>
          </p:cNvPr>
          <p:cNvSpPr>
            <a:spLocks noChangeShapeType="1"/>
          </p:cNvSpPr>
          <p:nvPr/>
        </p:nvSpPr>
        <p:spPr bwMode="auto">
          <a:xfrm rot="16200000" flipV="1">
            <a:off x="7120430" y="2879250"/>
            <a:ext cx="576262" cy="16510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2" name="Line 43">
            <a:extLst>
              <a:ext uri="{FF2B5EF4-FFF2-40B4-BE49-F238E27FC236}">
                <a16:creationId xmlns:a16="http://schemas.microsoft.com/office/drawing/2014/main" id="{8DE7CF34-8C9A-4709-AC7C-FC45ECB34A3A}"/>
              </a:ext>
            </a:extLst>
          </p:cNvPr>
          <p:cNvSpPr>
            <a:spLocks noChangeShapeType="1"/>
          </p:cNvSpPr>
          <p:nvPr/>
        </p:nvSpPr>
        <p:spPr bwMode="auto">
          <a:xfrm rot="16200000" flipV="1">
            <a:off x="6752923" y="1889444"/>
            <a:ext cx="1728788" cy="608012"/>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3" name="Line 44">
            <a:extLst>
              <a:ext uri="{FF2B5EF4-FFF2-40B4-BE49-F238E27FC236}">
                <a16:creationId xmlns:a16="http://schemas.microsoft.com/office/drawing/2014/main" id="{36176458-B583-4CE2-8022-1BFA0FE8F329}"/>
              </a:ext>
            </a:extLst>
          </p:cNvPr>
          <p:cNvSpPr>
            <a:spLocks noChangeShapeType="1"/>
          </p:cNvSpPr>
          <p:nvPr/>
        </p:nvSpPr>
        <p:spPr bwMode="auto">
          <a:xfrm flipV="1">
            <a:off x="7216473" y="3083244"/>
            <a:ext cx="215900" cy="73025"/>
          </a:xfrm>
          <a:prstGeom prst="line">
            <a:avLst/>
          </a:prstGeom>
          <a:noFill/>
          <a:ln w="190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84" name="Line 45">
            <a:extLst>
              <a:ext uri="{FF2B5EF4-FFF2-40B4-BE49-F238E27FC236}">
                <a16:creationId xmlns:a16="http://schemas.microsoft.com/office/drawing/2014/main" id="{0D839063-DA01-4244-9999-32ED99131938}"/>
              </a:ext>
            </a:extLst>
          </p:cNvPr>
          <p:cNvSpPr>
            <a:spLocks noChangeShapeType="1"/>
          </p:cNvSpPr>
          <p:nvPr/>
        </p:nvSpPr>
        <p:spPr bwMode="auto">
          <a:xfrm flipV="1">
            <a:off x="7883223" y="2838769"/>
            <a:ext cx="215900" cy="73025"/>
          </a:xfrm>
          <a:prstGeom prst="line">
            <a:avLst/>
          </a:prstGeom>
          <a:noFill/>
          <a:ln w="19050">
            <a:solidFill>
              <a:srgbClr val="66FF33"/>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mc:AlternateContent xmlns:mc="http://schemas.openxmlformats.org/markup-compatibility/2006" xmlns:a14="http://schemas.microsoft.com/office/drawing/2010/main">
        <mc:Choice Requires="a14">
          <p:sp>
            <p:nvSpPr>
              <p:cNvPr id="85" name="Object 51">
                <a:extLst>
                  <a:ext uri="{FF2B5EF4-FFF2-40B4-BE49-F238E27FC236}">
                    <a16:creationId xmlns:a16="http://schemas.microsoft.com/office/drawing/2014/main" id="{ECAE6FF6-5CF4-4461-B6DD-5609200216E7}"/>
                  </a:ext>
                </a:extLst>
              </p:cNvPr>
              <p:cNvSpPr txBox="1"/>
              <p:nvPr/>
            </p:nvSpPr>
            <p:spPr bwMode="auto">
              <a:xfrm>
                <a:off x="7816403" y="976230"/>
                <a:ext cx="273050" cy="2413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el-GR" sz="2000" i="1" smtClean="0">
                          <a:solidFill>
                            <a:schemeClr val="tx1"/>
                          </a:solidFill>
                          <a:latin typeface="Cambria Math" panose="02040503050406030204" pitchFamily="18" charset="0"/>
                          <a:ea typeface="Cambria Math" panose="02040503050406030204" pitchFamily="18" charset="0"/>
                        </a:rPr>
                        <m:t>θ</m:t>
                      </m:r>
                    </m:oMath>
                  </m:oMathPara>
                </a14:m>
                <a:endParaRPr lang="en-US" sz="2000" dirty="0">
                  <a:solidFill>
                    <a:schemeClr val="tx1"/>
                  </a:solidFill>
                </a:endParaRPr>
              </a:p>
            </p:txBody>
          </p:sp>
        </mc:Choice>
        <mc:Fallback xmlns="">
          <p:sp>
            <p:nvSpPr>
              <p:cNvPr id="85" name="Object 51">
                <a:extLst>
                  <a:ext uri="{FF2B5EF4-FFF2-40B4-BE49-F238E27FC236}">
                    <a16:creationId xmlns:a16="http://schemas.microsoft.com/office/drawing/2014/main" id="{ECAE6FF6-5CF4-4461-B6DD-5609200216E7}"/>
                  </a:ext>
                </a:extLst>
              </p:cNvPr>
              <p:cNvSpPr txBox="1">
                <a:spLocks noRot="1" noChangeAspect="1" noMove="1" noResize="1" noEditPoints="1" noAdjustHandles="1" noChangeArrowheads="1" noChangeShapeType="1" noTextEdit="1"/>
              </p:cNvSpPr>
              <p:nvPr/>
            </p:nvSpPr>
            <p:spPr bwMode="auto">
              <a:xfrm>
                <a:off x="7816403" y="976230"/>
                <a:ext cx="273050" cy="241300"/>
              </a:xfrm>
              <a:prstGeom prst="rect">
                <a:avLst/>
              </a:prstGeom>
              <a:blipFill>
                <a:blip r:embed="rId19"/>
                <a:stretch>
                  <a:fillRect r="-17778" b="-575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AA925654-E091-41E3-8628-0CD8A05303AB}"/>
                  </a:ext>
                </a:extLst>
              </p:cNvPr>
              <p:cNvSpPr txBox="1"/>
              <p:nvPr/>
            </p:nvSpPr>
            <p:spPr>
              <a:xfrm>
                <a:off x="8135532" y="2672752"/>
                <a:ext cx="6968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rPr>
                        <m:t>𝑎</m:t>
                      </m:r>
                      <m:func>
                        <m:funcPr>
                          <m:ctrlPr>
                            <a:rPr lang="en-US" b="0" i="1" smtClean="0">
                              <a:solidFill>
                                <a:srgbClr val="00B050"/>
                              </a:solidFill>
                              <a:latin typeface="Cambria Math" panose="02040503050406030204" pitchFamily="18" charset="0"/>
                            </a:rPr>
                          </m:ctrlPr>
                        </m:funcPr>
                        <m:fName>
                          <m:r>
                            <m:rPr>
                              <m:sty m:val="p"/>
                            </m:rPr>
                            <a:rPr lang="en-US" b="0" i="0" smtClean="0">
                              <a:solidFill>
                                <a:srgbClr val="00B050"/>
                              </a:solidFill>
                              <a:latin typeface="Cambria Math" panose="02040503050406030204" pitchFamily="18" charset="0"/>
                            </a:rPr>
                            <m:t>sin</m:t>
                          </m:r>
                        </m:fName>
                        <m:e>
                          <m:r>
                            <a:rPr lang="en-US" b="0" i="1" smtClean="0">
                              <a:solidFill>
                                <a:srgbClr val="00B050"/>
                              </a:solidFill>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86" name="TextBox 85">
                <a:extLst>
                  <a:ext uri="{FF2B5EF4-FFF2-40B4-BE49-F238E27FC236}">
                    <a16:creationId xmlns:a16="http://schemas.microsoft.com/office/drawing/2014/main" id="{AA925654-E091-41E3-8628-0CD8A05303AB}"/>
                  </a:ext>
                </a:extLst>
              </p:cNvPr>
              <p:cNvSpPr txBox="1">
                <a:spLocks noRot="1" noChangeAspect="1" noMove="1" noResize="1" noEditPoints="1" noAdjustHandles="1" noChangeArrowheads="1" noChangeShapeType="1" noTextEdit="1"/>
              </p:cNvSpPr>
              <p:nvPr/>
            </p:nvSpPr>
            <p:spPr>
              <a:xfrm>
                <a:off x="8135532" y="2672752"/>
                <a:ext cx="696857" cy="276999"/>
              </a:xfrm>
              <a:prstGeom prst="rect">
                <a:avLst/>
              </a:prstGeom>
              <a:blipFill>
                <a:blip r:embed="rId20"/>
                <a:stretch>
                  <a:fillRect l="-4386" r="-6140" b="-8696"/>
                </a:stretch>
              </a:blipFill>
            </p:spPr>
            <p:txBody>
              <a:bodyPr/>
              <a:lstStyle/>
              <a:p>
                <a:r>
                  <a:rPr lang="en-US">
                    <a:noFill/>
                  </a:rPr>
                  <a:t> </a:t>
                </a:r>
              </a:p>
            </p:txBody>
          </p:sp>
        </mc:Fallback>
      </mc:AlternateContent>
      <p:sp>
        <p:nvSpPr>
          <p:cNvPr id="87" name="TextBox 86">
            <a:extLst>
              <a:ext uri="{FF2B5EF4-FFF2-40B4-BE49-F238E27FC236}">
                <a16:creationId xmlns:a16="http://schemas.microsoft.com/office/drawing/2014/main" id="{14848013-DB61-4AB7-BB18-531A9DCA54DC}"/>
              </a:ext>
            </a:extLst>
          </p:cNvPr>
          <p:cNvSpPr txBox="1"/>
          <p:nvPr/>
        </p:nvSpPr>
        <p:spPr>
          <a:xfrm>
            <a:off x="6173954" y="1234172"/>
            <a:ext cx="880369" cy="369332"/>
          </a:xfrm>
          <a:prstGeom prst="rect">
            <a:avLst/>
          </a:prstGeom>
          <a:noFill/>
        </p:spPr>
        <p:txBody>
          <a:bodyPr wrap="none" rtlCol="0">
            <a:spAutoFit/>
          </a:bodyPr>
          <a:lstStyle/>
          <a:p>
            <a:r>
              <a:rPr lang="en-US" dirty="0"/>
              <a:t>1</a:t>
            </a:r>
            <a:r>
              <a:rPr lang="en-US" baseline="30000" dirty="0"/>
              <a:t>st</a:t>
            </a:r>
            <a:r>
              <a:rPr lang="en-US" dirty="0"/>
              <a:t> sixth</a:t>
            </a:r>
          </a:p>
        </p:txBody>
      </p:sp>
      <p:sp>
        <p:nvSpPr>
          <p:cNvPr id="88" name="AutoShape 21">
            <a:extLst>
              <a:ext uri="{FF2B5EF4-FFF2-40B4-BE49-F238E27FC236}">
                <a16:creationId xmlns:a16="http://schemas.microsoft.com/office/drawing/2014/main" id="{3307BD4C-9007-462E-B3D4-BDD958C6F466}"/>
              </a:ext>
            </a:extLst>
          </p:cNvPr>
          <p:cNvSpPr>
            <a:spLocks/>
          </p:cNvSpPr>
          <p:nvPr/>
        </p:nvSpPr>
        <p:spPr bwMode="auto">
          <a:xfrm>
            <a:off x="7050690" y="1311717"/>
            <a:ext cx="251509" cy="227328"/>
          </a:xfrm>
          <a:prstGeom prst="leftBrace">
            <a:avLst>
              <a:gd name="adj1" fmla="val 25000"/>
              <a:gd name="adj2" fmla="val 50000"/>
            </a:avLst>
          </a:prstGeom>
          <a:noFill/>
          <a:ln w="1905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 name="AutoShape 21">
            <a:extLst>
              <a:ext uri="{FF2B5EF4-FFF2-40B4-BE49-F238E27FC236}">
                <a16:creationId xmlns:a16="http://schemas.microsoft.com/office/drawing/2014/main" id="{317CF785-4E19-40C2-AAAE-C941D39A3580}"/>
              </a:ext>
            </a:extLst>
          </p:cNvPr>
          <p:cNvSpPr>
            <a:spLocks/>
          </p:cNvSpPr>
          <p:nvPr/>
        </p:nvSpPr>
        <p:spPr bwMode="auto">
          <a:xfrm>
            <a:off x="7085940" y="1532797"/>
            <a:ext cx="251509" cy="227328"/>
          </a:xfrm>
          <a:prstGeom prst="leftBrace">
            <a:avLst>
              <a:gd name="adj1" fmla="val 25000"/>
              <a:gd name="adj2" fmla="val 50000"/>
            </a:avLst>
          </a:prstGeom>
          <a:noFill/>
          <a:ln w="1905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AutoShape 21">
            <a:extLst>
              <a:ext uri="{FF2B5EF4-FFF2-40B4-BE49-F238E27FC236}">
                <a16:creationId xmlns:a16="http://schemas.microsoft.com/office/drawing/2014/main" id="{F6476BE2-B884-44D4-8099-C6340784D282}"/>
              </a:ext>
            </a:extLst>
          </p:cNvPr>
          <p:cNvSpPr>
            <a:spLocks/>
          </p:cNvSpPr>
          <p:nvPr/>
        </p:nvSpPr>
        <p:spPr bwMode="auto">
          <a:xfrm>
            <a:off x="7085939" y="1752277"/>
            <a:ext cx="251509" cy="227328"/>
          </a:xfrm>
          <a:prstGeom prst="leftBrace">
            <a:avLst>
              <a:gd name="adj1" fmla="val 25000"/>
              <a:gd name="adj2" fmla="val 50000"/>
            </a:avLst>
          </a:prstGeom>
          <a:noFill/>
          <a:ln w="1905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AutoShape 21">
            <a:extLst>
              <a:ext uri="{FF2B5EF4-FFF2-40B4-BE49-F238E27FC236}">
                <a16:creationId xmlns:a16="http://schemas.microsoft.com/office/drawing/2014/main" id="{59356D59-21BC-4655-AAFA-675FD4AF06C0}"/>
              </a:ext>
            </a:extLst>
          </p:cNvPr>
          <p:cNvSpPr>
            <a:spLocks/>
          </p:cNvSpPr>
          <p:nvPr/>
        </p:nvSpPr>
        <p:spPr bwMode="auto">
          <a:xfrm>
            <a:off x="7074952" y="1980145"/>
            <a:ext cx="251509" cy="227328"/>
          </a:xfrm>
          <a:prstGeom prst="leftBrace">
            <a:avLst>
              <a:gd name="adj1" fmla="val 25000"/>
              <a:gd name="adj2" fmla="val 50000"/>
            </a:avLst>
          </a:prstGeom>
          <a:noFill/>
          <a:ln w="1905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AutoShape 21">
            <a:extLst>
              <a:ext uri="{FF2B5EF4-FFF2-40B4-BE49-F238E27FC236}">
                <a16:creationId xmlns:a16="http://schemas.microsoft.com/office/drawing/2014/main" id="{452435C1-F7A0-41D3-B266-83D8923E9272}"/>
              </a:ext>
            </a:extLst>
          </p:cNvPr>
          <p:cNvSpPr>
            <a:spLocks/>
          </p:cNvSpPr>
          <p:nvPr/>
        </p:nvSpPr>
        <p:spPr bwMode="auto">
          <a:xfrm>
            <a:off x="7068280" y="2203666"/>
            <a:ext cx="251509" cy="227328"/>
          </a:xfrm>
          <a:prstGeom prst="leftBrace">
            <a:avLst>
              <a:gd name="adj1" fmla="val 25000"/>
              <a:gd name="adj2" fmla="val 50000"/>
            </a:avLst>
          </a:prstGeom>
          <a:noFill/>
          <a:ln w="1905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 name="AutoShape 21">
            <a:extLst>
              <a:ext uri="{FF2B5EF4-FFF2-40B4-BE49-F238E27FC236}">
                <a16:creationId xmlns:a16="http://schemas.microsoft.com/office/drawing/2014/main" id="{1BD59432-EA2B-4013-8CF1-94156ECADC28}"/>
              </a:ext>
            </a:extLst>
          </p:cNvPr>
          <p:cNvSpPr>
            <a:spLocks/>
          </p:cNvSpPr>
          <p:nvPr/>
        </p:nvSpPr>
        <p:spPr bwMode="auto">
          <a:xfrm>
            <a:off x="7038225" y="2420172"/>
            <a:ext cx="251509" cy="227328"/>
          </a:xfrm>
          <a:prstGeom prst="leftBrace">
            <a:avLst>
              <a:gd name="adj1" fmla="val 25000"/>
              <a:gd name="adj2" fmla="val 50000"/>
            </a:avLst>
          </a:prstGeom>
          <a:noFill/>
          <a:ln w="1905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4" name="TextBox 93">
            <a:extLst>
              <a:ext uri="{FF2B5EF4-FFF2-40B4-BE49-F238E27FC236}">
                <a16:creationId xmlns:a16="http://schemas.microsoft.com/office/drawing/2014/main" id="{ECA12D38-A6F9-47C9-978C-7E5AEB792F5D}"/>
              </a:ext>
            </a:extLst>
          </p:cNvPr>
          <p:cNvSpPr txBox="1"/>
          <p:nvPr/>
        </p:nvSpPr>
        <p:spPr>
          <a:xfrm>
            <a:off x="3933092" y="2851638"/>
            <a:ext cx="65" cy="276999"/>
          </a:xfrm>
          <a:prstGeom prst="rect">
            <a:avLst/>
          </a:prstGeom>
          <a:noFill/>
        </p:spPr>
        <p:txBody>
          <a:bodyPr wrap="none" lIns="0" tIns="0" rIns="0" bIns="0" rtlCol="0">
            <a:spAutoFit/>
          </a:bodyPr>
          <a:lstStyle/>
          <a:p>
            <a:endParaRPr lang="en-US" dirty="0"/>
          </a:p>
        </p:txBody>
      </p:sp>
      <p:cxnSp>
        <p:nvCxnSpPr>
          <p:cNvPr id="95" name="Straight Arrow Connector 94">
            <a:extLst>
              <a:ext uri="{FF2B5EF4-FFF2-40B4-BE49-F238E27FC236}">
                <a16:creationId xmlns:a16="http://schemas.microsoft.com/office/drawing/2014/main" id="{2A4EEC47-BFB5-4027-B060-0A9DB73E64A8}"/>
              </a:ext>
            </a:extLst>
          </p:cNvPr>
          <p:cNvCxnSpPr/>
          <p:nvPr/>
        </p:nvCxnSpPr>
        <p:spPr bwMode="auto">
          <a:xfrm>
            <a:off x="5482644" y="5292386"/>
            <a:ext cx="0" cy="62759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Line 38">
            <a:extLst>
              <a:ext uri="{FF2B5EF4-FFF2-40B4-BE49-F238E27FC236}">
                <a16:creationId xmlns:a16="http://schemas.microsoft.com/office/drawing/2014/main" id="{74A58D70-C0B0-4FB8-BCE1-90785AD915AA}"/>
              </a:ext>
            </a:extLst>
          </p:cNvPr>
          <p:cNvSpPr>
            <a:spLocks noChangeAspect="1" noChangeShapeType="1"/>
          </p:cNvSpPr>
          <p:nvPr/>
        </p:nvSpPr>
        <p:spPr bwMode="auto">
          <a:xfrm flipV="1">
            <a:off x="4308417" y="1499767"/>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97" name="Line 39">
            <a:extLst>
              <a:ext uri="{FF2B5EF4-FFF2-40B4-BE49-F238E27FC236}">
                <a16:creationId xmlns:a16="http://schemas.microsoft.com/office/drawing/2014/main" id="{AF571BBE-0B58-4DBB-93FB-4E85063CB4E1}"/>
              </a:ext>
            </a:extLst>
          </p:cNvPr>
          <p:cNvSpPr>
            <a:spLocks noChangeAspect="1" noChangeShapeType="1"/>
          </p:cNvSpPr>
          <p:nvPr/>
        </p:nvSpPr>
        <p:spPr bwMode="auto">
          <a:xfrm flipV="1">
            <a:off x="4315650" y="1132236"/>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cxnSp>
        <p:nvCxnSpPr>
          <p:cNvPr id="98" name="Straight Connector 97">
            <a:extLst>
              <a:ext uri="{FF2B5EF4-FFF2-40B4-BE49-F238E27FC236}">
                <a16:creationId xmlns:a16="http://schemas.microsoft.com/office/drawing/2014/main" id="{E284C80A-4959-48FC-B0E9-418AFB38F055}"/>
              </a:ext>
            </a:extLst>
          </p:cNvPr>
          <p:cNvCxnSpPr/>
          <p:nvPr/>
        </p:nvCxnSpPr>
        <p:spPr bwMode="auto">
          <a:xfrm flipH="1">
            <a:off x="5637068" y="1048168"/>
            <a:ext cx="2486" cy="27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Line 38">
            <a:extLst>
              <a:ext uri="{FF2B5EF4-FFF2-40B4-BE49-F238E27FC236}">
                <a16:creationId xmlns:a16="http://schemas.microsoft.com/office/drawing/2014/main" id="{4E553B20-8A2D-4D22-AFE8-935D075A6ECA}"/>
              </a:ext>
            </a:extLst>
          </p:cNvPr>
          <p:cNvSpPr>
            <a:spLocks noChangeAspect="1" noChangeShapeType="1"/>
          </p:cNvSpPr>
          <p:nvPr/>
        </p:nvSpPr>
        <p:spPr bwMode="auto">
          <a:xfrm flipV="1">
            <a:off x="4325843" y="2159005"/>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00" name="Line 39">
            <a:extLst>
              <a:ext uri="{FF2B5EF4-FFF2-40B4-BE49-F238E27FC236}">
                <a16:creationId xmlns:a16="http://schemas.microsoft.com/office/drawing/2014/main" id="{B3AC468C-B8F4-4D8E-9B1C-C1F697F61C2E}"/>
              </a:ext>
            </a:extLst>
          </p:cNvPr>
          <p:cNvSpPr>
            <a:spLocks noChangeAspect="1" noChangeShapeType="1"/>
          </p:cNvSpPr>
          <p:nvPr/>
        </p:nvSpPr>
        <p:spPr bwMode="auto">
          <a:xfrm flipV="1">
            <a:off x="4306793" y="1766893"/>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cxnSp>
        <p:nvCxnSpPr>
          <p:cNvPr id="101" name="Straight Connector 100">
            <a:extLst>
              <a:ext uri="{FF2B5EF4-FFF2-40B4-BE49-F238E27FC236}">
                <a16:creationId xmlns:a16="http://schemas.microsoft.com/office/drawing/2014/main" id="{A9B62525-0048-4193-89D6-E63299FB7FAC}"/>
              </a:ext>
            </a:extLst>
          </p:cNvPr>
          <p:cNvCxnSpPr/>
          <p:nvPr/>
        </p:nvCxnSpPr>
        <p:spPr bwMode="auto">
          <a:xfrm flipH="1">
            <a:off x="5662077" y="1724240"/>
            <a:ext cx="2486" cy="27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Line 38">
            <a:extLst>
              <a:ext uri="{FF2B5EF4-FFF2-40B4-BE49-F238E27FC236}">
                <a16:creationId xmlns:a16="http://schemas.microsoft.com/office/drawing/2014/main" id="{ADF78713-8656-451D-B06E-7F5F4F78B312}"/>
              </a:ext>
            </a:extLst>
          </p:cNvPr>
          <p:cNvSpPr>
            <a:spLocks noChangeAspect="1" noChangeShapeType="1"/>
          </p:cNvSpPr>
          <p:nvPr/>
        </p:nvSpPr>
        <p:spPr bwMode="auto">
          <a:xfrm flipV="1">
            <a:off x="1454627" y="1975478"/>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03" name="Line 39">
            <a:extLst>
              <a:ext uri="{FF2B5EF4-FFF2-40B4-BE49-F238E27FC236}">
                <a16:creationId xmlns:a16="http://schemas.microsoft.com/office/drawing/2014/main" id="{5CEA9672-5EDC-4C28-8E3F-45697DB2EB52}"/>
              </a:ext>
            </a:extLst>
          </p:cNvPr>
          <p:cNvSpPr>
            <a:spLocks noChangeAspect="1" noChangeShapeType="1"/>
          </p:cNvSpPr>
          <p:nvPr/>
        </p:nvSpPr>
        <p:spPr bwMode="auto">
          <a:xfrm flipV="1">
            <a:off x="1427321" y="1285387"/>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cxnSp>
        <p:nvCxnSpPr>
          <p:cNvPr id="104" name="Straight Connector 103">
            <a:extLst>
              <a:ext uri="{FF2B5EF4-FFF2-40B4-BE49-F238E27FC236}">
                <a16:creationId xmlns:a16="http://schemas.microsoft.com/office/drawing/2014/main" id="{E7D8E54A-C9AA-4C6E-BD8A-096DE4A807DE}"/>
              </a:ext>
            </a:extLst>
          </p:cNvPr>
          <p:cNvCxnSpPr/>
          <p:nvPr/>
        </p:nvCxnSpPr>
        <p:spPr bwMode="auto">
          <a:xfrm flipH="1">
            <a:off x="2782605" y="1242734"/>
            <a:ext cx="2486" cy="27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Line 39">
            <a:extLst>
              <a:ext uri="{FF2B5EF4-FFF2-40B4-BE49-F238E27FC236}">
                <a16:creationId xmlns:a16="http://schemas.microsoft.com/office/drawing/2014/main" id="{D2529B75-7842-4285-B3FD-24119D12AE33}"/>
              </a:ext>
            </a:extLst>
          </p:cNvPr>
          <p:cNvSpPr>
            <a:spLocks noChangeAspect="1" noChangeShapeType="1"/>
          </p:cNvSpPr>
          <p:nvPr/>
        </p:nvSpPr>
        <p:spPr bwMode="auto">
          <a:xfrm flipV="1">
            <a:off x="7320406" y="1048168"/>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06" name="Line 38">
            <a:extLst>
              <a:ext uri="{FF2B5EF4-FFF2-40B4-BE49-F238E27FC236}">
                <a16:creationId xmlns:a16="http://schemas.microsoft.com/office/drawing/2014/main" id="{CADB921E-B547-41E3-A6A6-5FC8BA6FC4D9}"/>
              </a:ext>
            </a:extLst>
          </p:cNvPr>
          <p:cNvSpPr>
            <a:spLocks noChangeAspect="1" noChangeShapeType="1"/>
          </p:cNvSpPr>
          <p:nvPr/>
        </p:nvSpPr>
        <p:spPr bwMode="auto">
          <a:xfrm flipV="1">
            <a:off x="7303874" y="1329146"/>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07" name="Line 39">
            <a:extLst>
              <a:ext uri="{FF2B5EF4-FFF2-40B4-BE49-F238E27FC236}">
                <a16:creationId xmlns:a16="http://schemas.microsoft.com/office/drawing/2014/main" id="{BB154D5B-8487-4291-A840-482B86135336}"/>
              </a:ext>
            </a:extLst>
          </p:cNvPr>
          <p:cNvSpPr>
            <a:spLocks noChangeAspect="1" noChangeShapeType="1"/>
          </p:cNvSpPr>
          <p:nvPr/>
        </p:nvSpPr>
        <p:spPr bwMode="auto">
          <a:xfrm flipV="1">
            <a:off x="7339010" y="1487524"/>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08" name="Line 38">
            <a:extLst>
              <a:ext uri="{FF2B5EF4-FFF2-40B4-BE49-F238E27FC236}">
                <a16:creationId xmlns:a16="http://schemas.microsoft.com/office/drawing/2014/main" id="{5EBDC32E-8137-413F-9693-99E35B8B8950}"/>
              </a:ext>
            </a:extLst>
          </p:cNvPr>
          <p:cNvSpPr>
            <a:spLocks noChangeAspect="1" noChangeShapeType="1"/>
          </p:cNvSpPr>
          <p:nvPr/>
        </p:nvSpPr>
        <p:spPr bwMode="auto">
          <a:xfrm flipV="1">
            <a:off x="7331611" y="1753853"/>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09" name="Line 39">
            <a:extLst>
              <a:ext uri="{FF2B5EF4-FFF2-40B4-BE49-F238E27FC236}">
                <a16:creationId xmlns:a16="http://schemas.microsoft.com/office/drawing/2014/main" id="{9835C57F-8CF4-47CF-A992-12AB23F36323}"/>
              </a:ext>
            </a:extLst>
          </p:cNvPr>
          <p:cNvSpPr>
            <a:spLocks noChangeAspect="1" noChangeShapeType="1"/>
          </p:cNvSpPr>
          <p:nvPr/>
        </p:nvSpPr>
        <p:spPr bwMode="auto">
          <a:xfrm flipV="1">
            <a:off x="7321282" y="1927056"/>
            <a:ext cx="1193800" cy="381000"/>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10" name="Line 38">
            <a:extLst>
              <a:ext uri="{FF2B5EF4-FFF2-40B4-BE49-F238E27FC236}">
                <a16:creationId xmlns:a16="http://schemas.microsoft.com/office/drawing/2014/main" id="{9C71FCC7-7C01-447A-B2E6-636E9A640EDB}"/>
              </a:ext>
            </a:extLst>
          </p:cNvPr>
          <p:cNvSpPr>
            <a:spLocks noChangeAspect="1" noChangeShapeType="1"/>
          </p:cNvSpPr>
          <p:nvPr/>
        </p:nvSpPr>
        <p:spPr bwMode="auto">
          <a:xfrm flipV="1">
            <a:off x="7349422" y="2168522"/>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11" name="TextBox 110"/>
          <p:cNvSpPr txBox="1"/>
          <p:nvPr/>
        </p:nvSpPr>
        <p:spPr>
          <a:xfrm>
            <a:off x="1691680" y="-36095"/>
            <a:ext cx="8542663" cy="584775"/>
          </a:xfrm>
          <a:prstGeom prst="rect">
            <a:avLst/>
          </a:prstGeom>
          <a:noFill/>
        </p:spPr>
        <p:txBody>
          <a:bodyPr wrap="square" rtlCol="0">
            <a:spAutoFit/>
          </a:bodyPr>
          <a:lstStyle/>
          <a:p>
            <a:r>
              <a:rPr lang="en-GB" sz="3200" dirty="0"/>
              <a:t>Condition of destructive interferences</a:t>
            </a:r>
            <a:endParaRPr lang="en-US" sz="3200" dirty="0"/>
          </a:p>
        </p:txBody>
      </p:sp>
    </p:spTree>
    <p:extLst>
      <p:ext uri="{BB962C8B-B14F-4D97-AF65-F5344CB8AC3E}">
        <p14:creationId xmlns:p14="http://schemas.microsoft.com/office/powerpoint/2010/main" val="142459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grpId="0" nodeType="withEffect" nodePh="1">
                                  <p:stCondLst>
                                    <p:cond delay="0"/>
                                  </p:stCondLst>
                                  <p:endCondLst>
                                    <p:cond evt="begin" delay="0">
                                      <p:tn val="67"/>
                                    </p:cond>
                                  </p:endCondLst>
                                  <p:childTnLst>
                                    <p:set>
                                      <p:cBhvr>
                                        <p:cTn id="68" dur="1" fill="hold">
                                          <p:stCondLst>
                                            <p:cond delay="0"/>
                                          </p:stCondLst>
                                        </p:cTn>
                                        <p:tgtEl>
                                          <p:spTgt spid="94"/>
                                        </p:tgtEl>
                                        <p:attrNameLst>
                                          <p:attrName>style.visibility</p:attrName>
                                        </p:attrNameLst>
                                      </p:cBhvr>
                                      <p:to>
                                        <p:strVal val="visible"/>
                                      </p:to>
                                    </p:set>
                                    <p:animEffect transition="in" filter="fade">
                                      <p:cBhvr>
                                        <p:cTn id="69" dur="500"/>
                                        <p:tgtEl>
                                          <p:spTgt spid="9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fade">
                                      <p:cBhvr>
                                        <p:cTn id="77" dur="500"/>
                                        <p:tgtEl>
                                          <p:spTgt spid="70"/>
                                        </p:tgtEl>
                                      </p:cBhvr>
                                    </p:animEffect>
                                  </p:childTnLst>
                                </p:cTn>
                              </p:par>
                              <p:par>
                                <p:cTn id="78" presetID="10" presetClass="entr" presetSubtype="0" fill="hold"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fade">
                                      <p:cBhvr>
                                        <p:cTn id="83" dur="500"/>
                                        <p:tgtEl>
                                          <p:spTgt spid="77"/>
                                        </p:tgtEl>
                                      </p:cBhvr>
                                    </p:animEffect>
                                  </p:childTnLst>
                                </p:cTn>
                              </p:par>
                              <p:par>
                                <p:cTn id="84" presetID="10" presetClass="entr" presetSubtype="0" fill="hold" nodeType="with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fade">
                                      <p:cBhvr>
                                        <p:cTn id="86" dur="500"/>
                                        <p:tgtEl>
                                          <p:spTgt spid="7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fade">
                                      <p:cBhvr>
                                        <p:cTn id="89" dur="500"/>
                                        <p:tgtEl>
                                          <p:spTgt spid="8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fade">
                                      <p:cBhvr>
                                        <p:cTn id="92" dur="500"/>
                                        <p:tgtEl>
                                          <p:spTgt spid="8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fade">
                                      <p:cBhvr>
                                        <p:cTn id="95" dur="500"/>
                                        <p:tgtEl>
                                          <p:spTgt spid="8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500"/>
                                        <p:tgtEl>
                                          <p:spTgt spid="8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fade">
                                      <p:cBhvr>
                                        <p:cTn id="104" dur="500"/>
                                        <p:tgtEl>
                                          <p:spTgt spid="8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fade">
                                      <p:cBhvr>
                                        <p:cTn id="107" dur="500"/>
                                        <p:tgtEl>
                                          <p:spTgt spid="8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fade">
                                      <p:cBhvr>
                                        <p:cTn id="110" dur="500"/>
                                        <p:tgtEl>
                                          <p:spTgt spid="8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fade">
                                      <p:cBhvr>
                                        <p:cTn id="113" dur="500"/>
                                        <p:tgtEl>
                                          <p:spTgt spid="8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0"/>
                                        </p:tgtEl>
                                        <p:attrNameLst>
                                          <p:attrName>style.visibility</p:attrName>
                                        </p:attrNameLst>
                                      </p:cBhvr>
                                      <p:to>
                                        <p:strVal val="visible"/>
                                      </p:to>
                                    </p:set>
                                    <p:animEffect transition="in" filter="fade">
                                      <p:cBhvr>
                                        <p:cTn id="116" dur="500"/>
                                        <p:tgtEl>
                                          <p:spTgt spid="9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91"/>
                                        </p:tgtEl>
                                        <p:attrNameLst>
                                          <p:attrName>style.visibility</p:attrName>
                                        </p:attrNameLst>
                                      </p:cBhvr>
                                      <p:to>
                                        <p:strVal val="visible"/>
                                      </p:to>
                                    </p:set>
                                    <p:animEffect transition="in" filter="fade">
                                      <p:cBhvr>
                                        <p:cTn id="119" dur="500"/>
                                        <p:tgtEl>
                                          <p:spTgt spid="9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2"/>
                                        </p:tgtEl>
                                        <p:attrNameLst>
                                          <p:attrName>style.visibility</p:attrName>
                                        </p:attrNameLst>
                                      </p:cBhvr>
                                      <p:to>
                                        <p:strVal val="visible"/>
                                      </p:to>
                                    </p:set>
                                    <p:animEffect transition="in" filter="fade">
                                      <p:cBhvr>
                                        <p:cTn id="122" dur="500"/>
                                        <p:tgtEl>
                                          <p:spTgt spid="9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fade">
                                      <p:cBhvr>
                                        <p:cTn id="125" dur="500"/>
                                        <p:tgtEl>
                                          <p:spTgt spid="9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7"/>
                                        </p:tgtEl>
                                        <p:attrNameLst>
                                          <p:attrName>style.visibility</p:attrName>
                                        </p:attrNameLst>
                                      </p:cBhvr>
                                      <p:to>
                                        <p:strVal val="visible"/>
                                      </p:to>
                                    </p:set>
                                    <p:animEffect transition="in" filter="fade">
                                      <p:cBhvr>
                                        <p:cTn id="130" dur="500"/>
                                        <p:tgtEl>
                                          <p:spTgt spid="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fade">
                                      <p:cBhvr>
                                        <p:cTn id="133" dur="500"/>
                                        <p:tgtEl>
                                          <p:spTgt spid="9"/>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0"/>
                                        </p:tgtEl>
                                        <p:attrNameLst>
                                          <p:attrName>style.visibility</p:attrName>
                                        </p:attrNameLst>
                                      </p:cBhvr>
                                      <p:to>
                                        <p:strVal val="visible"/>
                                      </p:to>
                                    </p:set>
                                    <p:animEffect transition="in" filter="fade">
                                      <p:cBhvr>
                                        <p:cTn id="136" dur="500"/>
                                        <p:tgtEl>
                                          <p:spTgt spid="1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8"/>
                                        </p:tgtEl>
                                        <p:attrNameLst>
                                          <p:attrName>style.visibility</p:attrName>
                                        </p:attrNameLst>
                                      </p:cBhvr>
                                      <p:to>
                                        <p:strVal val="visible"/>
                                      </p:to>
                                    </p:set>
                                    <p:animEffect transition="in" filter="fade">
                                      <p:cBhvr>
                                        <p:cTn id="141" dur="500"/>
                                        <p:tgtEl>
                                          <p:spTgt spid="8"/>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1"/>
                                        </p:tgtEl>
                                        <p:attrNameLst>
                                          <p:attrName>style.visibility</p:attrName>
                                        </p:attrNameLst>
                                      </p:cBhvr>
                                      <p:to>
                                        <p:strVal val="visible"/>
                                      </p:to>
                                    </p:set>
                                    <p:animEffect transition="in" filter="fade">
                                      <p:cBhvr>
                                        <p:cTn id="144" dur="500"/>
                                        <p:tgtEl>
                                          <p:spTgt spid="1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fade">
                                      <p:cBhvr>
                                        <p:cTn id="147" dur="500"/>
                                        <p:tgtEl>
                                          <p:spTgt spid="1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95"/>
                                        </p:tgtEl>
                                        <p:attrNameLst>
                                          <p:attrName>style.visibility</p:attrName>
                                        </p:attrNameLst>
                                      </p:cBhvr>
                                      <p:to>
                                        <p:strVal val="visible"/>
                                      </p:to>
                                    </p:set>
                                    <p:animEffect transition="in" filter="fade">
                                      <p:cBhvr>
                                        <p:cTn id="152" dur="500"/>
                                        <p:tgtEl>
                                          <p:spTgt spid="95"/>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6"/>
                                        </p:tgtEl>
                                        <p:attrNameLst>
                                          <p:attrName>style.visibility</p:attrName>
                                        </p:attrNameLst>
                                      </p:cBhvr>
                                      <p:to>
                                        <p:strVal val="visible"/>
                                      </p:to>
                                    </p:set>
                                    <p:animEffect transition="in" filter="fade">
                                      <p:cBhvr>
                                        <p:cTn id="155" dur="500"/>
                                        <p:tgtEl>
                                          <p:spTgt spid="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3"/>
                                        </p:tgtEl>
                                        <p:attrNameLst>
                                          <p:attrName>style.visibility</p:attrName>
                                        </p:attrNameLst>
                                      </p:cBhvr>
                                      <p:to>
                                        <p:strVal val="visible"/>
                                      </p:to>
                                    </p:set>
                                    <p:animEffect transition="in" filter="fade">
                                      <p:cBhvr>
                                        <p:cTn id="158" dur="500"/>
                                        <p:tgtEl>
                                          <p:spTgt spid="1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4"/>
                                        </p:tgtEl>
                                        <p:attrNameLst>
                                          <p:attrName>style.visibility</p:attrName>
                                        </p:attrNameLst>
                                      </p:cBhvr>
                                      <p:to>
                                        <p:strVal val="visible"/>
                                      </p:to>
                                    </p:set>
                                    <p:animEffect transition="in" filter="fade">
                                      <p:cBhvr>
                                        <p:cTn id="161" dur="500"/>
                                        <p:tgtEl>
                                          <p:spTgt spid="14"/>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fade">
                                      <p:cBhvr>
                                        <p:cTn id="166" dur="500"/>
                                        <p:tgtEl>
                                          <p:spTgt spid="68"/>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5"/>
                                        </p:tgtEl>
                                        <p:attrNameLst>
                                          <p:attrName>style.visibility</p:attrName>
                                        </p:attrNameLst>
                                      </p:cBhvr>
                                      <p:to>
                                        <p:strVal val="visible"/>
                                      </p:to>
                                    </p:set>
                                    <p:animEffect transition="in" filter="fade">
                                      <p:cBhvr>
                                        <p:cTn id="1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animBg="1"/>
      <p:bldP spid="10" grpId="0"/>
      <p:bldP spid="11" grpId="0" animBg="1"/>
      <p:bldP spid="12" grpId="0"/>
      <p:bldP spid="13" grpId="0" animBg="1"/>
      <p:bldP spid="14" grpId="0"/>
      <p:bldP spid="38" grpId="0" animBg="1"/>
      <p:bldP spid="39" grpId="0" animBg="1"/>
      <p:bldP spid="46" grpId="0" animBg="1"/>
      <p:bldP spid="47" grpId="0" animBg="1"/>
      <p:bldP spid="48" grpId="0" animBg="1"/>
      <p:bldP spid="52" grpId="0" animBg="1"/>
      <p:bldP spid="53" grpId="0" animBg="1"/>
      <p:bldP spid="54" grpId="0" animBg="1"/>
      <p:bldP spid="55" grpId="0" animBg="1"/>
      <p:bldP spid="56" grpId="0" animBg="1"/>
      <p:bldP spid="57" grpId="0"/>
      <p:bldP spid="58" grpId="0"/>
      <p:bldP spid="59" grpId="0" animBg="1"/>
      <p:bldP spid="60" grpId="0" animBg="1"/>
      <p:bldP spid="61" grpId="0"/>
      <p:bldP spid="62" grpId="0" animBg="1"/>
      <p:bldP spid="63" grpId="0" animBg="1"/>
      <p:bldP spid="68" grpId="0"/>
      <p:bldP spid="69" grpId="0" animBg="1"/>
      <p:bldP spid="70" grpId="0" animBg="1"/>
      <p:bldP spid="77" grpId="0" animBg="1"/>
      <p:bldP spid="81" grpId="0" animBg="1"/>
      <p:bldP spid="82" grpId="0" animBg="1"/>
      <p:bldP spid="83" grpId="0" animBg="1"/>
      <p:bldP spid="84" grpId="0" animBg="1"/>
      <p:bldP spid="85" grpId="0"/>
      <p:bldP spid="86" grpId="0"/>
      <p:bldP spid="87" grpId="0"/>
      <p:bldP spid="88" grpId="0" animBg="1"/>
      <p:bldP spid="89" grpId="0" animBg="1"/>
      <p:bldP spid="90" grpId="0" animBg="1"/>
      <p:bldP spid="91" grpId="0" animBg="1"/>
      <p:bldP spid="92" grpId="0" animBg="1"/>
      <p:bldP spid="93" grpId="0" animBg="1"/>
      <p:bldP spid="9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66</a:t>
            </a:fld>
            <a:endParaRPr lang="en-US" altLang="zh-CN"/>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C2A5B0D-959F-4E25-8621-711D61ECB5A7}"/>
                  </a:ext>
                </a:extLst>
              </p:cNvPr>
              <p:cNvSpPr txBox="1"/>
              <p:nvPr/>
            </p:nvSpPr>
            <p:spPr>
              <a:xfrm>
                <a:off x="1110179" y="4584630"/>
                <a:ext cx="1355628"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𝑚</m:t>
                          </m:r>
                          <m:r>
                            <a:rPr lang="en-US"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3" name="TextBox 2">
                <a:extLst>
                  <a:ext uri="{FF2B5EF4-FFF2-40B4-BE49-F238E27FC236}">
                    <a16:creationId xmlns:a16="http://schemas.microsoft.com/office/drawing/2014/main" id="{7C2A5B0D-959F-4E25-8621-711D61ECB5A7}"/>
                  </a:ext>
                </a:extLst>
              </p:cNvPr>
              <p:cNvSpPr txBox="1">
                <a:spLocks noRot="1" noChangeAspect="1" noMove="1" noResize="1" noEditPoints="1" noAdjustHandles="1" noChangeArrowheads="1" noChangeShapeType="1" noTextEdit="1"/>
              </p:cNvSpPr>
              <p:nvPr/>
            </p:nvSpPr>
            <p:spPr>
              <a:xfrm>
                <a:off x="1110179" y="4584630"/>
                <a:ext cx="1355628" cy="525978"/>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E62A3D4-BA4F-4623-8699-E765B59D258F}"/>
              </a:ext>
            </a:extLst>
          </p:cNvPr>
          <p:cNvSpPr txBox="1"/>
          <p:nvPr/>
        </p:nvSpPr>
        <p:spPr>
          <a:xfrm>
            <a:off x="933095" y="4022655"/>
            <a:ext cx="5817746" cy="369332"/>
          </a:xfrm>
          <a:prstGeom prst="rect">
            <a:avLst/>
          </a:prstGeom>
          <a:noFill/>
        </p:spPr>
        <p:txBody>
          <a:bodyPr wrap="none" rtlCol="0">
            <a:spAutoFit/>
          </a:bodyPr>
          <a:lstStyle/>
          <a:p>
            <a:r>
              <a:rPr lang="en-GB" dirty="0"/>
              <a:t>Condition of destructive interference between the parallel rays:</a:t>
            </a:r>
            <a:endParaRPr lang="en-US" dirty="0"/>
          </a:p>
        </p:txBody>
      </p:sp>
      <p:sp>
        <p:nvSpPr>
          <p:cNvPr id="6" name="Arrow: Right 12">
            <a:extLst>
              <a:ext uri="{FF2B5EF4-FFF2-40B4-BE49-F238E27FC236}">
                <a16:creationId xmlns:a16="http://schemas.microsoft.com/office/drawing/2014/main" id="{F9EBEF74-A337-4183-BB24-82E9211D6B10}"/>
              </a:ext>
            </a:extLst>
          </p:cNvPr>
          <p:cNvSpPr/>
          <p:nvPr/>
        </p:nvSpPr>
        <p:spPr bwMode="auto">
          <a:xfrm>
            <a:off x="2497905" y="4688239"/>
            <a:ext cx="735568" cy="34644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7" name="TextBox 6">
            <a:extLst>
              <a:ext uri="{FF2B5EF4-FFF2-40B4-BE49-F238E27FC236}">
                <a16:creationId xmlns:a16="http://schemas.microsoft.com/office/drawing/2014/main" id="{BDBF3E1F-9C65-4697-A012-9C76D640AF8C}"/>
              </a:ext>
            </a:extLst>
          </p:cNvPr>
          <p:cNvSpPr txBox="1"/>
          <p:nvPr/>
        </p:nvSpPr>
        <p:spPr>
          <a:xfrm>
            <a:off x="3257830" y="4599986"/>
            <a:ext cx="5298398" cy="646331"/>
          </a:xfrm>
          <a:prstGeom prst="rect">
            <a:avLst/>
          </a:prstGeom>
          <a:noFill/>
        </p:spPr>
        <p:txBody>
          <a:bodyPr wrap="square" rtlCol="0">
            <a:spAutoFit/>
          </a:bodyPr>
          <a:lstStyle/>
          <a:p>
            <a:r>
              <a:rPr lang="en-GB" dirty="0"/>
              <a:t>This condition corresponds to the minima of intensity in the diffraction pattern</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331863-C8D0-4502-82DB-411485050CDC}"/>
                  </a:ext>
                </a:extLst>
              </p:cNvPr>
              <p:cNvSpPr txBox="1"/>
              <p:nvPr/>
            </p:nvSpPr>
            <p:spPr>
              <a:xfrm>
                <a:off x="1188029" y="5437397"/>
                <a:ext cx="14341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=1,2,3…</m:t>
                      </m:r>
                    </m:oMath>
                  </m:oMathPara>
                </a14:m>
                <a:endParaRPr lang="en-US" dirty="0"/>
              </a:p>
            </p:txBody>
          </p:sp>
        </mc:Choice>
        <mc:Fallback xmlns="">
          <p:sp>
            <p:nvSpPr>
              <p:cNvPr id="8" name="TextBox 7">
                <a:extLst>
                  <a:ext uri="{FF2B5EF4-FFF2-40B4-BE49-F238E27FC236}">
                    <a16:creationId xmlns:a16="http://schemas.microsoft.com/office/drawing/2014/main" id="{51331863-C8D0-4502-82DB-411485050CDC}"/>
                  </a:ext>
                </a:extLst>
              </p:cNvPr>
              <p:cNvSpPr txBox="1">
                <a:spLocks noRot="1" noChangeAspect="1" noMove="1" noResize="1" noEditPoints="1" noAdjustHandles="1" noChangeArrowheads="1" noChangeShapeType="1" noTextEdit="1"/>
              </p:cNvSpPr>
              <p:nvPr/>
            </p:nvSpPr>
            <p:spPr>
              <a:xfrm>
                <a:off x="1188029" y="5437397"/>
                <a:ext cx="143417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45A787B-301C-4F58-8459-3BDED9F9A9D1}"/>
                  </a:ext>
                </a:extLst>
              </p:cNvPr>
              <p:cNvSpPr txBox="1"/>
              <p:nvPr/>
            </p:nvSpPr>
            <p:spPr>
              <a:xfrm>
                <a:off x="583702" y="6013778"/>
                <a:ext cx="8126371" cy="646331"/>
              </a:xfrm>
              <a:prstGeom prst="rect">
                <a:avLst/>
              </a:prstGeom>
              <a:noFill/>
            </p:spPr>
            <p:txBody>
              <a:bodyPr wrap="square" rtlCol="0">
                <a:spAutoFit/>
              </a:bodyPr>
              <a:lstStyle/>
              <a:p>
                <a:r>
                  <a:rPr lang="en-GB" dirty="0"/>
                  <a:t>About the sign of </a:t>
                </a:r>
                <a14:m>
                  <m:oMath xmlns:m="http://schemas.openxmlformats.org/officeDocument/2006/math">
                    <m:r>
                      <a:rPr lang="en-GB" i="1" smtClean="0">
                        <a:latin typeface="Cambria Math" panose="02040503050406030204" pitchFamily="18" charset="0"/>
                        <a:ea typeface="Cambria Math" panose="02040503050406030204" pitchFamily="18" charset="0"/>
                      </a:rPr>
                      <m:t>𝜃</m:t>
                    </m:r>
                  </m:oMath>
                </a14:m>
                <a:r>
                  <a:rPr lang="en-US" dirty="0"/>
                  <a:t>: The width </a:t>
                </a:r>
                <a14:m>
                  <m:oMath xmlns:m="http://schemas.openxmlformats.org/officeDocument/2006/math">
                    <m:r>
                      <a:rPr lang="en-GB" b="0" i="1" smtClean="0">
                        <a:latin typeface="Cambria Math" panose="02040503050406030204" pitchFamily="18" charset="0"/>
                      </a:rPr>
                      <m:t>𝑎</m:t>
                    </m:r>
                  </m:oMath>
                </a14:m>
                <a:r>
                  <a:rPr lang="en-US" dirty="0"/>
                  <a:t> and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must be positive. The sign of </a:t>
                </a: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oMath>
                </a14:m>
                <a:r>
                  <a:rPr lang="en-US" dirty="0"/>
                  <a:t> has the same sign than </a:t>
                </a:r>
                <a14:m>
                  <m:oMath xmlns:m="http://schemas.openxmlformats.org/officeDocument/2006/math">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𝑚</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n-US" dirty="0"/>
                  <a:t> can be negative) </a:t>
                </a:r>
              </a:p>
            </p:txBody>
          </p:sp>
        </mc:Choice>
        <mc:Fallback>
          <p:sp>
            <p:nvSpPr>
              <p:cNvPr id="9" name="TextBox 8">
                <a:extLst>
                  <a:ext uri="{FF2B5EF4-FFF2-40B4-BE49-F238E27FC236}">
                    <a16:creationId xmlns:a16="http://schemas.microsoft.com/office/drawing/2014/main" id="{A45A787B-301C-4F58-8459-3BDED9F9A9D1}"/>
                  </a:ext>
                </a:extLst>
              </p:cNvPr>
              <p:cNvSpPr txBox="1">
                <a:spLocks noRot="1" noChangeAspect="1" noMove="1" noResize="1" noEditPoints="1" noAdjustHandles="1" noChangeArrowheads="1" noChangeShapeType="1" noTextEdit="1"/>
              </p:cNvSpPr>
              <p:nvPr/>
            </p:nvSpPr>
            <p:spPr>
              <a:xfrm>
                <a:off x="583702" y="6013778"/>
                <a:ext cx="8126371" cy="646331"/>
              </a:xfrm>
              <a:prstGeom prst="rect">
                <a:avLst/>
              </a:prstGeom>
              <a:blipFill>
                <a:blip r:embed="rId5"/>
                <a:stretch>
                  <a:fillRect l="-675" t="-5660" b="-14151"/>
                </a:stretch>
              </a:blipFill>
            </p:spPr>
            <p:txBody>
              <a:bodyPr/>
              <a:lstStyle/>
              <a:p>
                <a:r>
                  <a:rPr lang="en-US">
                    <a:noFill/>
                  </a:rPr>
                  <a:t> </a:t>
                </a:r>
              </a:p>
            </p:txBody>
          </p:sp>
        </mc:Fallback>
      </mc:AlternateContent>
      <p:sp>
        <p:nvSpPr>
          <p:cNvPr id="10" name="Line 2">
            <a:extLst>
              <a:ext uri="{FF2B5EF4-FFF2-40B4-BE49-F238E27FC236}">
                <a16:creationId xmlns:a16="http://schemas.microsoft.com/office/drawing/2014/main" id="{47E02CE8-B7D7-4DD4-83B1-FFD121E6C7D3}"/>
              </a:ext>
            </a:extLst>
          </p:cNvPr>
          <p:cNvSpPr>
            <a:spLocks noChangeShapeType="1"/>
          </p:cNvSpPr>
          <p:nvPr/>
        </p:nvSpPr>
        <p:spPr bwMode="auto">
          <a:xfrm flipV="1">
            <a:off x="4019550" y="1425613"/>
            <a:ext cx="2000250" cy="6588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11" name="Group 3">
            <a:extLst>
              <a:ext uri="{FF2B5EF4-FFF2-40B4-BE49-F238E27FC236}">
                <a16:creationId xmlns:a16="http://schemas.microsoft.com/office/drawing/2014/main" id="{43ED007B-35CD-4E12-A13F-298FEA15B247}"/>
              </a:ext>
            </a:extLst>
          </p:cNvPr>
          <p:cNvGrpSpPr>
            <a:grpSpLocks/>
          </p:cNvGrpSpPr>
          <p:nvPr/>
        </p:nvGrpSpPr>
        <p:grpSpPr bwMode="auto">
          <a:xfrm>
            <a:off x="3816350" y="873163"/>
            <a:ext cx="215900" cy="2376488"/>
            <a:chOff x="3969" y="2432"/>
            <a:chExt cx="84" cy="1271"/>
          </a:xfrm>
          <a:solidFill>
            <a:schemeClr val="bg1">
              <a:lumMod val="50000"/>
            </a:schemeClr>
          </a:solidFill>
        </p:grpSpPr>
        <p:sp>
          <p:nvSpPr>
            <p:cNvPr id="12" name="Freeform 4">
              <a:extLst>
                <a:ext uri="{FF2B5EF4-FFF2-40B4-BE49-F238E27FC236}">
                  <a16:creationId xmlns:a16="http://schemas.microsoft.com/office/drawing/2014/main" id="{EFDBEF9F-98C0-4265-BE73-DD897ACB8F7C}"/>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3" name="Freeform 5">
              <a:extLst>
                <a:ext uri="{FF2B5EF4-FFF2-40B4-BE49-F238E27FC236}">
                  <a16:creationId xmlns:a16="http://schemas.microsoft.com/office/drawing/2014/main" id="{4513C7B6-9750-437A-B59A-3FB0C7864ABE}"/>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14" name="Group 6">
            <a:extLst>
              <a:ext uri="{FF2B5EF4-FFF2-40B4-BE49-F238E27FC236}">
                <a16:creationId xmlns:a16="http://schemas.microsoft.com/office/drawing/2014/main" id="{5DFD7EA8-88F5-47E8-9433-AADD4203E58D}"/>
              </a:ext>
            </a:extLst>
          </p:cNvPr>
          <p:cNvGrpSpPr>
            <a:grpSpLocks/>
          </p:cNvGrpSpPr>
          <p:nvPr/>
        </p:nvGrpSpPr>
        <p:grpSpPr bwMode="auto">
          <a:xfrm>
            <a:off x="6000750" y="1017626"/>
            <a:ext cx="76200" cy="2133600"/>
            <a:chOff x="3648" y="1008"/>
            <a:chExt cx="48" cy="1344"/>
          </a:xfrm>
        </p:grpSpPr>
        <p:sp>
          <p:nvSpPr>
            <p:cNvPr id="15" name="Rectangle 7">
              <a:extLst>
                <a:ext uri="{FF2B5EF4-FFF2-40B4-BE49-F238E27FC236}">
                  <a16:creationId xmlns:a16="http://schemas.microsoft.com/office/drawing/2014/main" id="{0C9470A6-0EFA-43A6-8D7E-BB022CAD5A42}"/>
                </a:ext>
              </a:extLst>
            </p:cNvPr>
            <p:cNvSpPr>
              <a:spLocks noChangeArrowheads="1"/>
            </p:cNvSpPr>
            <p:nvPr/>
          </p:nvSpPr>
          <p:spPr bwMode="auto">
            <a:xfrm>
              <a:off x="3648" y="1008"/>
              <a:ext cx="48" cy="134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Line 8">
              <a:extLst>
                <a:ext uri="{FF2B5EF4-FFF2-40B4-BE49-F238E27FC236}">
                  <a16:creationId xmlns:a16="http://schemas.microsoft.com/office/drawing/2014/main" id="{44194430-109F-4F32-8249-5502492C6C86}"/>
                </a:ext>
              </a:extLst>
            </p:cNvPr>
            <p:cNvSpPr>
              <a:spLocks noChangeShapeType="1"/>
            </p:cNvSpPr>
            <p:nvPr/>
          </p:nvSpPr>
          <p:spPr bwMode="auto">
            <a:xfrm>
              <a:off x="3648" y="1008"/>
              <a:ext cx="0" cy="1344"/>
            </a:xfrm>
            <a:prstGeom prst="line">
              <a:avLst/>
            </a:prstGeom>
            <a:noFill/>
            <a:ln w="381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17" name="Line 9">
            <a:extLst>
              <a:ext uri="{FF2B5EF4-FFF2-40B4-BE49-F238E27FC236}">
                <a16:creationId xmlns:a16="http://schemas.microsoft.com/office/drawing/2014/main" id="{E21E486D-4DCF-4EDC-99D4-676FF9B86FC4}"/>
              </a:ext>
            </a:extLst>
          </p:cNvPr>
          <p:cNvSpPr>
            <a:spLocks noChangeAspect="1" noChangeShapeType="1"/>
          </p:cNvSpPr>
          <p:nvPr/>
        </p:nvSpPr>
        <p:spPr bwMode="auto">
          <a:xfrm flipH="1">
            <a:off x="3987800" y="1416088"/>
            <a:ext cx="1984375" cy="28416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8" name="Line 10">
            <a:extLst>
              <a:ext uri="{FF2B5EF4-FFF2-40B4-BE49-F238E27FC236}">
                <a16:creationId xmlns:a16="http://schemas.microsoft.com/office/drawing/2014/main" id="{125A0141-C043-471F-9EFF-5E44591034FC}"/>
              </a:ext>
            </a:extLst>
          </p:cNvPr>
          <p:cNvSpPr>
            <a:spLocks noChangeShapeType="1"/>
          </p:cNvSpPr>
          <p:nvPr/>
        </p:nvSpPr>
        <p:spPr bwMode="auto">
          <a:xfrm>
            <a:off x="215900" y="2095538"/>
            <a:ext cx="6159500" cy="0"/>
          </a:xfrm>
          <a:prstGeom prst="line">
            <a:avLst/>
          </a:prstGeom>
          <a:noFill/>
          <a:ln w="12700">
            <a:solidFill>
              <a:schemeClr val="bg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Rectangle 18">
            <a:extLst>
              <a:ext uri="{FF2B5EF4-FFF2-40B4-BE49-F238E27FC236}">
                <a16:creationId xmlns:a16="http://schemas.microsoft.com/office/drawing/2014/main" id="{DC57702B-085C-414E-B511-F6DD1D9E11A8}"/>
              </a:ext>
            </a:extLst>
          </p:cNvPr>
          <p:cNvSpPr>
            <a:spLocks noChangeArrowheads="1"/>
          </p:cNvSpPr>
          <p:nvPr/>
        </p:nvSpPr>
        <p:spPr bwMode="auto">
          <a:xfrm>
            <a:off x="5899150" y="1028738"/>
            <a:ext cx="4191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4800">
                <a:solidFill>
                  <a:srgbClr val="66FF33"/>
                </a:solidFill>
                <a:latin typeface="Times New Roman" panose="02020603050405020304" pitchFamily="18" charset="0"/>
              </a:rPr>
              <a:t>·</a:t>
            </a:r>
          </a:p>
        </p:txBody>
      </p:sp>
      <p:sp>
        <p:nvSpPr>
          <p:cNvPr id="20" name="Line 13">
            <a:extLst>
              <a:ext uri="{FF2B5EF4-FFF2-40B4-BE49-F238E27FC236}">
                <a16:creationId xmlns:a16="http://schemas.microsoft.com/office/drawing/2014/main" id="{88C1288F-E6E8-4F5F-B5A4-75AAE272057B}"/>
              </a:ext>
            </a:extLst>
          </p:cNvPr>
          <p:cNvSpPr>
            <a:spLocks noChangeShapeType="1"/>
          </p:cNvSpPr>
          <p:nvPr/>
        </p:nvSpPr>
        <p:spPr bwMode="auto">
          <a:xfrm rot="678596" flipV="1">
            <a:off x="4924425" y="1535151"/>
            <a:ext cx="123825" cy="412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21" name="Object 20">
            <a:extLst>
              <a:ext uri="{FF2B5EF4-FFF2-40B4-BE49-F238E27FC236}">
                <a16:creationId xmlns:a16="http://schemas.microsoft.com/office/drawing/2014/main" id="{FE0FFBB7-DD65-4EF6-AE99-247FB374CD2A}"/>
              </a:ext>
            </a:extLst>
          </p:cNvPr>
          <p:cNvGraphicFramePr>
            <a:graphicFrameLocks noChangeAspect="1"/>
          </p:cNvGraphicFramePr>
          <p:nvPr/>
        </p:nvGraphicFramePr>
        <p:xfrm>
          <a:off x="4875520" y="2876588"/>
          <a:ext cx="227012" cy="317500"/>
        </p:xfrm>
        <a:graphic>
          <a:graphicData uri="http://schemas.openxmlformats.org/presentationml/2006/ole">
            <mc:AlternateContent xmlns:mc="http://schemas.openxmlformats.org/markup-compatibility/2006">
              <mc:Choice xmlns:v="urn:schemas-microsoft-com:vml" Requires="v">
                <p:oleObj spid="_x0000_s34818" name="公式" r:id="rId6" imgW="247591" imgH="361954" progId="Equation.3">
                  <p:embed/>
                </p:oleObj>
              </mc:Choice>
              <mc:Fallback>
                <p:oleObj name="公式" r:id="rId6" imgW="247591" imgH="361954" progId="Equation.3">
                  <p:embed/>
                  <p:pic>
                    <p:nvPicPr>
                      <p:cNvPr id="21" name="Object 20">
                        <a:extLst>
                          <a:ext uri="{FF2B5EF4-FFF2-40B4-BE49-F238E27FC236}">
                            <a16:creationId xmlns:a16="http://schemas.microsoft.com/office/drawing/2014/main" id="{FE0FFBB7-DD65-4EF6-AE99-247FB374CD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5520" y="2876588"/>
                        <a:ext cx="2270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6">
            <a:extLst>
              <a:ext uri="{FF2B5EF4-FFF2-40B4-BE49-F238E27FC236}">
                <a16:creationId xmlns:a16="http://schemas.microsoft.com/office/drawing/2014/main" id="{53E61639-199E-4716-84E1-999E2D4713E9}"/>
              </a:ext>
            </a:extLst>
          </p:cNvPr>
          <p:cNvGraphicFramePr>
            <a:graphicFrameLocks noChangeAspect="1"/>
          </p:cNvGraphicFramePr>
          <p:nvPr/>
        </p:nvGraphicFramePr>
        <p:xfrm>
          <a:off x="5718175" y="1041438"/>
          <a:ext cx="227013" cy="234950"/>
        </p:xfrm>
        <a:graphic>
          <a:graphicData uri="http://schemas.openxmlformats.org/presentationml/2006/ole">
            <mc:AlternateContent xmlns:mc="http://schemas.openxmlformats.org/markup-compatibility/2006">
              <mc:Choice xmlns:v="urn:schemas-microsoft-com:vml" Requires="v">
                <p:oleObj spid="_x0000_s34819" name="公式" r:id="rId8" imgW="247591" imgH="266815" progId="Equation.3">
                  <p:embed/>
                </p:oleObj>
              </mc:Choice>
              <mc:Fallback>
                <p:oleObj name="公式" r:id="rId8" imgW="247591" imgH="266815" progId="Equation.3">
                  <p:embed/>
                  <p:pic>
                    <p:nvPicPr>
                      <p:cNvPr id="22" name="Object 16">
                        <a:extLst>
                          <a:ext uri="{FF2B5EF4-FFF2-40B4-BE49-F238E27FC236}">
                            <a16:creationId xmlns:a16="http://schemas.microsoft.com/office/drawing/2014/main" id="{53E61639-199E-4716-84E1-999E2D4713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8175" y="1041438"/>
                        <a:ext cx="227013"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7">
            <a:extLst>
              <a:ext uri="{FF2B5EF4-FFF2-40B4-BE49-F238E27FC236}">
                <a16:creationId xmlns:a16="http://schemas.microsoft.com/office/drawing/2014/main" id="{C762E0B0-6FDD-4344-A3C2-23529D7A46E1}"/>
              </a:ext>
            </a:extLst>
          </p:cNvPr>
          <p:cNvGraphicFramePr>
            <a:graphicFrameLocks noChangeAspect="1"/>
          </p:cNvGraphicFramePr>
          <p:nvPr/>
        </p:nvGraphicFramePr>
        <p:xfrm>
          <a:off x="6107113" y="2089188"/>
          <a:ext cx="161925" cy="255588"/>
        </p:xfrm>
        <a:graphic>
          <a:graphicData uri="http://schemas.openxmlformats.org/presentationml/2006/ole">
            <mc:AlternateContent xmlns:mc="http://schemas.openxmlformats.org/markup-compatibility/2006">
              <mc:Choice xmlns:v="urn:schemas-microsoft-com:vml" Requires="v">
                <p:oleObj spid="_x0000_s34820" name="公式" r:id="rId10" imgW="171377" imgH="285842" progId="Equation.3">
                  <p:embed/>
                </p:oleObj>
              </mc:Choice>
              <mc:Fallback>
                <p:oleObj name="公式" r:id="rId10" imgW="171377" imgH="285842" progId="Equation.3">
                  <p:embed/>
                  <p:pic>
                    <p:nvPicPr>
                      <p:cNvPr id="23" name="Object 17">
                        <a:extLst>
                          <a:ext uri="{FF2B5EF4-FFF2-40B4-BE49-F238E27FC236}">
                            <a16:creationId xmlns:a16="http://schemas.microsoft.com/office/drawing/2014/main" id="{C762E0B0-6FDD-4344-A3C2-23529D7A46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07113" y="2089188"/>
                        <a:ext cx="161925"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21">
            <a:extLst>
              <a:ext uri="{FF2B5EF4-FFF2-40B4-BE49-F238E27FC236}">
                <a16:creationId xmlns:a16="http://schemas.microsoft.com/office/drawing/2014/main" id="{DE99707B-F4F3-4A33-9530-1B31CE7E35BC}"/>
              </a:ext>
            </a:extLst>
          </p:cNvPr>
          <p:cNvSpPr>
            <a:spLocks noChangeShapeType="1"/>
          </p:cNvSpPr>
          <p:nvPr/>
        </p:nvSpPr>
        <p:spPr bwMode="auto">
          <a:xfrm>
            <a:off x="412750" y="2138401"/>
            <a:ext cx="0" cy="936625"/>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 name="Line 22">
            <a:extLst>
              <a:ext uri="{FF2B5EF4-FFF2-40B4-BE49-F238E27FC236}">
                <a16:creationId xmlns:a16="http://schemas.microsoft.com/office/drawing/2014/main" id="{7725A6A1-B007-49CC-9043-4EE2E53CBF40}"/>
              </a:ext>
            </a:extLst>
          </p:cNvPr>
          <p:cNvSpPr>
            <a:spLocks noChangeShapeType="1"/>
          </p:cNvSpPr>
          <p:nvPr/>
        </p:nvSpPr>
        <p:spPr bwMode="auto">
          <a:xfrm>
            <a:off x="1228725" y="2727363"/>
            <a:ext cx="0" cy="357188"/>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6" name="Group 23">
            <a:extLst>
              <a:ext uri="{FF2B5EF4-FFF2-40B4-BE49-F238E27FC236}">
                <a16:creationId xmlns:a16="http://schemas.microsoft.com/office/drawing/2014/main" id="{5767B1F3-039C-497F-B508-82D28F3E3CD8}"/>
              </a:ext>
            </a:extLst>
          </p:cNvPr>
          <p:cNvGrpSpPr>
            <a:grpSpLocks/>
          </p:cNvGrpSpPr>
          <p:nvPr/>
        </p:nvGrpSpPr>
        <p:grpSpPr bwMode="auto">
          <a:xfrm>
            <a:off x="375739" y="1714665"/>
            <a:ext cx="781050" cy="773113"/>
            <a:chOff x="964" y="912"/>
            <a:chExt cx="492" cy="487"/>
          </a:xfrm>
        </p:grpSpPr>
        <p:sp>
          <p:nvSpPr>
            <p:cNvPr id="27" name="Line 24">
              <a:extLst>
                <a:ext uri="{FF2B5EF4-FFF2-40B4-BE49-F238E27FC236}">
                  <a16:creationId xmlns:a16="http://schemas.microsoft.com/office/drawing/2014/main" id="{8CAAEBCE-4C7D-4EEA-B17B-CA24881CC82B}"/>
                </a:ext>
              </a:extLst>
            </p:cNvPr>
            <p:cNvSpPr>
              <a:spLocks noChangeShapeType="1"/>
            </p:cNvSpPr>
            <p:nvPr/>
          </p:nvSpPr>
          <p:spPr bwMode="auto">
            <a:xfrm>
              <a:off x="992" y="1152"/>
              <a:ext cx="448" cy="1"/>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Line 25">
              <a:extLst>
                <a:ext uri="{FF2B5EF4-FFF2-40B4-BE49-F238E27FC236}">
                  <a16:creationId xmlns:a16="http://schemas.microsoft.com/office/drawing/2014/main" id="{747E6BA1-120D-4F34-BD27-6AE006C94BAE}"/>
                </a:ext>
              </a:extLst>
            </p:cNvPr>
            <p:cNvSpPr>
              <a:spLocks noChangeShapeType="1"/>
            </p:cNvSpPr>
            <p:nvPr/>
          </p:nvSpPr>
          <p:spPr bwMode="auto">
            <a:xfrm flipV="1">
              <a:off x="990" y="912"/>
              <a:ext cx="466" cy="230"/>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 name="Line 26">
              <a:extLst>
                <a:ext uri="{FF2B5EF4-FFF2-40B4-BE49-F238E27FC236}">
                  <a16:creationId xmlns:a16="http://schemas.microsoft.com/office/drawing/2014/main" id="{49E84A13-170B-42D3-AF9E-ED46BC5A8227}"/>
                </a:ext>
              </a:extLst>
            </p:cNvPr>
            <p:cNvSpPr>
              <a:spLocks noChangeShapeType="1"/>
            </p:cNvSpPr>
            <p:nvPr/>
          </p:nvSpPr>
          <p:spPr bwMode="auto">
            <a:xfrm>
              <a:off x="964" y="1162"/>
              <a:ext cx="484" cy="237"/>
            </a:xfrm>
            <a:prstGeom prst="line">
              <a:avLst/>
            </a:prstGeom>
            <a:noFill/>
            <a:ln w="19050">
              <a:solidFill>
                <a:srgbClr val="FF0000"/>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0" name="Rectangle 27">
            <a:extLst>
              <a:ext uri="{FF2B5EF4-FFF2-40B4-BE49-F238E27FC236}">
                <a16:creationId xmlns:a16="http://schemas.microsoft.com/office/drawing/2014/main" id="{40155FD9-D385-410F-BDCB-9A7C56C5C19E}"/>
              </a:ext>
            </a:extLst>
          </p:cNvPr>
          <p:cNvSpPr>
            <a:spLocks noChangeArrowheads="1"/>
          </p:cNvSpPr>
          <p:nvPr/>
        </p:nvSpPr>
        <p:spPr bwMode="auto">
          <a:xfrm>
            <a:off x="278902" y="1854365"/>
            <a:ext cx="304800" cy="495300"/>
          </a:xfrm>
          <a:prstGeom prst="rect">
            <a:avLst/>
          </a:prstGeom>
          <a:noFill/>
          <a:ln w="635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3600" dirty="0">
                <a:solidFill>
                  <a:srgbClr val="FF0000"/>
                </a:solidFill>
                <a:latin typeface="Times New Roman" panose="02020603050405020304" pitchFamily="18" charset="0"/>
              </a:rPr>
              <a:t>*</a:t>
            </a:r>
            <a:endParaRPr kumimoji="1" lang="en-US" altLang="zh-CN" dirty="0">
              <a:solidFill>
                <a:srgbClr val="FF0000"/>
              </a:solidFill>
              <a:latin typeface="Times New Roman" panose="02020603050405020304" pitchFamily="18" charset="0"/>
            </a:endParaRPr>
          </a:p>
        </p:txBody>
      </p:sp>
      <p:graphicFrame>
        <p:nvGraphicFramePr>
          <p:cNvPr id="31" name="Object 29">
            <a:extLst>
              <a:ext uri="{FF2B5EF4-FFF2-40B4-BE49-F238E27FC236}">
                <a16:creationId xmlns:a16="http://schemas.microsoft.com/office/drawing/2014/main" id="{542E393D-4D7C-49EF-BCE2-17F1A28C3D4B}"/>
              </a:ext>
            </a:extLst>
          </p:cNvPr>
          <p:cNvGraphicFramePr>
            <a:graphicFrameLocks noChangeAspect="1"/>
          </p:cNvGraphicFramePr>
          <p:nvPr/>
        </p:nvGraphicFramePr>
        <p:xfrm>
          <a:off x="676275" y="2647988"/>
          <a:ext cx="284163" cy="323850"/>
        </p:xfrm>
        <a:graphic>
          <a:graphicData uri="http://schemas.openxmlformats.org/presentationml/2006/ole">
            <mc:AlternateContent xmlns:mc="http://schemas.openxmlformats.org/markup-compatibility/2006">
              <mc:Choice xmlns:v="urn:schemas-microsoft-com:vml" Requires="v">
                <p:oleObj spid="_x0000_s34821" name="公式" r:id="rId12" imgW="323805" imgH="380982" progId="Equation.3">
                  <p:embed/>
                </p:oleObj>
              </mc:Choice>
              <mc:Fallback>
                <p:oleObj name="公式" r:id="rId12" imgW="323805" imgH="380982" progId="Equation.3">
                  <p:embed/>
                  <p:pic>
                    <p:nvPicPr>
                      <p:cNvPr id="31" name="Object 29">
                        <a:extLst>
                          <a:ext uri="{FF2B5EF4-FFF2-40B4-BE49-F238E27FC236}">
                            <a16:creationId xmlns:a16="http://schemas.microsoft.com/office/drawing/2014/main" id="{542E393D-4D7C-49EF-BCE2-17F1A28C3D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6275" y="2647988"/>
                        <a:ext cx="284163"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 name="Group 30">
            <a:extLst>
              <a:ext uri="{FF2B5EF4-FFF2-40B4-BE49-F238E27FC236}">
                <a16:creationId xmlns:a16="http://schemas.microsoft.com/office/drawing/2014/main" id="{1346FE92-B9C7-4E90-A3A0-AB8DEC64D1EC}"/>
              </a:ext>
            </a:extLst>
          </p:cNvPr>
          <p:cNvGrpSpPr>
            <a:grpSpLocks/>
          </p:cNvGrpSpPr>
          <p:nvPr/>
        </p:nvGrpSpPr>
        <p:grpSpPr bwMode="auto">
          <a:xfrm>
            <a:off x="1225052" y="1730540"/>
            <a:ext cx="1517650" cy="735013"/>
            <a:chOff x="1492" y="922"/>
            <a:chExt cx="956" cy="474"/>
          </a:xfrm>
        </p:grpSpPr>
        <p:sp>
          <p:nvSpPr>
            <p:cNvPr id="33" name="Line 31">
              <a:extLst>
                <a:ext uri="{FF2B5EF4-FFF2-40B4-BE49-F238E27FC236}">
                  <a16:creationId xmlns:a16="http://schemas.microsoft.com/office/drawing/2014/main" id="{C1540991-796C-459F-A8F1-721AF04B06B4}"/>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4" name="Line 32">
              <a:extLst>
                <a:ext uri="{FF2B5EF4-FFF2-40B4-BE49-F238E27FC236}">
                  <a16:creationId xmlns:a16="http://schemas.microsoft.com/office/drawing/2014/main" id="{88FCA6B2-327C-4D09-9A7B-E8B580ACBF3D}"/>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5" name="Line 33">
              <a:extLst>
                <a:ext uri="{FF2B5EF4-FFF2-40B4-BE49-F238E27FC236}">
                  <a16:creationId xmlns:a16="http://schemas.microsoft.com/office/drawing/2014/main" id="{01630626-6284-493E-A285-9830D42732B8}"/>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sp>
        <p:nvSpPr>
          <p:cNvPr id="36" name="Line 34">
            <a:extLst>
              <a:ext uri="{FF2B5EF4-FFF2-40B4-BE49-F238E27FC236}">
                <a16:creationId xmlns:a16="http://schemas.microsoft.com/office/drawing/2014/main" id="{2B16569D-6AF0-4412-8E6D-F68D675C4D76}"/>
              </a:ext>
            </a:extLst>
          </p:cNvPr>
          <p:cNvSpPr>
            <a:spLocks noChangeShapeType="1"/>
          </p:cNvSpPr>
          <p:nvPr/>
        </p:nvSpPr>
        <p:spPr bwMode="auto">
          <a:xfrm>
            <a:off x="400050" y="3028988"/>
            <a:ext cx="823913" cy="0"/>
          </a:xfrm>
          <a:prstGeom prst="line">
            <a:avLst/>
          </a:prstGeom>
          <a:noFill/>
          <a:ln w="1270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37" name="Object 35">
            <a:extLst>
              <a:ext uri="{FF2B5EF4-FFF2-40B4-BE49-F238E27FC236}">
                <a16:creationId xmlns:a16="http://schemas.microsoft.com/office/drawing/2014/main" id="{25F7870B-DB87-48F7-9A87-8F81AAF0BD00}"/>
              </a:ext>
            </a:extLst>
          </p:cNvPr>
          <p:cNvGraphicFramePr>
            <a:graphicFrameLocks noChangeAspect="1"/>
          </p:cNvGraphicFramePr>
          <p:nvPr/>
        </p:nvGraphicFramePr>
        <p:xfrm>
          <a:off x="2365375" y="1430376"/>
          <a:ext cx="227013" cy="236537"/>
        </p:xfrm>
        <a:graphic>
          <a:graphicData uri="http://schemas.openxmlformats.org/presentationml/2006/ole">
            <mc:AlternateContent xmlns:mc="http://schemas.openxmlformats.org/markup-compatibility/2006">
              <mc:Choice xmlns:v="urn:schemas-microsoft-com:vml" Requires="v">
                <p:oleObj spid="_x0000_s34822" name="公式" r:id="rId14" imgW="247591" imgH="266815" progId="Equation.3">
                  <p:embed/>
                </p:oleObj>
              </mc:Choice>
              <mc:Fallback>
                <p:oleObj name="公式" r:id="rId14" imgW="247591" imgH="266815" progId="Equation.3">
                  <p:embed/>
                  <p:pic>
                    <p:nvPicPr>
                      <p:cNvPr id="37" name="Object 35">
                        <a:extLst>
                          <a:ext uri="{FF2B5EF4-FFF2-40B4-BE49-F238E27FC236}">
                            <a16:creationId xmlns:a16="http://schemas.microsoft.com/office/drawing/2014/main" id="{25F7870B-DB87-48F7-9A87-8F81AAF0BD0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65375" y="1430376"/>
                        <a:ext cx="22701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6">
            <a:extLst>
              <a:ext uri="{FF2B5EF4-FFF2-40B4-BE49-F238E27FC236}">
                <a16:creationId xmlns:a16="http://schemas.microsoft.com/office/drawing/2014/main" id="{56128AD9-402E-4F4F-A3AB-5C00AB003051}"/>
              </a:ext>
            </a:extLst>
          </p:cNvPr>
          <p:cNvGraphicFramePr>
            <a:graphicFrameLocks noChangeAspect="1"/>
          </p:cNvGraphicFramePr>
          <p:nvPr/>
        </p:nvGraphicFramePr>
        <p:xfrm>
          <a:off x="2376488" y="2530513"/>
          <a:ext cx="223837" cy="244475"/>
        </p:xfrm>
        <a:graphic>
          <a:graphicData uri="http://schemas.openxmlformats.org/presentationml/2006/ole">
            <mc:AlternateContent xmlns:mc="http://schemas.openxmlformats.org/markup-compatibility/2006">
              <mc:Choice xmlns:v="urn:schemas-microsoft-com:vml" Requires="v">
                <p:oleObj spid="_x0000_s34823" name="公式" r:id="rId16" imgW="247591" imgH="276117" progId="Equation.3">
                  <p:embed/>
                </p:oleObj>
              </mc:Choice>
              <mc:Fallback>
                <p:oleObj name="公式" r:id="rId16" imgW="247591" imgH="276117" progId="Equation.3">
                  <p:embed/>
                  <p:pic>
                    <p:nvPicPr>
                      <p:cNvPr id="38" name="Object 36">
                        <a:extLst>
                          <a:ext uri="{FF2B5EF4-FFF2-40B4-BE49-F238E27FC236}">
                            <a16:creationId xmlns:a16="http://schemas.microsoft.com/office/drawing/2014/main" id="{56128AD9-402E-4F4F-A3AB-5C00AB00305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76488" y="2530513"/>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37">
            <a:extLst>
              <a:ext uri="{FF2B5EF4-FFF2-40B4-BE49-F238E27FC236}">
                <a16:creationId xmlns:a16="http://schemas.microsoft.com/office/drawing/2014/main" id="{00F1FF2F-7FE5-4800-8793-1DEDE063BA2D}"/>
              </a:ext>
            </a:extLst>
          </p:cNvPr>
          <p:cNvSpPr>
            <a:spLocks noChangeAspect="1" noChangeShapeType="1"/>
          </p:cNvSpPr>
          <p:nvPr/>
        </p:nvSpPr>
        <p:spPr bwMode="auto">
          <a:xfrm flipV="1">
            <a:off x="2724150" y="2125828"/>
            <a:ext cx="1092200" cy="347662"/>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0" name="Line 38">
            <a:extLst>
              <a:ext uri="{FF2B5EF4-FFF2-40B4-BE49-F238E27FC236}">
                <a16:creationId xmlns:a16="http://schemas.microsoft.com/office/drawing/2014/main" id="{C187BF98-B45F-40A4-96CF-6C45A5C4F07E}"/>
              </a:ext>
            </a:extLst>
          </p:cNvPr>
          <p:cNvSpPr>
            <a:spLocks noChangeAspect="1" noChangeShapeType="1"/>
          </p:cNvSpPr>
          <p:nvPr/>
        </p:nvSpPr>
        <p:spPr bwMode="auto">
          <a:xfrm flipV="1">
            <a:off x="2714625" y="1739938"/>
            <a:ext cx="1101725" cy="35083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1" name="Line 39">
            <a:extLst>
              <a:ext uri="{FF2B5EF4-FFF2-40B4-BE49-F238E27FC236}">
                <a16:creationId xmlns:a16="http://schemas.microsoft.com/office/drawing/2014/main" id="{DC58D78D-3837-4A4C-A643-3EBD770E8883}"/>
              </a:ext>
            </a:extLst>
          </p:cNvPr>
          <p:cNvSpPr>
            <a:spLocks noChangeAspect="1" noChangeShapeType="1"/>
          </p:cNvSpPr>
          <p:nvPr/>
        </p:nvSpPr>
        <p:spPr bwMode="auto">
          <a:xfrm flipV="1">
            <a:off x="2695575" y="1347826"/>
            <a:ext cx="1193800" cy="38100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42" name="Group 40">
            <a:extLst>
              <a:ext uri="{FF2B5EF4-FFF2-40B4-BE49-F238E27FC236}">
                <a16:creationId xmlns:a16="http://schemas.microsoft.com/office/drawing/2014/main" id="{D36010AD-C8D4-4AFC-92F1-26D6121D2E4D}"/>
              </a:ext>
            </a:extLst>
          </p:cNvPr>
          <p:cNvGrpSpPr>
            <a:grpSpLocks/>
          </p:cNvGrpSpPr>
          <p:nvPr/>
        </p:nvGrpSpPr>
        <p:grpSpPr bwMode="auto">
          <a:xfrm>
            <a:off x="2711450" y="1050963"/>
            <a:ext cx="0" cy="2076450"/>
            <a:chOff x="2592" y="956"/>
            <a:chExt cx="0" cy="1308"/>
          </a:xfrm>
        </p:grpSpPr>
        <p:sp>
          <p:nvSpPr>
            <p:cNvPr id="43" name="Line 41">
              <a:extLst>
                <a:ext uri="{FF2B5EF4-FFF2-40B4-BE49-F238E27FC236}">
                  <a16:creationId xmlns:a16="http://schemas.microsoft.com/office/drawing/2014/main" id="{6279B1C7-77EF-4FBE-A28E-0AA7E4CD981B}"/>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 name="Line 42">
              <a:extLst>
                <a:ext uri="{FF2B5EF4-FFF2-40B4-BE49-F238E27FC236}">
                  <a16:creationId xmlns:a16="http://schemas.microsoft.com/office/drawing/2014/main" id="{84B21F92-4D7E-4A8B-A583-9BFDD68D6227}"/>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 name="Line 43">
              <a:extLst>
                <a:ext uri="{FF2B5EF4-FFF2-40B4-BE49-F238E27FC236}">
                  <a16:creationId xmlns:a16="http://schemas.microsoft.com/office/drawing/2014/main" id="{61B90A7E-B29E-4958-B6ED-A9E1F8386BDF}"/>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graphicFrame>
        <p:nvGraphicFramePr>
          <p:cNvPr id="46" name="Object 52">
            <a:extLst>
              <a:ext uri="{FF2B5EF4-FFF2-40B4-BE49-F238E27FC236}">
                <a16:creationId xmlns:a16="http://schemas.microsoft.com/office/drawing/2014/main" id="{A06B5AD5-8ADE-41D5-8E32-6BBA05EA9158}"/>
              </a:ext>
            </a:extLst>
          </p:cNvPr>
          <p:cNvGraphicFramePr>
            <a:graphicFrameLocks noChangeAspect="1"/>
          </p:cNvGraphicFramePr>
          <p:nvPr/>
        </p:nvGraphicFramePr>
        <p:xfrm>
          <a:off x="6137275" y="1355763"/>
          <a:ext cx="171450" cy="180975"/>
        </p:xfrm>
        <a:graphic>
          <a:graphicData uri="http://schemas.openxmlformats.org/presentationml/2006/ole">
            <mc:AlternateContent xmlns:mc="http://schemas.openxmlformats.org/markup-compatibility/2006">
              <mc:Choice xmlns:v="urn:schemas-microsoft-com:vml" Requires="v">
                <p:oleObj spid="_x0000_s34824" name="公式" r:id="rId18" imgW="190325" imgH="200005" progId="Equation.3">
                  <p:embed/>
                </p:oleObj>
              </mc:Choice>
              <mc:Fallback>
                <p:oleObj name="公式" r:id="rId18" imgW="190325" imgH="200005" progId="Equation.3">
                  <p:embed/>
                  <p:pic>
                    <p:nvPicPr>
                      <p:cNvPr id="46" name="Object 52">
                        <a:extLst>
                          <a:ext uri="{FF2B5EF4-FFF2-40B4-BE49-F238E27FC236}">
                            <a16:creationId xmlns:a16="http://schemas.microsoft.com/office/drawing/2014/main" id="{A06B5AD5-8ADE-41D5-8E32-6BBA05EA915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37275" y="1355763"/>
                        <a:ext cx="171450"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 name="Group 56">
            <a:extLst>
              <a:ext uri="{FF2B5EF4-FFF2-40B4-BE49-F238E27FC236}">
                <a16:creationId xmlns:a16="http://schemas.microsoft.com/office/drawing/2014/main" id="{176A23DD-B87D-44EC-8413-0BAF28B99CD8}"/>
              </a:ext>
            </a:extLst>
          </p:cNvPr>
          <p:cNvGrpSpPr>
            <a:grpSpLocks/>
          </p:cNvGrpSpPr>
          <p:nvPr/>
        </p:nvGrpSpPr>
        <p:grpSpPr bwMode="auto">
          <a:xfrm>
            <a:off x="3960813" y="1325601"/>
            <a:ext cx="2016125" cy="71437"/>
            <a:chOff x="3379" y="1265"/>
            <a:chExt cx="1270" cy="45"/>
          </a:xfrm>
        </p:grpSpPr>
        <p:sp>
          <p:nvSpPr>
            <p:cNvPr id="48" name="Line 57">
              <a:extLst>
                <a:ext uri="{FF2B5EF4-FFF2-40B4-BE49-F238E27FC236}">
                  <a16:creationId xmlns:a16="http://schemas.microsoft.com/office/drawing/2014/main" id="{88864048-5BEB-4356-BFC6-72BD51C3DC8B}"/>
                </a:ext>
              </a:extLst>
            </p:cNvPr>
            <p:cNvSpPr>
              <a:spLocks noChangeShapeType="1"/>
            </p:cNvSpPr>
            <p:nvPr/>
          </p:nvSpPr>
          <p:spPr bwMode="auto">
            <a:xfrm>
              <a:off x="3379" y="1265"/>
              <a:ext cx="1270" cy="4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9" name="Line 58">
              <a:extLst>
                <a:ext uri="{FF2B5EF4-FFF2-40B4-BE49-F238E27FC236}">
                  <a16:creationId xmlns:a16="http://schemas.microsoft.com/office/drawing/2014/main" id="{50872876-0D9B-4B31-8AFC-C53B976CE849}"/>
                </a:ext>
              </a:extLst>
            </p:cNvPr>
            <p:cNvSpPr>
              <a:spLocks noChangeShapeType="1"/>
            </p:cNvSpPr>
            <p:nvPr/>
          </p:nvSpPr>
          <p:spPr bwMode="auto">
            <a:xfrm>
              <a:off x="3908" y="1286"/>
              <a:ext cx="136"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grpSp>
        <p:nvGrpSpPr>
          <p:cNvPr id="50" name="Group 59">
            <a:extLst>
              <a:ext uri="{FF2B5EF4-FFF2-40B4-BE49-F238E27FC236}">
                <a16:creationId xmlns:a16="http://schemas.microsoft.com/office/drawing/2014/main" id="{AB7CC321-8AF7-43B5-AD86-C11B1130DFA7}"/>
              </a:ext>
            </a:extLst>
          </p:cNvPr>
          <p:cNvGrpSpPr>
            <a:grpSpLocks/>
          </p:cNvGrpSpPr>
          <p:nvPr/>
        </p:nvGrpSpPr>
        <p:grpSpPr bwMode="auto">
          <a:xfrm>
            <a:off x="1118781" y="1267148"/>
            <a:ext cx="215900" cy="1801812"/>
            <a:chOff x="3969" y="2432"/>
            <a:chExt cx="84" cy="1271"/>
          </a:xfrm>
          <a:solidFill>
            <a:schemeClr val="bg2"/>
          </a:solidFill>
        </p:grpSpPr>
        <p:sp>
          <p:nvSpPr>
            <p:cNvPr id="51" name="Freeform 60">
              <a:extLst>
                <a:ext uri="{FF2B5EF4-FFF2-40B4-BE49-F238E27FC236}">
                  <a16:creationId xmlns:a16="http://schemas.microsoft.com/office/drawing/2014/main" id="{F5DD78DF-96CD-4CA7-8933-08FC331A837F}"/>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52" name="Freeform 61">
              <a:extLst>
                <a:ext uri="{FF2B5EF4-FFF2-40B4-BE49-F238E27FC236}">
                  <a16:creationId xmlns:a16="http://schemas.microsoft.com/office/drawing/2014/main" id="{90172CC1-502E-48EB-948E-31A3005F953F}"/>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sp>
        <p:nvSpPr>
          <p:cNvPr id="53" name="Line 63">
            <a:extLst>
              <a:ext uri="{FF2B5EF4-FFF2-40B4-BE49-F238E27FC236}">
                <a16:creationId xmlns:a16="http://schemas.microsoft.com/office/drawing/2014/main" id="{49FE8067-5F40-48F8-A2B6-C1E707A8A43C}"/>
              </a:ext>
            </a:extLst>
          </p:cNvPr>
          <p:cNvSpPr>
            <a:spLocks noChangeShapeType="1"/>
          </p:cNvSpPr>
          <p:nvPr/>
        </p:nvSpPr>
        <p:spPr bwMode="auto">
          <a:xfrm flipV="1">
            <a:off x="4959350" y="1714538"/>
            <a:ext cx="176213" cy="666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4" name="Picture 2" descr="其">
            <a:extLst>
              <a:ext uri="{FF2B5EF4-FFF2-40B4-BE49-F238E27FC236}">
                <a16:creationId xmlns:a16="http://schemas.microsoft.com/office/drawing/2014/main" id="{55DCD8DE-3918-4BD1-8A67-4130B972E4B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13500" y="874751"/>
            <a:ext cx="121920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Line 18">
            <a:extLst>
              <a:ext uri="{FF2B5EF4-FFF2-40B4-BE49-F238E27FC236}">
                <a16:creationId xmlns:a16="http://schemas.microsoft.com/office/drawing/2014/main" id="{A83AF9DD-A782-4967-8D6D-BA0379D3A331}"/>
              </a:ext>
            </a:extLst>
          </p:cNvPr>
          <p:cNvSpPr>
            <a:spLocks noChangeShapeType="1"/>
          </p:cNvSpPr>
          <p:nvPr/>
        </p:nvSpPr>
        <p:spPr bwMode="auto">
          <a:xfrm>
            <a:off x="3875088" y="3249651"/>
            <a:ext cx="2057400" cy="0"/>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cxnSp>
        <p:nvCxnSpPr>
          <p:cNvPr id="56" name="Straight Connector 55">
            <a:extLst>
              <a:ext uri="{FF2B5EF4-FFF2-40B4-BE49-F238E27FC236}">
                <a16:creationId xmlns:a16="http://schemas.microsoft.com/office/drawing/2014/main" id="{ECD79022-FF5C-43DA-94B4-34792092FF71}"/>
              </a:ext>
            </a:extLst>
          </p:cNvPr>
          <p:cNvCxnSpPr/>
          <p:nvPr/>
        </p:nvCxnSpPr>
        <p:spPr bwMode="auto">
          <a:xfrm>
            <a:off x="2122409" y="548680"/>
            <a:ext cx="1237870" cy="2465066"/>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48069AF-CEAE-45A6-8E11-FF0C2BF436E0}"/>
                  </a:ext>
                </a:extLst>
              </p:cNvPr>
              <p:cNvSpPr txBox="1"/>
              <p:nvPr/>
            </p:nvSpPr>
            <p:spPr>
              <a:xfrm>
                <a:off x="3104915" y="2331725"/>
                <a:ext cx="205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7" name="TextBox 56">
                <a:extLst>
                  <a:ext uri="{FF2B5EF4-FFF2-40B4-BE49-F238E27FC236}">
                    <a16:creationId xmlns:a16="http://schemas.microsoft.com/office/drawing/2014/main" id="{A48069AF-CEAE-45A6-8E11-FF0C2BF436E0}"/>
                  </a:ext>
                </a:extLst>
              </p:cNvPr>
              <p:cNvSpPr txBox="1">
                <a:spLocks noRot="1" noChangeAspect="1" noMove="1" noResize="1" noEditPoints="1" noAdjustHandles="1" noChangeArrowheads="1" noChangeShapeType="1" noTextEdit="1"/>
              </p:cNvSpPr>
              <p:nvPr/>
            </p:nvSpPr>
            <p:spPr>
              <a:xfrm>
                <a:off x="3104915" y="2331725"/>
                <a:ext cx="205697" cy="276999"/>
              </a:xfrm>
              <a:prstGeom prst="rect">
                <a:avLst/>
              </a:prstGeom>
              <a:blipFill>
                <a:blip r:embed="rId21"/>
                <a:stretch>
                  <a:fillRect l="-23529" r="-23529" b="-8889"/>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A4D56CE2-3522-4A3E-B4F3-93A85425612B}"/>
              </a:ext>
            </a:extLst>
          </p:cNvPr>
          <p:cNvCxnSpPr/>
          <p:nvPr/>
        </p:nvCxnSpPr>
        <p:spPr bwMode="auto">
          <a:xfrm>
            <a:off x="2122409" y="1739938"/>
            <a:ext cx="0" cy="769974"/>
          </a:xfrm>
          <a:prstGeom prst="straightConnector1">
            <a:avLst/>
          </a:prstGeom>
          <a:solidFill>
            <a:schemeClr val="accent1"/>
          </a:solidFill>
          <a:ln w="9525" cap="flat" cmpd="sng" algn="ctr">
            <a:solidFill>
              <a:schemeClr val="tx1"/>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CD8C97B-899D-4C62-8EFE-AADED3124E89}"/>
                  </a:ext>
                </a:extLst>
              </p:cNvPr>
              <p:cNvSpPr txBox="1"/>
              <p:nvPr/>
            </p:nvSpPr>
            <p:spPr>
              <a:xfrm>
                <a:off x="1810987" y="1824719"/>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9" name="TextBox 58">
                <a:extLst>
                  <a:ext uri="{FF2B5EF4-FFF2-40B4-BE49-F238E27FC236}">
                    <a16:creationId xmlns:a16="http://schemas.microsoft.com/office/drawing/2014/main" id="{BCD8C97B-899D-4C62-8EFE-AADED3124E89}"/>
                  </a:ext>
                </a:extLst>
              </p:cNvPr>
              <p:cNvSpPr txBox="1">
                <a:spLocks noRot="1" noChangeAspect="1" noMove="1" noResize="1" noEditPoints="1" noAdjustHandles="1" noChangeArrowheads="1" noChangeShapeType="1" noTextEdit="1"/>
              </p:cNvSpPr>
              <p:nvPr/>
            </p:nvSpPr>
            <p:spPr>
              <a:xfrm>
                <a:off x="1810987" y="1824719"/>
                <a:ext cx="191591" cy="276999"/>
              </a:xfrm>
              <a:prstGeom prst="rect">
                <a:avLst/>
              </a:prstGeom>
              <a:blipFill>
                <a:blip r:embed="rId22"/>
                <a:stretch>
                  <a:fillRect l="-15625" r="-12500"/>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C5D565E6-B862-45A4-99E9-C5F7F04E5CDB}"/>
              </a:ext>
            </a:extLst>
          </p:cNvPr>
          <p:cNvCxnSpPr>
            <a:endCxn id="18" idx="1"/>
          </p:cNvCxnSpPr>
          <p:nvPr/>
        </p:nvCxnSpPr>
        <p:spPr bwMode="auto">
          <a:xfrm>
            <a:off x="2069555" y="2095143"/>
            <a:ext cx="4305845" cy="396"/>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Freeform: Shape 20">
            <a:extLst>
              <a:ext uri="{FF2B5EF4-FFF2-40B4-BE49-F238E27FC236}">
                <a16:creationId xmlns:a16="http://schemas.microsoft.com/office/drawing/2014/main" id="{C3302C81-51E1-4463-BE43-D48CEF143EE9}"/>
              </a:ext>
            </a:extLst>
          </p:cNvPr>
          <p:cNvSpPr/>
          <p:nvPr/>
        </p:nvSpPr>
        <p:spPr bwMode="auto">
          <a:xfrm>
            <a:off x="3393831" y="1892794"/>
            <a:ext cx="56235" cy="187569"/>
          </a:xfrm>
          <a:custGeom>
            <a:avLst/>
            <a:gdLst>
              <a:gd name="connsiteX0" fmla="*/ 0 w 56235"/>
              <a:gd name="connsiteY0" fmla="*/ 187569 h 187569"/>
              <a:gd name="connsiteX1" fmla="*/ 52754 w 56235"/>
              <a:gd name="connsiteY1" fmla="*/ 99646 h 187569"/>
              <a:gd name="connsiteX2" fmla="*/ 46892 w 56235"/>
              <a:gd name="connsiteY2" fmla="*/ 0 h 187569"/>
            </a:gdLst>
            <a:ahLst/>
            <a:cxnLst>
              <a:cxn ang="0">
                <a:pos x="connsiteX0" y="connsiteY0"/>
              </a:cxn>
              <a:cxn ang="0">
                <a:pos x="connsiteX1" y="connsiteY1"/>
              </a:cxn>
              <a:cxn ang="0">
                <a:pos x="connsiteX2" y="connsiteY2"/>
              </a:cxn>
            </a:cxnLst>
            <a:rect l="l" t="t" r="r" b="b"/>
            <a:pathLst>
              <a:path w="56235" h="187569">
                <a:moveTo>
                  <a:pt x="0" y="187569"/>
                </a:moveTo>
                <a:cubicBezTo>
                  <a:pt x="22469" y="159238"/>
                  <a:pt x="44939" y="130907"/>
                  <a:pt x="52754" y="99646"/>
                </a:cubicBezTo>
                <a:cubicBezTo>
                  <a:pt x="60569" y="68384"/>
                  <a:pt x="53730" y="34192"/>
                  <a:pt x="46892"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366E188-BED9-4F70-B95D-567E7D75FCD1}"/>
                  </a:ext>
                </a:extLst>
              </p:cNvPr>
              <p:cNvSpPr txBox="1"/>
              <p:nvPr/>
            </p:nvSpPr>
            <p:spPr>
              <a:xfrm>
                <a:off x="3452693" y="1826513"/>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62" name="TextBox 61">
                <a:extLst>
                  <a:ext uri="{FF2B5EF4-FFF2-40B4-BE49-F238E27FC236}">
                    <a16:creationId xmlns:a16="http://schemas.microsoft.com/office/drawing/2014/main" id="{8366E188-BED9-4F70-B95D-567E7D75FCD1}"/>
                  </a:ext>
                </a:extLst>
              </p:cNvPr>
              <p:cNvSpPr txBox="1">
                <a:spLocks noRot="1" noChangeAspect="1" noMove="1" noResize="1" noEditPoints="1" noAdjustHandles="1" noChangeArrowheads="1" noChangeShapeType="1" noTextEdit="1"/>
              </p:cNvSpPr>
              <p:nvPr/>
            </p:nvSpPr>
            <p:spPr>
              <a:xfrm>
                <a:off x="3452693" y="1826513"/>
                <a:ext cx="194284" cy="276999"/>
              </a:xfrm>
              <a:prstGeom prst="rect">
                <a:avLst/>
              </a:prstGeom>
              <a:blipFill>
                <a:blip r:embed="rId23"/>
                <a:stretch>
                  <a:fillRect l="-25000" r="-25000" b="-8889"/>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A5F129DA-B093-4DD5-9F37-F6FFB9D6335A}"/>
              </a:ext>
            </a:extLst>
          </p:cNvPr>
          <p:cNvSpPr txBox="1"/>
          <p:nvPr/>
        </p:nvSpPr>
        <p:spPr>
          <a:xfrm>
            <a:off x="2469438" y="632607"/>
            <a:ext cx="442750" cy="369332"/>
          </a:xfrm>
          <a:prstGeom prst="rect">
            <a:avLst/>
          </a:prstGeom>
          <a:noFill/>
        </p:spPr>
        <p:txBody>
          <a:bodyPr wrap="none" rtlCol="0">
            <a:spAutoFit/>
          </a:bodyPr>
          <a:lstStyle/>
          <a:p>
            <a:r>
              <a:rPr lang="en-US" dirty="0"/>
              <a:t>slit</a:t>
            </a:r>
          </a:p>
        </p:txBody>
      </p:sp>
      <p:cxnSp>
        <p:nvCxnSpPr>
          <p:cNvPr id="64" name="Straight Arrow Connector 63">
            <a:extLst>
              <a:ext uri="{FF2B5EF4-FFF2-40B4-BE49-F238E27FC236}">
                <a16:creationId xmlns:a16="http://schemas.microsoft.com/office/drawing/2014/main" id="{2A78E720-9ED1-4BD9-BA64-4252F8D71512}"/>
              </a:ext>
            </a:extLst>
          </p:cNvPr>
          <p:cNvCxnSpPr/>
          <p:nvPr/>
        </p:nvCxnSpPr>
        <p:spPr bwMode="auto">
          <a:xfrm flipH="1">
            <a:off x="2771652" y="1470380"/>
            <a:ext cx="222912" cy="219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a:extLst>
              <a:ext uri="{FF2B5EF4-FFF2-40B4-BE49-F238E27FC236}">
                <a16:creationId xmlns:a16="http://schemas.microsoft.com/office/drawing/2014/main" id="{8E7E77BB-0D6D-4394-9533-02478A98CF09}"/>
              </a:ext>
            </a:extLst>
          </p:cNvPr>
          <p:cNvCxnSpPr/>
          <p:nvPr/>
        </p:nvCxnSpPr>
        <p:spPr bwMode="auto">
          <a:xfrm flipH="1">
            <a:off x="2726263" y="1747082"/>
            <a:ext cx="349122" cy="3095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6" name="TextBox 65"/>
              <p:cNvSpPr txBox="1"/>
              <p:nvPr/>
            </p:nvSpPr>
            <p:spPr>
              <a:xfrm>
                <a:off x="693961" y="2673011"/>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693961" y="2673011"/>
                <a:ext cx="243656" cy="276999"/>
              </a:xfrm>
              <a:prstGeom prst="rect">
                <a:avLst/>
              </a:prstGeom>
              <a:blipFill>
                <a:blip r:embed="rId24"/>
                <a:stretch>
                  <a:fillRect l="-35000" t="-4348" r="-37500"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873336" y="2906231"/>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4873336" y="2906231"/>
                <a:ext cx="191078" cy="276999"/>
              </a:xfrm>
              <a:prstGeom prst="rect">
                <a:avLst/>
              </a:prstGeom>
              <a:blipFill>
                <a:blip r:embed="rId25"/>
                <a:stretch>
                  <a:fillRect l="-40625" t="-2222" r="-37500" b="-37778"/>
                </a:stretch>
              </a:blipFill>
            </p:spPr>
            <p:txBody>
              <a:bodyPr/>
              <a:lstStyle/>
              <a:p>
                <a:r>
                  <a:rPr lang="en-US">
                    <a:noFill/>
                  </a:rPr>
                  <a:t> </a:t>
                </a:r>
              </a:p>
            </p:txBody>
          </p:sp>
        </mc:Fallback>
      </mc:AlternateContent>
      <p:sp>
        <p:nvSpPr>
          <p:cNvPr id="68" name="TextBox 67"/>
          <p:cNvSpPr txBox="1"/>
          <p:nvPr/>
        </p:nvSpPr>
        <p:spPr>
          <a:xfrm>
            <a:off x="1691680" y="-28141"/>
            <a:ext cx="8542663" cy="584775"/>
          </a:xfrm>
          <a:prstGeom prst="rect">
            <a:avLst/>
          </a:prstGeom>
          <a:noFill/>
        </p:spPr>
        <p:txBody>
          <a:bodyPr wrap="square" rtlCol="0">
            <a:spAutoFit/>
          </a:bodyPr>
          <a:lstStyle/>
          <a:p>
            <a:r>
              <a:rPr lang="en-GB" sz="3200" dirty="0"/>
              <a:t>Condition of destructive interferences</a:t>
            </a:r>
            <a:endParaRPr lang="en-US" sz="3200" dirty="0"/>
          </a:p>
        </p:txBody>
      </p:sp>
    </p:spTree>
    <p:extLst>
      <p:ext uri="{BB962C8B-B14F-4D97-AF65-F5344CB8AC3E}">
        <p14:creationId xmlns:p14="http://schemas.microsoft.com/office/powerpoint/2010/main" val="320525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67</a:t>
            </a:fld>
            <a:endParaRPr lang="en-US" altLang="zh-CN"/>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C2A5B0D-959F-4E25-8621-711D61ECB5A7}"/>
                  </a:ext>
                </a:extLst>
              </p:cNvPr>
              <p:cNvSpPr txBox="1"/>
              <p:nvPr/>
            </p:nvSpPr>
            <p:spPr>
              <a:xfrm>
                <a:off x="867001" y="1540734"/>
                <a:ext cx="1355628"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𝑚</m:t>
                          </m:r>
                          <m:r>
                            <a:rPr lang="en-US"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3" name="TextBox 2">
                <a:extLst>
                  <a:ext uri="{FF2B5EF4-FFF2-40B4-BE49-F238E27FC236}">
                    <a16:creationId xmlns:a16="http://schemas.microsoft.com/office/drawing/2014/main" id="{7C2A5B0D-959F-4E25-8621-711D61ECB5A7}"/>
                  </a:ext>
                </a:extLst>
              </p:cNvPr>
              <p:cNvSpPr txBox="1">
                <a:spLocks noRot="1" noChangeAspect="1" noMove="1" noResize="1" noEditPoints="1" noAdjustHandles="1" noChangeArrowheads="1" noChangeShapeType="1" noTextEdit="1"/>
              </p:cNvSpPr>
              <p:nvPr/>
            </p:nvSpPr>
            <p:spPr>
              <a:xfrm>
                <a:off x="867001" y="1540734"/>
                <a:ext cx="1355628" cy="525978"/>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7EDE4FE-F2B1-4BED-9A48-2DAEA8868FD7}"/>
              </a:ext>
            </a:extLst>
          </p:cNvPr>
          <p:cNvSpPr txBox="1"/>
          <p:nvPr/>
        </p:nvSpPr>
        <p:spPr>
          <a:xfrm>
            <a:off x="327367" y="1065059"/>
            <a:ext cx="3714222" cy="369332"/>
          </a:xfrm>
          <a:prstGeom prst="rect">
            <a:avLst/>
          </a:prstGeom>
          <a:noFill/>
        </p:spPr>
        <p:txBody>
          <a:bodyPr wrap="none" rtlCol="0">
            <a:spAutoFit/>
          </a:bodyPr>
          <a:lstStyle/>
          <a:p>
            <a:r>
              <a:rPr lang="en-US" dirty="0"/>
              <a:t>Condition of destructive interferences: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2AA917-8F60-4CE6-9298-2FCF1B6718DE}"/>
                  </a:ext>
                </a:extLst>
              </p:cNvPr>
              <p:cNvSpPr txBox="1"/>
              <p:nvPr/>
            </p:nvSpPr>
            <p:spPr>
              <a:xfrm>
                <a:off x="1439016" y="3519654"/>
                <a:ext cx="1840632" cy="369332"/>
              </a:xfrm>
              <a:prstGeom prst="rect">
                <a:avLst/>
              </a:prstGeom>
              <a:noFill/>
            </p:spPr>
            <p:txBody>
              <a:bodyPr wrap="none" rtlCol="0">
                <a:spAutoFit/>
              </a:bodyPr>
              <a:lstStyle/>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is quite small</a:t>
                </a:r>
              </a:p>
            </p:txBody>
          </p:sp>
        </mc:Choice>
        <mc:Fallback xmlns="">
          <p:sp>
            <p:nvSpPr>
              <p:cNvPr id="6" name="TextBox 5">
                <a:extLst>
                  <a:ext uri="{FF2B5EF4-FFF2-40B4-BE49-F238E27FC236}">
                    <a16:creationId xmlns:a16="http://schemas.microsoft.com/office/drawing/2014/main" id="{832AA917-8F60-4CE6-9298-2FCF1B6718DE}"/>
                  </a:ext>
                </a:extLst>
              </p:cNvPr>
              <p:cNvSpPr txBox="1">
                <a:spLocks noRot="1" noChangeAspect="1" noMove="1" noResize="1" noEditPoints="1" noAdjustHandles="1" noChangeArrowheads="1" noChangeShapeType="1" noTextEdit="1"/>
              </p:cNvSpPr>
              <p:nvPr/>
            </p:nvSpPr>
            <p:spPr>
              <a:xfrm>
                <a:off x="1439016" y="3519654"/>
                <a:ext cx="1840632" cy="369332"/>
              </a:xfrm>
              <a:prstGeom prst="rect">
                <a:avLst/>
              </a:prstGeom>
              <a:blipFill>
                <a:blip r:embed="rId3"/>
                <a:stretch>
                  <a:fillRect l="-2649" t="-8197" r="-1325" b="-24590"/>
                </a:stretch>
              </a:blipFill>
            </p:spPr>
            <p:txBody>
              <a:bodyPr/>
              <a:lstStyle/>
              <a:p>
                <a:r>
                  <a:rPr lang="en-US">
                    <a:noFill/>
                  </a:rPr>
                  <a:t> </a:t>
                </a:r>
              </a:p>
            </p:txBody>
          </p:sp>
        </mc:Fallback>
      </mc:AlternateContent>
      <p:sp>
        <p:nvSpPr>
          <p:cNvPr id="7" name="Arrow: Right 85">
            <a:extLst>
              <a:ext uri="{FF2B5EF4-FFF2-40B4-BE49-F238E27FC236}">
                <a16:creationId xmlns:a16="http://schemas.microsoft.com/office/drawing/2014/main" id="{8CB584F5-F8AC-4B8F-9129-53F527E41FAC}"/>
              </a:ext>
            </a:extLst>
          </p:cNvPr>
          <p:cNvSpPr/>
          <p:nvPr/>
        </p:nvSpPr>
        <p:spPr bwMode="auto">
          <a:xfrm>
            <a:off x="3243975" y="3864368"/>
            <a:ext cx="371376" cy="18663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79F12B1-D006-42E3-A740-185AFF1CA71A}"/>
                  </a:ext>
                </a:extLst>
              </p:cNvPr>
              <p:cNvSpPr txBox="1"/>
              <p:nvPr/>
            </p:nvSpPr>
            <p:spPr>
              <a:xfrm>
                <a:off x="4038905" y="3902997"/>
                <a:ext cx="1022203"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𝑚</m:t>
                          </m:r>
                          <m:r>
                            <a:rPr lang="en-US"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8" name="TextBox 7">
                <a:extLst>
                  <a:ext uri="{FF2B5EF4-FFF2-40B4-BE49-F238E27FC236}">
                    <a16:creationId xmlns:a16="http://schemas.microsoft.com/office/drawing/2014/main" id="{379F12B1-D006-42E3-A740-185AFF1CA71A}"/>
                  </a:ext>
                </a:extLst>
              </p:cNvPr>
              <p:cNvSpPr txBox="1">
                <a:spLocks noRot="1" noChangeAspect="1" noMove="1" noResize="1" noEditPoints="1" noAdjustHandles="1" noChangeArrowheads="1" noChangeShapeType="1" noTextEdit="1"/>
              </p:cNvSpPr>
              <p:nvPr/>
            </p:nvSpPr>
            <p:spPr>
              <a:xfrm>
                <a:off x="4038905" y="3902997"/>
                <a:ext cx="1022203" cy="5259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64E01E-76BC-4C7E-93EE-5570051F2A1D}"/>
                  </a:ext>
                </a:extLst>
              </p:cNvPr>
              <p:cNvSpPr txBox="1"/>
              <p:nvPr/>
            </p:nvSpPr>
            <p:spPr>
              <a:xfrm>
                <a:off x="1323469" y="3957684"/>
                <a:ext cx="17578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tan</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9" name="TextBox 8">
                <a:extLst>
                  <a:ext uri="{FF2B5EF4-FFF2-40B4-BE49-F238E27FC236}">
                    <a16:creationId xmlns:a16="http://schemas.microsoft.com/office/drawing/2014/main" id="{ED64E01E-76BC-4C7E-93EE-5570051F2A1D}"/>
                  </a:ext>
                </a:extLst>
              </p:cNvPr>
              <p:cNvSpPr txBox="1">
                <a:spLocks noRot="1" noChangeAspect="1" noMove="1" noResize="1" noEditPoints="1" noAdjustHandles="1" noChangeArrowheads="1" noChangeShapeType="1" noTextEdit="1"/>
              </p:cNvSpPr>
              <p:nvPr/>
            </p:nvSpPr>
            <p:spPr>
              <a:xfrm>
                <a:off x="1323469" y="3957684"/>
                <a:ext cx="1757853" cy="276999"/>
              </a:xfrm>
              <a:prstGeom prst="rect">
                <a:avLst/>
              </a:prstGeom>
              <a:blipFill>
                <a:blip r:embed="rId5"/>
                <a:stretch>
                  <a:fillRect l="-2083" r="-2431"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29DC022-50B7-4EF9-B394-F698EAA2E546}"/>
                  </a:ext>
                </a:extLst>
              </p:cNvPr>
              <p:cNvSpPr txBox="1"/>
              <p:nvPr/>
            </p:nvSpPr>
            <p:spPr>
              <a:xfrm>
                <a:off x="3856065" y="3068960"/>
                <a:ext cx="1379673"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tan</m:t>
                          </m:r>
                        </m:fName>
                        <m:e>
                          <m:r>
                            <a:rPr lang="en-US" b="0" i="1" smtClean="0">
                              <a:latin typeface="Cambria Math" panose="02040503050406030204" pitchFamily="18" charset="0"/>
                              <a:ea typeface="Cambria Math" panose="02040503050406030204" pitchFamily="18" charset="0"/>
                            </a:rPr>
                            <m:t>𝜃</m:t>
                          </m:r>
                        </m:e>
                      </m:func>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𝑚</m:t>
                          </m:r>
                          <m:r>
                            <a:rPr lang="en-US"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10" name="TextBox 9">
                <a:extLst>
                  <a:ext uri="{FF2B5EF4-FFF2-40B4-BE49-F238E27FC236}">
                    <a16:creationId xmlns:a16="http://schemas.microsoft.com/office/drawing/2014/main" id="{229DC022-50B7-4EF9-B394-F698EAA2E546}"/>
                  </a:ext>
                </a:extLst>
              </p:cNvPr>
              <p:cNvSpPr txBox="1">
                <a:spLocks noRot="1" noChangeAspect="1" noMove="1" noResize="1" noEditPoints="1" noAdjustHandles="1" noChangeArrowheads="1" noChangeShapeType="1" noTextEdit="1"/>
              </p:cNvSpPr>
              <p:nvPr/>
            </p:nvSpPr>
            <p:spPr>
              <a:xfrm>
                <a:off x="3856065" y="3068960"/>
                <a:ext cx="1379673" cy="52597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FF4198-4852-4379-B97F-92B9D291453C}"/>
                  </a:ext>
                </a:extLst>
              </p:cNvPr>
              <p:cNvSpPr txBox="1"/>
              <p:nvPr/>
            </p:nvSpPr>
            <p:spPr>
              <a:xfrm>
                <a:off x="2843808" y="1643846"/>
                <a:ext cx="14341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=1,2,3…</m:t>
                      </m:r>
                    </m:oMath>
                  </m:oMathPara>
                </a14:m>
                <a:endParaRPr lang="en-US" dirty="0"/>
              </a:p>
            </p:txBody>
          </p:sp>
        </mc:Choice>
        <mc:Fallback xmlns="">
          <p:sp>
            <p:nvSpPr>
              <p:cNvPr id="11" name="TextBox 10">
                <a:extLst>
                  <a:ext uri="{FF2B5EF4-FFF2-40B4-BE49-F238E27FC236}">
                    <a16:creationId xmlns:a16="http://schemas.microsoft.com/office/drawing/2014/main" id="{55FF4198-4852-4379-B97F-92B9D291453C}"/>
                  </a:ext>
                </a:extLst>
              </p:cNvPr>
              <p:cNvSpPr txBox="1">
                <a:spLocks noRot="1" noChangeAspect="1" noMove="1" noResize="1" noEditPoints="1" noAdjustHandles="1" noChangeArrowheads="1" noChangeShapeType="1" noTextEdit="1"/>
              </p:cNvSpPr>
              <p:nvPr/>
            </p:nvSpPr>
            <p:spPr>
              <a:xfrm>
                <a:off x="2843808" y="1643846"/>
                <a:ext cx="143417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2652B9-4CE1-4AA6-918C-FEC95C3BCA8A}"/>
                  </a:ext>
                </a:extLst>
              </p:cNvPr>
              <p:cNvSpPr txBox="1"/>
              <p:nvPr/>
            </p:nvSpPr>
            <p:spPr>
              <a:xfrm>
                <a:off x="207468" y="2135410"/>
                <a:ext cx="6937540" cy="369332"/>
              </a:xfrm>
              <a:prstGeom prst="rect">
                <a:avLst/>
              </a:prstGeom>
              <a:noFill/>
            </p:spPr>
            <p:txBody>
              <a:bodyPr wrap="none" rtlCol="0">
                <a:spAutoFit/>
              </a:bodyPr>
              <a:lstStyle/>
              <a:p>
                <a:r>
                  <a:rPr lang="en-GB" dirty="0"/>
                  <a:t>We consider the diffraction angle  </a:t>
                </a:r>
                <a14:m>
                  <m:oMath xmlns:m="http://schemas.openxmlformats.org/officeDocument/2006/math">
                    <m:r>
                      <a:rPr lang="en-GB" i="1" smtClean="0">
                        <a:latin typeface="Cambria Math" panose="02040503050406030204" pitchFamily="18" charset="0"/>
                        <a:ea typeface="Cambria Math" panose="02040503050406030204" pitchFamily="18" charset="0"/>
                      </a:rPr>
                      <m:t>𝜃</m:t>
                    </m:r>
                  </m:oMath>
                </a14:m>
                <a:r>
                  <a:rPr lang="en-GB" dirty="0"/>
                  <a:t> quite small to apply the approximation: </a:t>
                </a:r>
                <a:endParaRPr lang="en-US" dirty="0"/>
              </a:p>
            </p:txBody>
          </p:sp>
        </mc:Choice>
        <mc:Fallback xmlns="">
          <p:sp>
            <p:nvSpPr>
              <p:cNvPr id="12" name="TextBox 11">
                <a:extLst>
                  <a:ext uri="{FF2B5EF4-FFF2-40B4-BE49-F238E27FC236}">
                    <a16:creationId xmlns:a16="http://schemas.microsoft.com/office/drawing/2014/main" id="{DA2652B9-4CE1-4AA6-918C-FEC95C3BCA8A}"/>
                  </a:ext>
                </a:extLst>
              </p:cNvPr>
              <p:cNvSpPr txBox="1">
                <a:spLocks noRot="1" noChangeAspect="1" noMove="1" noResize="1" noEditPoints="1" noAdjustHandles="1" noChangeArrowheads="1" noChangeShapeType="1" noTextEdit="1"/>
              </p:cNvSpPr>
              <p:nvPr/>
            </p:nvSpPr>
            <p:spPr>
              <a:xfrm>
                <a:off x="207468" y="2135410"/>
                <a:ext cx="6937540" cy="369332"/>
              </a:xfrm>
              <a:prstGeom prst="rect">
                <a:avLst/>
              </a:prstGeom>
              <a:blipFill>
                <a:blip r:embed="rId8"/>
                <a:stretch>
                  <a:fillRect l="-703" t="-8197" r="-439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9C30379-1CFF-48C0-8912-42F991901674}"/>
                  </a:ext>
                </a:extLst>
              </p:cNvPr>
              <p:cNvSpPr txBox="1"/>
              <p:nvPr/>
            </p:nvSpPr>
            <p:spPr>
              <a:xfrm>
                <a:off x="6732588" y="2526432"/>
                <a:ext cx="17578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tan</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3" name="TextBox 12">
                <a:extLst>
                  <a:ext uri="{FF2B5EF4-FFF2-40B4-BE49-F238E27FC236}">
                    <a16:creationId xmlns:a16="http://schemas.microsoft.com/office/drawing/2014/main" id="{29C30379-1CFF-48C0-8912-42F991901674}"/>
                  </a:ext>
                </a:extLst>
              </p:cNvPr>
              <p:cNvSpPr txBox="1">
                <a:spLocks noRot="1" noChangeAspect="1" noMove="1" noResize="1" noEditPoints="1" noAdjustHandles="1" noChangeArrowheads="1" noChangeShapeType="1" noTextEdit="1"/>
              </p:cNvSpPr>
              <p:nvPr/>
            </p:nvSpPr>
            <p:spPr>
              <a:xfrm>
                <a:off x="6732588" y="2526432"/>
                <a:ext cx="1757853" cy="276999"/>
              </a:xfrm>
              <a:prstGeom prst="rect">
                <a:avLst/>
              </a:prstGeom>
              <a:blipFill>
                <a:blip r:embed="rId9"/>
                <a:stretch>
                  <a:fillRect l="-2076" r="-207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32034F-7BE9-411D-B621-BC3BC06840C2}"/>
                  </a:ext>
                </a:extLst>
              </p:cNvPr>
              <p:cNvSpPr txBox="1"/>
              <p:nvPr/>
            </p:nvSpPr>
            <p:spPr>
              <a:xfrm>
                <a:off x="336008" y="5127673"/>
                <a:ext cx="8997161" cy="923330"/>
              </a:xfrm>
              <a:prstGeom prst="rect">
                <a:avLst/>
              </a:prstGeom>
              <a:noFill/>
            </p:spPr>
            <p:txBody>
              <a:bodyPr wrap="square" rtlCol="0">
                <a:spAutoFit/>
              </a:bodyPr>
              <a:lstStyle/>
              <a:p>
                <a:r>
                  <a:rPr lang="en-GB" dirty="0"/>
                  <a:t>In Optics, where rays make a small angle </a:t>
                </a:r>
                <a14:m>
                  <m:oMath xmlns:m="http://schemas.openxmlformats.org/officeDocument/2006/math">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 </m:t>
                    </m:r>
                  </m:oMath>
                </a14:m>
                <a:r>
                  <a:rPr lang="en-GB" dirty="0"/>
                  <a:t> with the optical axis, the approximation “</a:t>
                </a:r>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is quite small …</a:t>
                </a:r>
                <a:r>
                  <a:rPr lang="en-GB" dirty="0"/>
                  <a:t>” is named “</a:t>
                </a:r>
                <a:r>
                  <a:rPr lang="en-GB" b="1" dirty="0"/>
                  <a:t>paraxial approximation</a:t>
                </a:r>
                <a:r>
                  <a:rPr lang="en-GB" dirty="0"/>
                  <a:t>”, i.e. “the rays are almost parallel to the optical axis”. </a:t>
                </a:r>
                <a:endParaRPr lang="en-US" dirty="0"/>
              </a:p>
            </p:txBody>
          </p:sp>
        </mc:Choice>
        <mc:Fallback xmlns="">
          <p:sp>
            <p:nvSpPr>
              <p:cNvPr id="14" name="TextBox 13">
                <a:extLst>
                  <a:ext uri="{FF2B5EF4-FFF2-40B4-BE49-F238E27FC236}">
                    <a16:creationId xmlns:a16="http://schemas.microsoft.com/office/drawing/2014/main" id="{FA32034F-7BE9-411D-B621-BC3BC06840C2}"/>
                  </a:ext>
                </a:extLst>
              </p:cNvPr>
              <p:cNvSpPr txBox="1">
                <a:spLocks noRot="1" noChangeAspect="1" noMove="1" noResize="1" noEditPoints="1" noAdjustHandles="1" noChangeArrowheads="1" noChangeShapeType="1" noTextEdit="1"/>
              </p:cNvSpPr>
              <p:nvPr/>
            </p:nvSpPr>
            <p:spPr>
              <a:xfrm>
                <a:off x="336008" y="5127673"/>
                <a:ext cx="8997161" cy="923330"/>
              </a:xfrm>
              <a:prstGeom prst="rect">
                <a:avLst/>
              </a:prstGeom>
              <a:blipFill>
                <a:blip r:embed="rId10"/>
                <a:stretch>
                  <a:fillRect l="-542"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7F7BAFE-AD71-4875-AF93-0D9FCA0CB7EE}"/>
                  </a:ext>
                </a:extLst>
              </p:cNvPr>
              <p:cNvSpPr txBox="1"/>
              <p:nvPr/>
            </p:nvSpPr>
            <p:spPr>
              <a:xfrm>
                <a:off x="979691" y="4321062"/>
                <a:ext cx="2759282"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must be expressed in radians</a:t>
                </a:r>
              </a:p>
            </p:txBody>
          </p:sp>
        </mc:Choice>
        <mc:Fallback xmlns="">
          <p:sp>
            <p:nvSpPr>
              <p:cNvPr id="15" name="TextBox 14">
                <a:extLst>
                  <a:ext uri="{FF2B5EF4-FFF2-40B4-BE49-F238E27FC236}">
                    <a16:creationId xmlns:a16="http://schemas.microsoft.com/office/drawing/2014/main" id="{67F7BAFE-AD71-4875-AF93-0D9FCA0CB7EE}"/>
                  </a:ext>
                </a:extLst>
              </p:cNvPr>
              <p:cNvSpPr txBox="1">
                <a:spLocks noRot="1" noChangeAspect="1" noMove="1" noResize="1" noEditPoints="1" noAdjustHandles="1" noChangeArrowheads="1" noChangeShapeType="1" noTextEdit="1"/>
              </p:cNvSpPr>
              <p:nvPr/>
            </p:nvSpPr>
            <p:spPr>
              <a:xfrm>
                <a:off x="979691" y="4321062"/>
                <a:ext cx="2759282" cy="276999"/>
              </a:xfrm>
              <a:prstGeom prst="rect">
                <a:avLst/>
              </a:prstGeom>
              <a:blipFill>
                <a:blip r:embed="rId11"/>
                <a:stretch>
                  <a:fillRect l="-3097" t="-28889" r="-7965" b="-51111"/>
                </a:stretch>
              </a:blipFill>
            </p:spPr>
            <p:txBody>
              <a:bodyPr/>
              <a:lstStyle/>
              <a:p>
                <a:r>
                  <a:rPr lang="en-US">
                    <a:noFill/>
                  </a:rPr>
                  <a:t> </a:t>
                </a:r>
              </a:p>
            </p:txBody>
          </p:sp>
        </mc:Fallback>
      </mc:AlternateContent>
      <p:sp>
        <p:nvSpPr>
          <p:cNvPr id="2" name="TextBox 1"/>
          <p:cNvSpPr txBox="1"/>
          <p:nvPr/>
        </p:nvSpPr>
        <p:spPr>
          <a:xfrm>
            <a:off x="1691680" y="-28141"/>
            <a:ext cx="8542663" cy="584775"/>
          </a:xfrm>
          <a:prstGeom prst="rect">
            <a:avLst/>
          </a:prstGeom>
          <a:noFill/>
        </p:spPr>
        <p:txBody>
          <a:bodyPr wrap="square" rtlCol="0">
            <a:spAutoFit/>
          </a:bodyPr>
          <a:lstStyle/>
          <a:p>
            <a:r>
              <a:rPr lang="en-GB" sz="3200" dirty="0"/>
              <a:t>Condition of destructive interferences</a:t>
            </a:r>
            <a:endParaRPr lang="en-US" sz="3200" dirty="0"/>
          </a:p>
        </p:txBody>
      </p:sp>
    </p:spTree>
    <p:extLst>
      <p:ext uri="{BB962C8B-B14F-4D97-AF65-F5344CB8AC3E}">
        <p14:creationId xmlns:p14="http://schemas.microsoft.com/office/powerpoint/2010/main" val="67380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P spid="13" grpId="0"/>
      <p:bldP spid="14"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68</a:t>
            </a:fld>
            <a:endParaRPr lang="en-US" altLang="zh-CN"/>
          </a:p>
        </p:txBody>
      </p:sp>
      <p:sp>
        <p:nvSpPr>
          <p:cNvPr id="3" name="Rectangle: Rounded Corners 5">
            <a:extLst>
              <a:ext uri="{FF2B5EF4-FFF2-40B4-BE49-F238E27FC236}">
                <a16:creationId xmlns:a16="http://schemas.microsoft.com/office/drawing/2014/main" id="{219C8D83-8791-4F91-87BB-2DA087527FC6}"/>
              </a:ext>
            </a:extLst>
          </p:cNvPr>
          <p:cNvSpPr/>
          <p:nvPr/>
        </p:nvSpPr>
        <p:spPr bwMode="auto">
          <a:xfrm>
            <a:off x="4452911" y="4434925"/>
            <a:ext cx="1703265" cy="86628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Line 10">
            <a:extLst>
              <a:ext uri="{FF2B5EF4-FFF2-40B4-BE49-F238E27FC236}">
                <a16:creationId xmlns:a16="http://schemas.microsoft.com/office/drawing/2014/main" id="{125A0141-C043-471F-9EFF-5E44591034FC}"/>
              </a:ext>
            </a:extLst>
          </p:cNvPr>
          <p:cNvSpPr>
            <a:spLocks noChangeShapeType="1"/>
          </p:cNvSpPr>
          <p:nvPr/>
        </p:nvSpPr>
        <p:spPr bwMode="auto">
          <a:xfrm flipV="1">
            <a:off x="107504" y="1996951"/>
            <a:ext cx="8765138" cy="22086"/>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9DC022-50B7-4EF9-B394-F698EAA2E546}"/>
                  </a:ext>
                </a:extLst>
              </p:cNvPr>
              <p:cNvSpPr txBox="1"/>
              <p:nvPr/>
            </p:nvSpPr>
            <p:spPr>
              <a:xfrm>
                <a:off x="278471" y="3191054"/>
                <a:ext cx="1341201"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tan</m:t>
                          </m:r>
                        </m:fName>
                        <m:e>
                          <m:r>
                            <a:rPr lang="en-US" i="1">
                              <a:latin typeface="Cambria Math" panose="02040503050406030204" pitchFamily="18" charset="0"/>
                              <a:ea typeface="Cambria Math" panose="02040503050406030204" pitchFamily="18" charset="0"/>
                            </a:rPr>
                            <m:t>𝜃</m:t>
                          </m:r>
                        </m:e>
                      </m:func>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r>
                            <a:rPr lang="en-US" i="1" smtClean="0">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6" name="TextBox 5">
                <a:extLst>
                  <a:ext uri="{FF2B5EF4-FFF2-40B4-BE49-F238E27FC236}">
                    <a16:creationId xmlns:a16="http://schemas.microsoft.com/office/drawing/2014/main" id="{229DC022-50B7-4EF9-B394-F698EAA2E546}"/>
                  </a:ext>
                </a:extLst>
              </p:cNvPr>
              <p:cNvSpPr txBox="1">
                <a:spLocks noRot="1" noChangeAspect="1" noMove="1" noResize="1" noEditPoints="1" noAdjustHandles="1" noChangeArrowheads="1" noChangeShapeType="1" noTextEdit="1"/>
              </p:cNvSpPr>
              <p:nvPr/>
            </p:nvSpPr>
            <p:spPr>
              <a:xfrm>
                <a:off x="278471" y="3191054"/>
                <a:ext cx="1341201" cy="525978"/>
              </a:xfrm>
              <a:prstGeom prst="rect">
                <a:avLst/>
              </a:prstGeom>
              <a:blipFill>
                <a:blip r:embed="rId3"/>
                <a:stretch>
                  <a:fillRect/>
                </a:stretch>
              </a:blipFill>
            </p:spPr>
            <p:txBody>
              <a:bodyPr/>
              <a:lstStyle/>
              <a:p>
                <a:r>
                  <a:rPr lang="en-US">
                    <a:noFill/>
                  </a:rPr>
                  <a:t> </a:t>
                </a:r>
              </a:p>
            </p:txBody>
          </p:sp>
        </mc:Fallback>
      </mc:AlternateContent>
      <p:sp>
        <p:nvSpPr>
          <p:cNvPr id="7" name="Arrow: Right 2">
            <a:extLst>
              <a:ext uri="{FF2B5EF4-FFF2-40B4-BE49-F238E27FC236}">
                <a16:creationId xmlns:a16="http://schemas.microsoft.com/office/drawing/2014/main" id="{41597457-A44A-41F3-B354-BE2745E162A8}"/>
              </a:ext>
            </a:extLst>
          </p:cNvPr>
          <p:cNvSpPr/>
          <p:nvPr/>
        </p:nvSpPr>
        <p:spPr bwMode="auto">
          <a:xfrm>
            <a:off x="1976644" y="4598955"/>
            <a:ext cx="228846" cy="32216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E64ECF9-830C-459B-8FFE-05A831B92C82}"/>
                  </a:ext>
                </a:extLst>
              </p:cNvPr>
              <p:cNvSpPr txBox="1"/>
              <p:nvPr/>
            </p:nvSpPr>
            <p:spPr>
              <a:xfrm>
                <a:off x="2388886" y="4527029"/>
                <a:ext cx="1176348" cy="574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num>
                        <m:den>
                          <m:r>
                            <a:rPr lang="en-US" b="0" i="1" smtClean="0">
                              <a:latin typeface="Cambria Math" panose="02040503050406030204" pitchFamily="18" charset="0"/>
                            </a:rPr>
                            <m:t>𝑓</m:t>
                          </m:r>
                        </m:den>
                      </m:f>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r>
                            <a:rPr lang="en-US" i="1" smtClean="0">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8" name="TextBox 7">
                <a:extLst>
                  <a:ext uri="{FF2B5EF4-FFF2-40B4-BE49-F238E27FC236}">
                    <a16:creationId xmlns:a16="http://schemas.microsoft.com/office/drawing/2014/main" id="{5E64ECF9-830C-459B-8FFE-05A831B92C82}"/>
                  </a:ext>
                </a:extLst>
              </p:cNvPr>
              <p:cNvSpPr txBox="1">
                <a:spLocks noRot="1" noChangeAspect="1" noMove="1" noResize="1" noEditPoints="1" noAdjustHandles="1" noChangeArrowheads="1" noChangeShapeType="1" noTextEdit="1"/>
              </p:cNvSpPr>
              <p:nvPr/>
            </p:nvSpPr>
            <p:spPr>
              <a:xfrm>
                <a:off x="2388886" y="4527029"/>
                <a:ext cx="1176348" cy="574581"/>
              </a:xfrm>
              <a:prstGeom prst="rect">
                <a:avLst/>
              </a:prstGeom>
              <a:blipFill>
                <a:blip r:embed="rId4"/>
                <a:stretch>
                  <a:fillRect/>
                </a:stretch>
              </a:blipFill>
            </p:spPr>
            <p:txBody>
              <a:bodyPr/>
              <a:lstStyle/>
              <a:p>
                <a:r>
                  <a:rPr lang="en-US">
                    <a:noFill/>
                  </a:rPr>
                  <a:t> </a:t>
                </a:r>
              </a:p>
            </p:txBody>
          </p:sp>
        </mc:Fallback>
      </mc:AlternateContent>
      <p:sp>
        <p:nvSpPr>
          <p:cNvPr id="9" name="Line 2">
            <a:extLst>
              <a:ext uri="{FF2B5EF4-FFF2-40B4-BE49-F238E27FC236}">
                <a16:creationId xmlns:a16="http://schemas.microsoft.com/office/drawing/2014/main" id="{4C47DE7D-C8C9-4F6E-8298-115B3105E42F}"/>
              </a:ext>
            </a:extLst>
          </p:cNvPr>
          <p:cNvSpPr>
            <a:spLocks noChangeShapeType="1"/>
          </p:cNvSpPr>
          <p:nvPr/>
        </p:nvSpPr>
        <p:spPr bwMode="auto">
          <a:xfrm flipV="1">
            <a:off x="2393769" y="1343413"/>
            <a:ext cx="2000250" cy="658813"/>
          </a:xfrm>
          <a:prstGeom prst="line">
            <a:avLst/>
          </a:prstGeom>
          <a:noFill/>
          <a:ln w="1905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10" name="Group 3">
            <a:extLst>
              <a:ext uri="{FF2B5EF4-FFF2-40B4-BE49-F238E27FC236}">
                <a16:creationId xmlns:a16="http://schemas.microsoft.com/office/drawing/2014/main" id="{86EAA622-ED02-4293-9CDD-FFFB475D4540}"/>
              </a:ext>
            </a:extLst>
          </p:cNvPr>
          <p:cNvGrpSpPr>
            <a:grpSpLocks/>
          </p:cNvGrpSpPr>
          <p:nvPr/>
        </p:nvGrpSpPr>
        <p:grpSpPr bwMode="auto">
          <a:xfrm>
            <a:off x="2190569" y="790963"/>
            <a:ext cx="215900" cy="2376488"/>
            <a:chOff x="3969" y="2432"/>
            <a:chExt cx="84" cy="1271"/>
          </a:xfrm>
          <a:solidFill>
            <a:schemeClr val="bg1">
              <a:lumMod val="50000"/>
            </a:schemeClr>
          </a:solidFill>
        </p:grpSpPr>
        <p:sp>
          <p:nvSpPr>
            <p:cNvPr id="11" name="Freeform 4">
              <a:extLst>
                <a:ext uri="{FF2B5EF4-FFF2-40B4-BE49-F238E27FC236}">
                  <a16:creationId xmlns:a16="http://schemas.microsoft.com/office/drawing/2014/main" id="{6C268F01-B009-4402-8D49-FBF0D0A7DC28}"/>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2" name="Freeform 5">
              <a:extLst>
                <a:ext uri="{FF2B5EF4-FFF2-40B4-BE49-F238E27FC236}">
                  <a16:creationId xmlns:a16="http://schemas.microsoft.com/office/drawing/2014/main" id="{52F0B538-6CA3-4B97-83DF-A9913941EC0F}"/>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13" name="Group 6">
            <a:extLst>
              <a:ext uri="{FF2B5EF4-FFF2-40B4-BE49-F238E27FC236}">
                <a16:creationId xmlns:a16="http://schemas.microsoft.com/office/drawing/2014/main" id="{548FB0EF-F1BA-436B-9427-0659230A6CC4}"/>
              </a:ext>
            </a:extLst>
          </p:cNvPr>
          <p:cNvGrpSpPr>
            <a:grpSpLocks/>
          </p:cNvGrpSpPr>
          <p:nvPr/>
        </p:nvGrpSpPr>
        <p:grpSpPr bwMode="auto">
          <a:xfrm>
            <a:off x="4374969" y="935426"/>
            <a:ext cx="76200" cy="2133600"/>
            <a:chOff x="3648" y="1008"/>
            <a:chExt cx="48" cy="1344"/>
          </a:xfrm>
        </p:grpSpPr>
        <p:sp>
          <p:nvSpPr>
            <p:cNvPr id="14" name="Rectangle 7">
              <a:extLst>
                <a:ext uri="{FF2B5EF4-FFF2-40B4-BE49-F238E27FC236}">
                  <a16:creationId xmlns:a16="http://schemas.microsoft.com/office/drawing/2014/main" id="{A100A697-6B8B-45AE-A5A8-3F9A0BD87F7B}"/>
                </a:ext>
              </a:extLst>
            </p:cNvPr>
            <p:cNvSpPr>
              <a:spLocks noChangeArrowheads="1"/>
            </p:cNvSpPr>
            <p:nvPr/>
          </p:nvSpPr>
          <p:spPr bwMode="auto">
            <a:xfrm>
              <a:off x="3648" y="1008"/>
              <a:ext cx="48" cy="134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Line 8">
              <a:extLst>
                <a:ext uri="{FF2B5EF4-FFF2-40B4-BE49-F238E27FC236}">
                  <a16:creationId xmlns:a16="http://schemas.microsoft.com/office/drawing/2014/main" id="{DB042D9F-9C26-4420-A314-C4DF149A4C2B}"/>
                </a:ext>
              </a:extLst>
            </p:cNvPr>
            <p:cNvSpPr>
              <a:spLocks noChangeShapeType="1"/>
            </p:cNvSpPr>
            <p:nvPr/>
          </p:nvSpPr>
          <p:spPr bwMode="auto">
            <a:xfrm>
              <a:off x="3648" y="1008"/>
              <a:ext cx="0" cy="1344"/>
            </a:xfrm>
            <a:prstGeom prst="line">
              <a:avLst/>
            </a:prstGeom>
            <a:noFill/>
            <a:ln w="381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16" name="Line 9">
            <a:extLst>
              <a:ext uri="{FF2B5EF4-FFF2-40B4-BE49-F238E27FC236}">
                <a16:creationId xmlns:a16="http://schemas.microsoft.com/office/drawing/2014/main" id="{4D19CEDD-F6C6-4643-ABAA-440C2EE70EAC}"/>
              </a:ext>
            </a:extLst>
          </p:cNvPr>
          <p:cNvSpPr>
            <a:spLocks noChangeAspect="1" noChangeShapeType="1"/>
          </p:cNvSpPr>
          <p:nvPr/>
        </p:nvSpPr>
        <p:spPr bwMode="auto">
          <a:xfrm flipH="1">
            <a:off x="2362019" y="1333888"/>
            <a:ext cx="1984375" cy="28416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7" name="Rectangle 12">
            <a:extLst>
              <a:ext uri="{FF2B5EF4-FFF2-40B4-BE49-F238E27FC236}">
                <a16:creationId xmlns:a16="http://schemas.microsoft.com/office/drawing/2014/main" id="{64D88B7F-7E30-4234-AC5C-137469891D29}"/>
              </a:ext>
            </a:extLst>
          </p:cNvPr>
          <p:cNvSpPr>
            <a:spLocks noChangeArrowheads="1"/>
          </p:cNvSpPr>
          <p:nvPr/>
        </p:nvSpPr>
        <p:spPr bwMode="auto">
          <a:xfrm>
            <a:off x="4273369" y="946538"/>
            <a:ext cx="4191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4800">
                <a:solidFill>
                  <a:srgbClr val="66FF33"/>
                </a:solidFill>
                <a:latin typeface="Times New Roman" panose="02020603050405020304" pitchFamily="18" charset="0"/>
              </a:rPr>
              <a:t>·</a:t>
            </a:r>
          </a:p>
        </p:txBody>
      </p:sp>
      <p:sp>
        <p:nvSpPr>
          <p:cNvPr id="18" name="Line 13">
            <a:extLst>
              <a:ext uri="{FF2B5EF4-FFF2-40B4-BE49-F238E27FC236}">
                <a16:creationId xmlns:a16="http://schemas.microsoft.com/office/drawing/2014/main" id="{2D0DFCFC-736A-4BCD-ACE5-024CBC2C9C62}"/>
              </a:ext>
            </a:extLst>
          </p:cNvPr>
          <p:cNvSpPr>
            <a:spLocks noChangeShapeType="1"/>
          </p:cNvSpPr>
          <p:nvPr/>
        </p:nvSpPr>
        <p:spPr bwMode="auto">
          <a:xfrm rot="678596" flipV="1">
            <a:off x="3298644" y="1452951"/>
            <a:ext cx="123825" cy="412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19" name="Object 14">
            <a:extLst>
              <a:ext uri="{FF2B5EF4-FFF2-40B4-BE49-F238E27FC236}">
                <a16:creationId xmlns:a16="http://schemas.microsoft.com/office/drawing/2014/main" id="{F5A8C0F4-B91F-44DA-801F-AFA1AC7BA643}"/>
              </a:ext>
            </a:extLst>
          </p:cNvPr>
          <p:cNvGraphicFramePr>
            <a:graphicFrameLocks noChangeAspect="1"/>
          </p:cNvGraphicFramePr>
          <p:nvPr/>
        </p:nvGraphicFramePr>
        <p:xfrm>
          <a:off x="3249739" y="2794388"/>
          <a:ext cx="227012" cy="317500"/>
        </p:xfrm>
        <a:graphic>
          <a:graphicData uri="http://schemas.openxmlformats.org/presentationml/2006/ole">
            <mc:AlternateContent xmlns:mc="http://schemas.openxmlformats.org/markup-compatibility/2006">
              <mc:Choice xmlns:v="urn:schemas-microsoft-com:vml" Requires="v">
                <p:oleObj spid="_x0000_s35842" name="公式" r:id="rId5" imgW="247591" imgH="361954" progId="Equation.3">
                  <p:embed/>
                </p:oleObj>
              </mc:Choice>
              <mc:Fallback>
                <p:oleObj name="公式" r:id="rId5" imgW="247591" imgH="361954" progId="Equation.3">
                  <p:embed/>
                  <p:pic>
                    <p:nvPicPr>
                      <p:cNvPr id="19" name="Object 14">
                        <a:extLst>
                          <a:ext uri="{FF2B5EF4-FFF2-40B4-BE49-F238E27FC236}">
                            <a16:creationId xmlns:a16="http://schemas.microsoft.com/office/drawing/2014/main" id="{F5A8C0F4-B91F-44DA-801F-AFA1AC7BA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9739" y="2794388"/>
                        <a:ext cx="2270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6">
            <a:extLst>
              <a:ext uri="{FF2B5EF4-FFF2-40B4-BE49-F238E27FC236}">
                <a16:creationId xmlns:a16="http://schemas.microsoft.com/office/drawing/2014/main" id="{3751EB33-6F10-46D5-A222-62FE94708719}"/>
              </a:ext>
            </a:extLst>
          </p:cNvPr>
          <p:cNvGraphicFramePr>
            <a:graphicFrameLocks noChangeAspect="1"/>
          </p:cNvGraphicFramePr>
          <p:nvPr/>
        </p:nvGraphicFramePr>
        <p:xfrm>
          <a:off x="4092394" y="959238"/>
          <a:ext cx="227013" cy="234950"/>
        </p:xfrm>
        <a:graphic>
          <a:graphicData uri="http://schemas.openxmlformats.org/presentationml/2006/ole">
            <mc:AlternateContent xmlns:mc="http://schemas.openxmlformats.org/markup-compatibility/2006">
              <mc:Choice xmlns:v="urn:schemas-microsoft-com:vml" Requires="v">
                <p:oleObj spid="_x0000_s35843" name="公式" r:id="rId7" imgW="247591" imgH="266815" progId="Equation.3">
                  <p:embed/>
                </p:oleObj>
              </mc:Choice>
              <mc:Fallback>
                <p:oleObj name="公式" r:id="rId7" imgW="247591" imgH="266815" progId="Equation.3">
                  <p:embed/>
                  <p:pic>
                    <p:nvPicPr>
                      <p:cNvPr id="20" name="Object 16">
                        <a:extLst>
                          <a:ext uri="{FF2B5EF4-FFF2-40B4-BE49-F238E27FC236}">
                            <a16:creationId xmlns:a16="http://schemas.microsoft.com/office/drawing/2014/main" id="{3751EB33-6F10-46D5-A222-62FE947087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2394" y="959238"/>
                        <a:ext cx="227013"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a:extLst>
              <a:ext uri="{FF2B5EF4-FFF2-40B4-BE49-F238E27FC236}">
                <a16:creationId xmlns:a16="http://schemas.microsoft.com/office/drawing/2014/main" id="{FA095130-EE66-4E29-89BD-7A7A26BB0A82}"/>
              </a:ext>
            </a:extLst>
          </p:cNvPr>
          <p:cNvGraphicFramePr>
            <a:graphicFrameLocks noChangeAspect="1"/>
          </p:cNvGraphicFramePr>
          <p:nvPr/>
        </p:nvGraphicFramePr>
        <p:xfrm>
          <a:off x="4481332" y="2006988"/>
          <a:ext cx="161925" cy="255588"/>
        </p:xfrm>
        <a:graphic>
          <a:graphicData uri="http://schemas.openxmlformats.org/presentationml/2006/ole">
            <mc:AlternateContent xmlns:mc="http://schemas.openxmlformats.org/markup-compatibility/2006">
              <mc:Choice xmlns:v="urn:schemas-microsoft-com:vml" Requires="v">
                <p:oleObj spid="_x0000_s35844" name="公式" r:id="rId9" imgW="171377" imgH="285842" progId="Equation.3">
                  <p:embed/>
                </p:oleObj>
              </mc:Choice>
              <mc:Fallback>
                <p:oleObj name="公式" r:id="rId9" imgW="171377" imgH="285842" progId="Equation.3">
                  <p:embed/>
                  <p:pic>
                    <p:nvPicPr>
                      <p:cNvPr id="21" name="Object 17">
                        <a:extLst>
                          <a:ext uri="{FF2B5EF4-FFF2-40B4-BE49-F238E27FC236}">
                            <a16:creationId xmlns:a16="http://schemas.microsoft.com/office/drawing/2014/main" id="{FA095130-EE66-4E29-89BD-7A7A26BB0A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332" y="2006988"/>
                        <a:ext cx="161925"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52">
            <a:extLst>
              <a:ext uri="{FF2B5EF4-FFF2-40B4-BE49-F238E27FC236}">
                <a16:creationId xmlns:a16="http://schemas.microsoft.com/office/drawing/2014/main" id="{C1E0FC23-38ED-464A-B850-39AD3916B222}"/>
              </a:ext>
            </a:extLst>
          </p:cNvPr>
          <p:cNvGraphicFramePr>
            <a:graphicFrameLocks noChangeAspect="1"/>
          </p:cNvGraphicFramePr>
          <p:nvPr/>
        </p:nvGraphicFramePr>
        <p:xfrm>
          <a:off x="4511494" y="1273563"/>
          <a:ext cx="171450" cy="180975"/>
        </p:xfrm>
        <a:graphic>
          <a:graphicData uri="http://schemas.openxmlformats.org/presentationml/2006/ole">
            <mc:AlternateContent xmlns:mc="http://schemas.openxmlformats.org/markup-compatibility/2006">
              <mc:Choice xmlns:v="urn:schemas-microsoft-com:vml" Requires="v">
                <p:oleObj spid="_x0000_s35845" name="公式" r:id="rId11" imgW="190325" imgH="200005" progId="Equation.3">
                  <p:embed/>
                </p:oleObj>
              </mc:Choice>
              <mc:Fallback>
                <p:oleObj name="公式" r:id="rId11" imgW="190325" imgH="200005" progId="Equation.3">
                  <p:embed/>
                  <p:pic>
                    <p:nvPicPr>
                      <p:cNvPr id="22" name="Object 52">
                        <a:extLst>
                          <a:ext uri="{FF2B5EF4-FFF2-40B4-BE49-F238E27FC236}">
                            <a16:creationId xmlns:a16="http://schemas.microsoft.com/office/drawing/2014/main" id="{C1E0FC23-38ED-464A-B850-39AD3916B2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1494" y="1273563"/>
                        <a:ext cx="171450"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56">
            <a:extLst>
              <a:ext uri="{FF2B5EF4-FFF2-40B4-BE49-F238E27FC236}">
                <a16:creationId xmlns:a16="http://schemas.microsoft.com/office/drawing/2014/main" id="{444253DE-6FB6-42A1-BB58-E9AB7B6F48EF}"/>
              </a:ext>
            </a:extLst>
          </p:cNvPr>
          <p:cNvGrpSpPr>
            <a:grpSpLocks/>
          </p:cNvGrpSpPr>
          <p:nvPr/>
        </p:nvGrpSpPr>
        <p:grpSpPr bwMode="auto">
          <a:xfrm>
            <a:off x="2335032" y="1243401"/>
            <a:ext cx="2016125" cy="71437"/>
            <a:chOff x="3379" y="1265"/>
            <a:chExt cx="1270" cy="45"/>
          </a:xfrm>
        </p:grpSpPr>
        <p:sp>
          <p:nvSpPr>
            <p:cNvPr id="24" name="Line 57">
              <a:extLst>
                <a:ext uri="{FF2B5EF4-FFF2-40B4-BE49-F238E27FC236}">
                  <a16:creationId xmlns:a16="http://schemas.microsoft.com/office/drawing/2014/main" id="{9BA898D6-AF35-4EE5-B9DD-C1141045DA03}"/>
                </a:ext>
              </a:extLst>
            </p:cNvPr>
            <p:cNvSpPr>
              <a:spLocks noChangeShapeType="1"/>
            </p:cNvSpPr>
            <p:nvPr/>
          </p:nvSpPr>
          <p:spPr bwMode="auto">
            <a:xfrm>
              <a:off x="3379" y="1265"/>
              <a:ext cx="1270" cy="4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 name="Line 58">
              <a:extLst>
                <a:ext uri="{FF2B5EF4-FFF2-40B4-BE49-F238E27FC236}">
                  <a16:creationId xmlns:a16="http://schemas.microsoft.com/office/drawing/2014/main" id="{B8EA867D-A938-413B-AE7D-EE8E7FE7C60A}"/>
                </a:ext>
              </a:extLst>
            </p:cNvPr>
            <p:cNvSpPr>
              <a:spLocks noChangeShapeType="1"/>
            </p:cNvSpPr>
            <p:nvPr/>
          </p:nvSpPr>
          <p:spPr bwMode="auto">
            <a:xfrm>
              <a:off x="3908" y="1286"/>
              <a:ext cx="136"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26" name="Line 63">
            <a:extLst>
              <a:ext uri="{FF2B5EF4-FFF2-40B4-BE49-F238E27FC236}">
                <a16:creationId xmlns:a16="http://schemas.microsoft.com/office/drawing/2014/main" id="{082B06AD-383A-4897-B2EC-C47360CD5EC6}"/>
              </a:ext>
            </a:extLst>
          </p:cNvPr>
          <p:cNvSpPr>
            <a:spLocks noChangeShapeType="1"/>
          </p:cNvSpPr>
          <p:nvPr/>
        </p:nvSpPr>
        <p:spPr bwMode="auto">
          <a:xfrm flipV="1">
            <a:off x="3333569" y="1632338"/>
            <a:ext cx="176213" cy="66675"/>
          </a:xfrm>
          <a:prstGeom prst="line">
            <a:avLst/>
          </a:prstGeom>
          <a:noFill/>
          <a:ln w="19050">
            <a:solidFill>
              <a:srgbClr val="99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18">
            <a:extLst>
              <a:ext uri="{FF2B5EF4-FFF2-40B4-BE49-F238E27FC236}">
                <a16:creationId xmlns:a16="http://schemas.microsoft.com/office/drawing/2014/main" id="{A6316FE0-32E3-4FEA-B507-9023776B032B}"/>
              </a:ext>
            </a:extLst>
          </p:cNvPr>
          <p:cNvSpPr>
            <a:spLocks noChangeShapeType="1"/>
          </p:cNvSpPr>
          <p:nvPr/>
        </p:nvSpPr>
        <p:spPr bwMode="auto">
          <a:xfrm>
            <a:off x="2249307" y="3167451"/>
            <a:ext cx="2057400" cy="0"/>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804994A-565B-4F07-AAF1-FD9272BAD527}"/>
                  </a:ext>
                </a:extLst>
              </p:cNvPr>
              <p:cNvSpPr txBox="1"/>
              <p:nvPr/>
            </p:nvSpPr>
            <p:spPr>
              <a:xfrm>
                <a:off x="3050360" y="1750205"/>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8" name="TextBox 27">
                <a:extLst>
                  <a:ext uri="{FF2B5EF4-FFF2-40B4-BE49-F238E27FC236}">
                    <a16:creationId xmlns:a16="http://schemas.microsoft.com/office/drawing/2014/main" id="{4804994A-565B-4F07-AAF1-FD9272BAD527}"/>
                  </a:ext>
                </a:extLst>
              </p:cNvPr>
              <p:cNvSpPr txBox="1">
                <a:spLocks noRot="1" noChangeAspect="1" noMove="1" noResize="1" noEditPoints="1" noAdjustHandles="1" noChangeArrowheads="1" noChangeShapeType="1" noTextEdit="1"/>
              </p:cNvSpPr>
              <p:nvPr/>
            </p:nvSpPr>
            <p:spPr>
              <a:xfrm>
                <a:off x="3050360" y="1750205"/>
                <a:ext cx="194284" cy="276999"/>
              </a:xfrm>
              <a:prstGeom prst="rect">
                <a:avLst/>
              </a:prstGeom>
              <a:blipFill>
                <a:blip r:embed="rId13"/>
                <a:stretch>
                  <a:fillRect l="-25000" r="-25000" b="-8696"/>
                </a:stretch>
              </a:blipFill>
            </p:spPr>
            <p:txBody>
              <a:bodyPr/>
              <a:lstStyle/>
              <a:p>
                <a:r>
                  <a:rPr lang="en-US">
                    <a:noFill/>
                  </a:rPr>
                  <a:t> </a:t>
                </a:r>
              </a:p>
            </p:txBody>
          </p:sp>
        </mc:Fallback>
      </mc:AlternateContent>
      <p:sp>
        <p:nvSpPr>
          <p:cNvPr id="29" name="Freeform: Shape 9">
            <a:extLst>
              <a:ext uri="{FF2B5EF4-FFF2-40B4-BE49-F238E27FC236}">
                <a16:creationId xmlns:a16="http://schemas.microsoft.com/office/drawing/2014/main" id="{8D1AB70B-F2C9-4279-BA0D-CC11EC9F622F}"/>
              </a:ext>
            </a:extLst>
          </p:cNvPr>
          <p:cNvSpPr/>
          <p:nvPr/>
        </p:nvSpPr>
        <p:spPr bwMode="auto">
          <a:xfrm>
            <a:off x="2930769" y="1858108"/>
            <a:ext cx="32128" cy="134815"/>
          </a:xfrm>
          <a:custGeom>
            <a:avLst/>
            <a:gdLst>
              <a:gd name="connsiteX0" fmla="*/ 0 w 32128"/>
              <a:gd name="connsiteY0" fmla="*/ 0 h 134815"/>
              <a:gd name="connsiteX1" fmla="*/ 29308 w 32128"/>
              <a:gd name="connsiteY1" fmla="*/ 46892 h 134815"/>
              <a:gd name="connsiteX2" fmla="*/ 29308 w 32128"/>
              <a:gd name="connsiteY2" fmla="*/ 134815 h 134815"/>
            </a:gdLst>
            <a:ahLst/>
            <a:cxnLst>
              <a:cxn ang="0">
                <a:pos x="connsiteX0" y="connsiteY0"/>
              </a:cxn>
              <a:cxn ang="0">
                <a:pos x="connsiteX1" y="connsiteY1"/>
              </a:cxn>
              <a:cxn ang="0">
                <a:pos x="connsiteX2" y="connsiteY2"/>
              </a:cxn>
            </a:cxnLst>
            <a:rect l="l" t="t" r="r" b="b"/>
            <a:pathLst>
              <a:path w="32128" h="134815">
                <a:moveTo>
                  <a:pt x="0" y="0"/>
                </a:moveTo>
                <a:cubicBezTo>
                  <a:pt x="12211" y="12211"/>
                  <a:pt x="24423" y="24423"/>
                  <a:pt x="29308" y="46892"/>
                </a:cubicBezTo>
                <a:cubicBezTo>
                  <a:pt x="34193" y="69361"/>
                  <a:pt x="31750" y="102088"/>
                  <a:pt x="29308" y="134815"/>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0" name="Straight Arrow Connector 29">
            <a:extLst>
              <a:ext uri="{FF2B5EF4-FFF2-40B4-BE49-F238E27FC236}">
                <a16:creationId xmlns:a16="http://schemas.microsoft.com/office/drawing/2014/main" id="{7D9EF600-54EF-4B33-B050-5B1FAA3C6FAD}"/>
              </a:ext>
            </a:extLst>
          </p:cNvPr>
          <p:cNvCxnSpPr/>
          <p:nvPr/>
        </p:nvCxnSpPr>
        <p:spPr bwMode="auto">
          <a:xfrm flipH="1" flipV="1">
            <a:off x="3670269" y="1659344"/>
            <a:ext cx="1138922" cy="45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64C782DD-7A93-4B2C-B183-A114394D1C3A}"/>
              </a:ext>
            </a:extLst>
          </p:cNvPr>
          <p:cNvSpPr txBox="1"/>
          <p:nvPr/>
        </p:nvSpPr>
        <p:spPr>
          <a:xfrm>
            <a:off x="4809191" y="1497701"/>
            <a:ext cx="4118628" cy="369332"/>
          </a:xfrm>
          <a:prstGeom prst="rect">
            <a:avLst/>
          </a:prstGeom>
          <a:noFill/>
        </p:spPr>
        <p:txBody>
          <a:bodyPr wrap="none" rtlCol="0">
            <a:spAutoFit/>
          </a:bodyPr>
          <a:lstStyle/>
          <a:p>
            <a:r>
              <a:rPr lang="en-US" dirty="0"/>
              <a:t>This ray pass through the center of the lens</a:t>
            </a: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3FF881EA-5B39-4D0F-B07F-6E67A7F60C6A}"/>
                  </a:ext>
                </a:extLst>
              </p:cNvPr>
              <p:cNvSpPr txBox="1"/>
              <p:nvPr/>
            </p:nvSpPr>
            <p:spPr>
              <a:xfrm>
                <a:off x="4707105" y="4502362"/>
                <a:ext cx="1305742"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r>
                            <a:rPr lang="en-US" i="1" smtClean="0">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p:sp>
            <p:nvSpPr>
              <p:cNvPr id="32" name="TextBox 31">
                <a:extLst>
                  <a:ext uri="{FF2B5EF4-FFF2-40B4-BE49-F238E27FC236}">
                    <a16:creationId xmlns:a16="http://schemas.microsoft.com/office/drawing/2014/main" id="{3FF881EA-5B39-4D0F-B07F-6E67A7F60C6A}"/>
                  </a:ext>
                </a:extLst>
              </p:cNvPr>
              <p:cNvSpPr txBox="1">
                <a:spLocks noRot="1" noChangeAspect="1" noMove="1" noResize="1" noEditPoints="1" noAdjustHandles="1" noChangeArrowheads="1" noChangeShapeType="1" noTextEdit="1"/>
              </p:cNvSpPr>
              <p:nvPr/>
            </p:nvSpPr>
            <p:spPr>
              <a:xfrm>
                <a:off x="4707105" y="4502362"/>
                <a:ext cx="1305742" cy="526554"/>
              </a:xfrm>
              <a:prstGeom prst="rect">
                <a:avLst/>
              </a:prstGeom>
              <a:blipFill>
                <a:blip r:embed="rId14"/>
                <a:stretch>
                  <a:fillRect/>
                </a:stretch>
              </a:blipFill>
            </p:spPr>
            <p:txBody>
              <a:bodyPr/>
              <a:lstStyle/>
              <a:p>
                <a:r>
                  <a:rPr lang="en-US">
                    <a:noFill/>
                  </a:rPr>
                  <a:t> </a:t>
                </a:r>
              </a:p>
            </p:txBody>
          </p:sp>
        </mc:Fallback>
      </mc:AlternateContent>
      <p:sp>
        <p:nvSpPr>
          <p:cNvPr id="33" name="Line 2">
            <a:extLst>
              <a:ext uri="{FF2B5EF4-FFF2-40B4-BE49-F238E27FC236}">
                <a16:creationId xmlns:a16="http://schemas.microsoft.com/office/drawing/2014/main" id="{C2771CC2-94F9-4E5E-A535-73B3ED8238C1}"/>
              </a:ext>
            </a:extLst>
          </p:cNvPr>
          <p:cNvSpPr>
            <a:spLocks noChangeShapeType="1"/>
          </p:cNvSpPr>
          <p:nvPr/>
        </p:nvSpPr>
        <p:spPr bwMode="auto">
          <a:xfrm flipV="1">
            <a:off x="1014220" y="2044138"/>
            <a:ext cx="1176348" cy="339920"/>
          </a:xfrm>
          <a:prstGeom prst="line">
            <a:avLst/>
          </a:prstGeom>
          <a:noFill/>
          <a:ln w="1905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4" name="Line 2">
            <a:extLst>
              <a:ext uri="{FF2B5EF4-FFF2-40B4-BE49-F238E27FC236}">
                <a16:creationId xmlns:a16="http://schemas.microsoft.com/office/drawing/2014/main" id="{41061936-1552-444C-821B-FCAE218984D4}"/>
              </a:ext>
            </a:extLst>
          </p:cNvPr>
          <p:cNvSpPr>
            <a:spLocks noChangeShapeType="1"/>
          </p:cNvSpPr>
          <p:nvPr/>
        </p:nvSpPr>
        <p:spPr bwMode="auto">
          <a:xfrm flipV="1">
            <a:off x="1043608" y="2369000"/>
            <a:ext cx="1176348" cy="33992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5" name="Line 2">
            <a:extLst>
              <a:ext uri="{FF2B5EF4-FFF2-40B4-BE49-F238E27FC236}">
                <a16:creationId xmlns:a16="http://schemas.microsoft.com/office/drawing/2014/main" id="{829C3247-3292-4830-92DA-08170AA9F276}"/>
              </a:ext>
            </a:extLst>
          </p:cNvPr>
          <p:cNvSpPr>
            <a:spLocks noChangeShapeType="1"/>
          </p:cNvSpPr>
          <p:nvPr/>
        </p:nvSpPr>
        <p:spPr bwMode="auto">
          <a:xfrm flipV="1">
            <a:off x="1019388" y="1700808"/>
            <a:ext cx="1176348" cy="33992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6" name="Line 2">
            <a:extLst>
              <a:ext uri="{FF2B5EF4-FFF2-40B4-BE49-F238E27FC236}">
                <a16:creationId xmlns:a16="http://schemas.microsoft.com/office/drawing/2014/main" id="{567B2E72-6986-43BB-917D-89F34E3632B9}"/>
              </a:ext>
            </a:extLst>
          </p:cNvPr>
          <p:cNvSpPr>
            <a:spLocks noChangeShapeType="1"/>
          </p:cNvSpPr>
          <p:nvPr/>
        </p:nvSpPr>
        <p:spPr bwMode="auto">
          <a:xfrm flipV="1">
            <a:off x="1091396" y="1216872"/>
            <a:ext cx="1176348" cy="33992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37" name="Group 56">
            <a:extLst>
              <a:ext uri="{FF2B5EF4-FFF2-40B4-BE49-F238E27FC236}">
                <a16:creationId xmlns:a16="http://schemas.microsoft.com/office/drawing/2014/main" id="{D1CEA046-2285-46DE-B5E2-E263A4488143}"/>
              </a:ext>
            </a:extLst>
          </p:cNvPr>
          <p:cNvGrpSpPr>
            <a:grpSpLocks/>
          </p:cNvGrpSpPr>
          <p:nvPr/>
        </p:nvGrpSpPr>
        <p:grpSpPr bwMode="auto">
          <a:xfrm flipV="1">
            <a:off x="2299633" y="1382275"/>
            <a:ext cx="2060467" cy="960328"/>
            <a:chOff x="3379" y="1265"/>
            <a:chExt cx="1270" cy="45"/>
          </a:xfrm>
        </p:grpSpPr>
        <p:sp>
          <p:nvSpPr>
            <p:cNvPr id="38" name="Line 57">
              <a:extLst>
                <a:ext uri="{FF2B5EF4-FFF2-40B4-BE49-F238E27FC236}">
                  <a16:creationId xmlns:a16="http://schemas.microsoft.com/office/drawing/2014/main" id="{8778C7F7-3F84-4982-A63B-32D08BE17FB4}"/>
                </a:ext>
              </a:extLst>
            </p:cNvPr>
            <p:cNvSpPr>
              <a:spLocks noChangeShapeType="1"/>
            </p:cNvSpPr>
            <p:nvPr/>
          </p:nvSpPr>
          <p:spPr bwMode="auto">
            <a:xfrm>
              <a:off x="3379" y="1265"/>
              <a:ext cx="1270" cy="4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 name="Line 58">
              <a:extLst>
                <a:ext uri="{FF2B5EF4-FFF2-40B4-BE49-F238E27FC236}">
                  <a16:creationId xmlns:a16="http://schemas.microsoft.com/office/drawing/2014/main" id="{10CF37B0-C51C-4E55-8A61-DB612969C162}"/>
                </a:ext>
              </a:extLst>
            </p:cNvPr>
            <p:cNvSpPr>
              <a:spLocks noChangeShapeType="1"/>
            </p:cNvSpPr>
            <p:nvPr/>
          </p:nvSpPr>
          <p:spPr bwMode="auto">
            <a:xfrm>
              <a:off x="3908" y="1286"/>
              <a:ext cx="136"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BA5087C-79EF-435E-9531-54E7A1DD9C12}"/>
                  </a:ext>
                </a:extLst>
              </p:cNvPr>
              <p:cNvSpPr txBox="1"/>
              <p:nvPr/>
            </p:nvSpPr>
            <p:spPr>
              <a:xfrm>
                <a:off x="65373" y="3852937"/>
                <a:ext cx="9155767" cy="338554"/>
              </a:xfrm>
              <a:prstGeom prst="rect">
                <a:avLst/>
              </a:prstGeom>
              <a:noFill/>
            </p:spPr>
            <p:txBody>
              <a:bodyPr wrap="square" rtlCol="0">
                <a:spAutoFit/>
              </a:bodyPr>
              <a:lstStyle/>
              <a:p>
                <a:r>
                  <a:rPr lang="en-GB" sz="1600" dirty="0"/>
                  <a:t>A ray which pass through the centre of the lens is not deviated. It makes an angle </a:t>
                </a:r>
                <a14:m>
                  <m:oMath xmlns:m="http://schemas.openxmlformats.org/officeDocument/2006/math">
                    <m:r>
                      <a:rPr lang="en-GB" sz="1600" i="1" smtClean="0">
                        <a:latin typeface="Cambria Math" panose="02040503050406030204" pitchFamily="18" charset="0"/>
                        <a:ea typeface="Cambria Math" panose="02040503050406030204" pitchFamily="18" charset="0"/>
                      </a:rPr>
                      <m:t>𝜃</m:t>
                    </m:r>
                  </m:oMath>
                </a14:m>
                <a:r>
                  <a:rPr lang="en-GB" sz="1600" dirty="0"/>
                  <a:t> with the optical axis. </a:t>
                </a:r>
                <a:endParaRPr lang="en-US" sz="1600" dirty="0"/>
              </a:p>
            </p:txBody>
          </p:sp>
        </mc:Choice>
        <mc:Fallback xmlns="">
          <p:sp>
            <p:nvSpPr>
              <p:cNvPr id="40" name="TextBox 39">
                <a:extLst>
                  <a:ext uri="{FF2B5EF4-FFF2-40B4-BE49-F238E27FC236}">
                    <a16:creationId xmlns:a16="http://schemas.microsoft.com/office/drawing/2014/main" id="{5BA5087C-79EF-435E-9531-54E7A1DD9C12}"/>
                  </a:ext>
                </a:extLst>
              </p:cNvPr>
              <p:cNvSpPr txBox="1">
                <a:spLocks noRot="1" noChangeAspect="1" noMove="1" noResize="1" noEditPoints="1" noAdjustHandles="1" noChangeArrowheads="1" noChangeShapeType="1" noTextEdit="1"/>
              </p:cNvSpPr>
              <p:nvPr/>
            </p:nvSpPr>
            <p:spPr>
              <a:xfrm>
                <a:off x="65373" y="3852937"/>
                <a:ext cx="9155767" cy="338554"/>
              </a:xfrm>
              <a:prstGeom prst="rect">
                <a:avLst/>
              </a:prstGeom>
              <a:blipFill>
                <a:blip r:embed="rId15"/>
                <a:stretch>
                  <a:fillRect l="-399"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349D44E-109A-4137-ACB9-25FB6C692A2E}"/>
                  </a:ext>
                </a:extLst>
              </p:cNvPr>
              <p:cNvSpPr/>
              <p:nvPr/>
            </p:nvSpPr>
            <p:spPr>
              <a:xfrm>
                <a:off x="496595" y="4482128"/>
                <a:ext cx="1328504" cy="615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tan</m:t>
                          </m:r>
                        </m:fName>
                        <m:e>
                          <m:r>
                            <a:rPr lang="en-US" i="1">
                              <a:latin typeface="Cambria Math" panose="02040503050406030204" pitchFamily="18" charset="0"/>
                              <a:ea typeface="Cambria Math" panose="02040503050406030204" pitchFamily="18" charset="0"/>
                            </a:rPr>
                            <m:t>𝜃</m:t>
                          </m:r>
                        </m:e>
                      </m:func>
                      <m:r>
                        <a:rPr lang="en-GB"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num>
                        <m:den>
                          <m:r>
                            <a:rPr lang="en-US" i="1">
                              <a:latin typeface="Cambria Math" panose="02040503050406030204" pitchFamily="18" charset="0"/>
                            </a:rPr>
                            <m:t>𝑓</m:t>
                          </m:r>
                        </m:den>
                      </m:f>
                    </m:oMath>
                  </m:oMathPara>
                </a14:m>
                <a:endParaRPr lang="en-US" dirty="0"/>
              </a:p>
            </p:txBody>
          </p:sp>
        </mc:Choice>
        <mc:Fallback xmlns="">
          <p:sp>
            <p:nvSpPr>
              <p:cNvPr id="41" name="Rectangle 40">
                <a:extLst>
                  <a:ext uri="{FF2B5EF4-FFF2-40B4-BE49-F238E27FC236}">
                    <a16:creationId xmlns:a16="http://schemas.microsoft.com/office/drawing/2014/main" id="{3349D44E-109A-4137-ACB9-25FB6C692A2E}"/>
                  </a:ext>
                </a:extLst>
              </p:cNvPr>
              <p:cNvSpPr>
                <a:spLocks noRot="1" noChangeAspect="1" noMove="1" noResize="1" noEditPoints="1" noAdjustHandles="1" noChangeArrowheads="1" noChangeShapeType="1" noTextEdit="1"/>
              </p:cNvSpPr>
              <p:nvPr/>
            </p:nvSpPr>
            <p:spPr>
              <a:xfrm>
                <a:off x="496595" y="4482128"/>
                <a:ext cx="1328504" cy="615297"/>
              </a:xfrm>
              <a:prstGeom prst="rect">
                <a:avLst/>
              </a:prstGeom>
              <a:blipFill>
                <a:blip r:embed="rId16"/>
                <a:stretch>
                  <a:fillRect/>
                </a:stretch>
              </a:blipFill>
            </p:spPr>
            <p:txBody>
              <a:bodyPr/>
              <a:lstStyle/>
              <a:p>
                <a:r>
                  <a:rPr lang="en-US">
                    <a:noFill/>
                  </a:rPr>
                  <a:t> </a:t>
                </a:r>
              </a:p>
            </p:txBody>
          </p:sp>
        </mc:Fallback>
      </mc:AlternateContent>
      <p:sp>
        <p:nvSpPr>
          <p:cNvPr id="42" name="Arrow: Right 11">
            <a:extLst>
              <a:ext uri="{FF2B5EF4-FFF2-40B4-BE49-F238E27FC236}">
                <a16:creationId xmlns:a16="http://schemas.microsoft.com/office/drawing/2014/main" id="{5F4758D8-0EA4-4E78-989D-A5B18F695B47}"/>
              </a:ext>
            </a:extLst>
          </p:cNvPr>
          <p:cNvSpPr/>
          <p:nvPr/>
        </p:nvSpPr>
        <p:spPr bwMode="auto">
          <a:xfrm>
            <a:off x="3747875" y="4629940"/>
            <a:ext cx="446343" cy="35745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A223C23-4DE6-4474-93B4-A5599BB54CCE}"/>
                  </a:ext>
                </a:extLst>
              </p:cNvPr>
              <p:cNvSpPr txBox="1"/>
              <p:nvPr/>
            </p:nvSpPr>
            <p:spPr>
              <a:xfrm>
                <a:off x="797197" y="5656059"/>
                <a:ext cx="6590394"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𝑚</m:t>
                        </m:r>
                      </m:sub>
                    </m:sSub>
                  </m:oMath>
                </a14:m>
                <a:r>
                  <a:rPr lang="en-US" dirty="0"/>
                  <a:t> are the x-positions for minima of intensity on the diffraction pattern</a:t>
                </a:r>
              </a:p>
            </p:txBody>
          </p:sp>
        </mc:Choice>
        <mc:Fallback xmlns="">
          <p:sp>
            <p:nvSpPr>
              <p:cNvPr id="43" name="TextBox 42">
                <a:extLst>
                  <a:ext uri="{FF2B5EF4-FFF2-40B4-BE49-F238E27FC236}">
                    <a16:creationId xmlns:a16="http://schemas.microsoft.com/office/drawing/2014/main" id="{AA223C23-4DE6-4474-93B4-A5599BB54CCE}"/>
                  </a:ext>
                </a:extLst>
              </p:cNvPr>
              <p:cNvSpPr txBox="1">
                <a:spLocks noRot="1" noChangeAspect="1" noMove="1" noResize="1" noEditPoints="1" noAdjustHandles="1" noChangeArrowheads="1" noChangeShapeType="1" noTextEdit="1"/>
              </p:cNvSpPr>
              <p:nvPr/>
            </p:nvSpPr>
            <p:spPr>
              <a:xfrm>
                <a:off x="797197" y="5656059"/>
                <a:ext cx="6590394" cy="369332"/>
              </a:xfrm>
              <a:prstGeom prst="rect">
                <a:avLst/>
              </a:prstGeom>
              <a:blipFill>
                <a:blip r:embed="rId17"/>
                <a:stretch>
                  <a:fillRect t="-10000" r="-296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293551" y="2824039"/>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293551" y="2824039"/>
                <a:ext cx="191078" cy="276999"/>
              </a:xfrm>
              <a:prstGeom prst="rect">
                <a:avLst/>
              </a:prstGeom>
              <a:blipFill>
                <a:blip r:embed="rId18"/>
                <a:stretch>
                  <a:fillRect l="-40625" r="-37500" b="-34783"/>
                </a:stretch>
              </a:blipFill>
            </p:spPr>
            <p:txBody>
              <a:bodyPr/>
              <a:lstStyle/>
              <a:p>
                <a:r>
                  <a:rPr lang="en-US">
                    <a:noFill/>
                  </a:rPr>
                  <a:t> </a:t>
                </a:r>
              </a:p>
            </p:txBody>
          </p:sp>
        </mc:Fallback>
      </mc:AlternateContent>
      <p:cxnSp>
        <p:nvCxnSpPr>
          <p:cNvPr id="45" name="Straight Arrow Connector 44"/>
          <p:cNvCxnSpPr/>
          <p:nvPr/>
        </p:nvCxnSpPr>
        <p:spPr>
          <a:xfrm flipH="1" flipV="1">
            <a:off x="4394019" y="692696"/>
            <a:ext cx="19050" cy="134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4468230" y="566246"/>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4468230" y="566246"/>
                <a:ext cx="188128" cy="276999"/>
              </a:xfrm>
              <a:prstGeom prst="rect">
                <a:avLst/>
              </a:prstGeom>
              <a:blipFill>
                <a:blip r:embed="rId19"/>
                <a:stretch>
                  <a:fillRect l="-16129" r="-12903" b="-2222"/>
                </a:stretch>
              </a:blipFill>
            </p:spPr>
            <p:txBody>
              <a:bodyPr/>
              <a:lstStyle/>
              <a:p>
                <a:r>
                  <a:rPr lang="en-US">
                    <a:noFill/>
                  </a:rPr>
                  <a:t> </a:t>
                </a:r>
              </a:p>
            </p:txBody>
          </p:sp>
        </mc:Fallback>
      </mc:AlternateContent>
      <p:sp>
        <p:nvSpPr>
          <p:cNvPr id="47" name="TextBox 46"/>
          <p:cNvSpPr txBox="1"/>
          <p:nvPr/>
        </p:nvSpPr>
        <p:spPr>
          <a:xfrm>
            <a:off x="1691680" y="-28141"/>
            <a:ext cx="8542663" cy="584775"/>
          </a:xfrm>
          <a:prstGeom prst="rect">
            <a:avLst/>
          </a:prstGeom>
          <a:noFill/>
        </p:spPr>
        <p:txBody>
          <a:bodyPr wrap="square" rtlCol="0">
            <a:spAutoFit/>
          </a:bodyPr>
          <a:lstStyle/>
          <a:p>
            <a:r>
              <a:rPr lang="en-GB" sz="3200" dirty="0"/>
              <a:t>Condition of destructive interferences</a:t>
            </a:r>
            <a:endParaRPr lang="en-US" sz="3200" dirty="0"/>
          </a:p>
        </p:txBody>
      </p:sp>
    </p:spTree>
    <p:extLst>
      <p:ext uri="{BB962C8B-B14F-4D97-AF65-F5344CB8AC3E}">
        <p14:creationId xmlns:p14="http://schemas.microsoft.com/office/powerpoint/2010/main" val="337422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32" grpId="0"/>
      <p:bldP spid="40" grpId="0"/>
      <p:bldP spid="41" grpId="0"/>
      <p:bldP spid="42" grpId="0" animBg="1"/>
      <p:bldP spid="4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69</a:t>
            </a:fld>
            <a:endParaRPr lang="en-US" altLang="zh-CN"/>
          </a:p>
        </p:txBody>
      </p:sp>
      <p:sp>
        <p:nvSpPr>
          <p:cNvPr id="3" name="Rectangle: Rounded Corners 5">
            <a:extLst>
              <a:ext uri="{FF2B5EF4-FFF2-40B4-BE49-F238E27FC236}">
                <a16:creationId xmlns:a16="http://schemas.microsoft.com/office/drawing/2014/main" id="{219C8D83-8791-4F91-87BB-2DA087527FC6}"/>
              </a:ext>
            </a:extLst>
          </p:cNvPr>
          <p:cNvSpPr/>
          <p:nvPr/>
        </p:nvSpPr>
        <p:spPr bwMode="auto">
          <a:xfrm>
            <a:off x="239763" y="4010457"/>
            <a:ext cx="1703265" cy="86628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6" name="Line 10">
            <a:extLst>
              <a:ext uri="{FF2B5EF4-FFF2-40B4-BE49-F238E27FC236}">
                <a16:creationId xmlns:a16="http://schemas.microsoft.com/office/drawing/2014/main" id="{125A0141-C043-471F-9EFF-5E44591034FC}"/>
              </a:ext>
            </a:extLst>
          </p:cNvPr>
          <p:cNvSpPr>
            <a:spLocks noChangeShapeType="1"/>
          </p:cNvSpPr>
          <p:nvPr/>
        </p:nvSpPr>
        <p:spPr bwMode="auto">
          <a:xfrm flipV="1">
            <a:off x="107504" y="1996951"/>
            <a:ext cx="8765138" cy="22086"/>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7" name="Picture 2" descr="其">
            <a:extLst>
              <a:ext uri="{FF2B5EF4-FFF2-40B4-BE49-F238E27FC236}">
                <a16:creationId xmlns:a16="http://schemas.microsoft.com/office/drawing/2014/main" id="{E94110A1-DB5A-484E-BE8E-CBEAC54FC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2416" y="3771905"/>
            <a:ext cx="1420068" cy="289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C74D37C7-07C3-4C32-8F48-D6216C2E30B7}"/>
              </a:ext>
            </a:extLst>
          </p:cNvPr>
          <p:cNvCxnSpPr/>
          <p:nvPr/>
        </p:nvCxnSpPr>
        <p:spPr bwMode="auto">
          <a:xfrm flipH="1">
            <a:off x="4666258" y="4770109"/>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AD94EF-9936-4397-A822-E38B7464CA6F}"/>
                  </a:ext>
                </a:extLst>
              </p:cNvPr>
              <p:cNvSpPr txBox="1"/>
              <p:nvPr/>
            </p:nvSpPr>
            <p:spPr>
              <a:xfrm>
                <a:off x="5299668" y="4645625"/>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m:t>
                      </m:r>
                    </m:oMath>
                  </m:oMathPara>
                </a14:m>
                <a:endParaRPr lang="en-US" dirty="0"/>
              </a:p>
            </p:txBody>
          </p:sp>
        </mc:Choice>
        <mc:Fallback xmlns="">
          <p:sp>
            <p:nvSpPr>
              <p:cNvPr id="9" name="TextBox 8">
                <a:extLst>
                  <a:ext uri="{FF2B5EF4-FFF2-40B4-BE49-F238E27FC236}">
                    <a16:creationId xmlns:a16="http://schemas.microsoft.com/office/drawing/2014/main" id="{61AD94EF-9936-4397-A822-E38B7464CA6F}"/>
                  </a:ext>
                </a:extLst>
              </p:cNvPr>
              <p:cNvSpPr txBox="1">
                <a:spLocks noRot="1" noChangeAspect="1" noMove="1" noResize="1" noEditPoints="1" noAdjustHandles="1" noChangeArrowheads="1" noChangeShapeType="1" noTextEdit="1"/>
              </p:cNvSpPr>
              <p:nvPr/>
            </p:nvSpPr>
            <p:spPr>
              <a:xfrm>
                <a:off x="5299668" y="4645625"/>
                <a:ext cx="685252" cy="276999"/>
              </a:xfrm>
              <a:prstGeom prst="rect">
                <a:avLst/>
              </a:prstGeom>
              <a:blipFill>
                <a:blip r:embed="rId4"/>
                <a:stretch>
                  <a:fillRect l="-4425" r="-7080" b="-8696"/>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1A54771-1858-4A69-A4A7-5B53FFF72AAA}"/>
              </a:ext>
            </a:extLst>
          </p:cNvPr>
          <p:cNvCxnSpPr/>
          <p:nvPr/>
        </p:nvCxnSpPr>
        <p:spPr bwMode="auto">
          <a:xfrm flipH="1">
            <a:off x="4666258" y="4426405"/>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DB3F894-176A-4B81-AAAC-23D046804A8D}"/>
                  </a:ext>
                </a:extLst>
              </p:cNvPr>
              <p:cNvSpPr txBox="1"/>
              <p:nvPr/>
            </p:nvSpPr>
            <p:spPr>
              <a:xfrm>
                <a:off x="5273337" y="4283786"/>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m:oMathPara>
                </a14:m>
                <a:endParaRPr lang="en-US" dirty="0"/>
              </a:p>
            </p:txBody>
          </p:sp>
        </mc:Choice>
        <mc:Fallback xmlns="">
          <p:sp>
            <p:nvSpPr>
              <p:cNvPr id="11" name="TextBox 10">
                <a:extLst>
                  <a:ext uri="{FF2B5EF4-FFF2-40B4-BE49-F238E27FC236}">
                    <a16:creationId xmlns:a16="http://schemas.microsoft.com/office/drawing/2014/main" id="{9DB3F894-176A-4B81-AAAC-23D046804A8D}"/>
                  </a:ext>
                </a:extLst>
              </p:cNvPr>
              <p:cNvSpPr txBox="1">
                <a:spLocks noRot="1" noChangeAspect="1" noMove="1" noResize="1" noEditPoints="1" noAdjustHandles="1" noChangeArrowheads="1" noChangeShapeType="1" noTextEdit="1"/>
              </p:cNvSpPr>
              <p:nvPr/>
            </p:nvSpPr>
            <p:spPr>
              <a:xfrm>
                <a:off x="5273337" y="4283786"/>
                <a:ext cx="685252" cy="276999"/>
              </a:xfrm>
              <a:prstGeom prst="rect">
                <a:avLst/>
              </a:prstGeom>
              <a:blipFill>
                <a:blip r:embed="rId5"/>
                <a:stretch>
                  <a:fillRect l="-4464" r="-803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341ECF-F0E5-4325-AE8F-A3938DB0D333}"/>
                  </a:ext>
                </a:extLst>
              </p:cNvPr>
              <p:cNvSpPr txBox="1"/>
              <p:nvPr/>
            </p:nvSpPr>
            <p:spPr>
              <a:xfrm>
                <a:off x="5277150" y="3872407"/>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m:t>
                      </m:r>
                    </m:oMath>
                  </m:oMathPara>
                </a14:m>
                <a:endParaRPr lang="en-US" dirty="0"/>
              </a:p>
            </p:txBody>
          </p:sp>
        </mc:Choice>
        <mc:Fallback xmlns="">
          <p:sp>
            <p:nvSpPr>
              <p:cNvPr id="12" name="TextBox 11">
                <a:extLst>
                  <a:ext uri="{FF2B5EF4-FFF2-40B4-BE49-F238E27FC236}">
                    <a16:creationId xmlns:a16="http://schemas.microsoft.com/office/drawing/2014/main" id="{62341ECF-F0E5-4325-AE8F-A3938DB0D333}"/>
                  </a:ext>
                </a:extLst>
              </p:cNvPr>
              <p:cNvSpPr txBox="1">
                <a:spLocks noRot="1" noChangeAspect="1" noMove="1" noResize="1" noEditPoints="1" noAdjustHandles="1" noChangeArrowheads="1" noChangeShapeType="1" noTextEdit="1"/>
              </p:cNvSpPr>
              <p:nvPr/>
            </p:nvSpPr>
            <p:spPr>
              <a:xfrm>
                <a:off x="5277150" y="3872407"/>
                <a:ext cx="685252" cy="276999"/>
              </a:xfrm>
              <a:prstGeom prst="rect">
                <a:avLst/>
              </a:prstGeom>
              <a:blipFill>
                <a:blip r:embed="rId6"/>
                <a:stretch>
                  <a:fillRect l="-4464" r="-7143" b="-8696"/>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C6F31272-B6DF-4147-838E-8617B307B162}"/>
              </a:ext>
            </a:extLst>
          </p:cNvPr>
          <p:cNvCxnSpPr/>
          <p:nvPr/>
        </p:nvCxnSpPr>
        <p:spPr bwMode="auto">
          <a:xfrm flipH="1">
            <a:off x="4697273" y="3987929"/>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4B3677A2-2508-443B-AEFD-3FF701D986EE}"/>
              </a:ext>
            </a:extLst>
          </p:cNvPr>
          <p:cNvCxnSpPr/>
          <p:nvPr/>
        </p:nvCxnSpPr>
        <p:spPr bwMode="auto">
          <a:xfrm flipH="1">
            <a:off x="4697273" y="6436201"/>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DA58DF-97BE-4BD5-AEAF-DE410DCACBA5}"/>
                  </a:ext>
                </a:extLst>
              </p:cNvPr>
              <p:cNvSpPr txBox="1"/>
              <p:nvPr/>
            </p:nvSpPr>
            <p:spPr>
              <a:xfrm>
                <a:off x="5299668" y="6277638"/>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m:t>
                      </m:r>
                    </m:oMath>
                  </m:oMathPara>
                </a14:m>
                <a:endParaRPr lang="en-US" dirty="0"/>
              </a:p>
            </p:txBody>
          </p:sp>
        </mc:Choice>
        <mc:Fallback xmlns="">
          <p:sp>
            <p:nvSpPr>
              <p:cNvPr id="15" name="TextBox 14">
                <a:extLst>
                  <a:ext uri="{FF2B5EF4-FFF2-40B4-BE49-F238E27FC236}">
                    <a16:creationId xmlns:a16="http://schemas.microsoft.com/office/drawing/2014/main" id="{91DA58DF-97BE-4BD5-AEAF-DE410DCACBA5}"/>
                  </a:ext>
                </a:extLst>
              </p:cNvPr>
              <p:cNvSpPr txBox="1">
                <a:spLocks noRot="1" noChangeAspect="1" noMove="1" noResize="1" noEditPoints="1" noAdjustHandles="1" noChangeArrowheads="1" noChangeShapeType="1" noTextEdit="1"/>
              </p:cNvSpPr>
              <p:nvPr/>
            </p:nvSpPr>
            <p:spPr>
              <a:xfrm>
                <a:off x="5299668" y="6277638"/>
                <a:ext cx="685252" cy="276999"/>
              </a:xfrm>
              <a:prstGeom prst="rect">
                <a:avLst/>
              </a:prstGeom>
              <a:blipFill>
                <a:blip r:embed="rId7"/>
                <a:stretch>
                  <a:fillRect l="-4425" r="-7080" b="-8889"/>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C3623232-DD9E-4901-9FD3-65E601868FA8}"/>
              </a:ext>
            </a:extLst>
          </p:cNvPr>
          <p:cNvCxnSpPr/>
          <p:nvPr/>
        </p:nvCxnSpPr>
        <p:spPr bwMode="auto">
          <a:xfrm flipH="1">
            <a:off x="4697273" y="5932145"/>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687D98-28A0-4B7C-B73E-CBE3B81A40E8}"/>
                  </a:ext>
                </a:extLst>
              </p:cNvPr>
              <p:cNvSpPr txBox="1"/>
              <p:nvPr/>
            </p:nvSpPr>
            <p:spPr>
              <a:xfrm>
                <a:off x="5305680" y="5748234"/>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m:oMathPara>
                </a14:m>
                <a:endParaRPr lang="en-US" dirty="0"/>
              </a:p>
            </p:txBody>
          </p:sp>
        </mc:Choice>
        <mc:Fallback xmlns="">
          <p:sp>
            <p:nvSpPr>
              <p:cNvPr id="17" name="TextBox 16">
                <a:extLst>
                  <a:ext uri="{FF2B5EF4-FFF2-40B4-BE49-F238E27FC236}">
                    <a16:creationId xmlns:a16="http://schemas.microsoft.com/office/drawing/2014/main" id="{3B687D98-28A0-4B7C-B73E-CBE3B81A40E8}"/>
                  </a:ext>
                </a:extLst>
              </p:cNvPr>
              <p:cNvSpPr txBox="1">
                <a:spLocks noRot="1" noChangeAspect="1" noMove="1" noResize="1" noEditPoints="1" noAdjustHandles="1" noChangeArrowheads="1" noChangeShapeType="1" noTextEdit="1"/>
              </p:cNvSpPr>
              <p:nvPr/>
            </p:nvSpPr>
            <p:spPr>
              <a:xfrm>
                <a:off x="5305680" y="5748234"/>
                <a:ext cx="685252" cy="276999"/>
              </a:xfrm>
              <a:prstGeom prst="rect">
                <a:avLst/>
              </a:prstGeom>
              <a:blipFill>
                <a:blip r:embed="rId8"/>
                <a:stretch>
                  <a:fillRect l="-4425" r="-708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0F548E-1419-40B5-AADE-98909EC2E7DF}"/>
                  </a:ext>
                </a:extLst>
              </p:cNvPr>
              <p:cNvSpPr txBox="1"/>
              <p:nvPr/>
            </p:nvSpPr>
            <p:spPr>
              <a:xfrm>
                <a:off x="5366398" y="5421484"/>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m:t>
                      </m:r>
                    </m:oMath>
                  </m:oMathPara>
                </a14:m>
                <a:endParaRPr lang="en-US" dirty="0"/>
              </a:p>
            </p:txBody>
          </p:sp>
        </mc:Choice>
        <mc:Fallback xmlns="">
          <p:sp>
            <p:nvSpPr>
              <p:cNvPr id="18" name="TextBox 17">
                <a:extLst>
                  <a:ext uri="{FF2B5EF4-FFF2-40B4-BE49-F238E27FC236}">
                    <a16:creationId xmlns:a16="http://schemas.microsoft.com/office/drawing/2014/main" id="{6A0F548E-1419-40B5-AADE-98909EC2E7DF}"/>
                  </a:ext>
                </a:extLst>
              </p:cNvPr>
              <p:cNvSpPr txBox="1">
                <a:spLocks noRot="1" noChangeAspect="1" noMove="1" noResize="1" noEditPoints="1" noAdjustHandles="1" noChangeArrowheads="1" noChangeShapeType="1" noTextEdit="1"/>
              </p:cNvSpPr>
              <p:nvPr/>
            </p:nvSpPr>
            <p:spPr>
              <a:xfrm>
                <a:off x="5366398" y="5421484"/>
                <a:ext cx="685252" cy="276999"/>
              </a:xfrm>
              <a:prstGeom prst="rect">
                <a:avLst/>
              </a:prstGeom>
              <a:blipFill>
                <a:blip r:embed="rId9"/>
                <a:stretch>
                  <a:fillRect l="-4425" r="-7080" b="-869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F92C052-42A9-4E8F-BFB0-F0A293422D83}"/>
              </a:ext>
            </a:extLst>
          </p:cNvPr>
          <p:cNvCxnSpPr/>
          <p:nvPr/>
        </p:nvCxnSpPr>
        <p:spPr bwMode="auto">
          <a:xfrm flipH="1">
            <a:off x="4723604" y="5601431"/>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Line 2">
            <a:extLst>
              <a:ext uri="{FF2B5EF4-FFF2-40B4-BE49-F238E27FC236}">
                <a16:creationId xmlns:a16="http://schemas.microsoft.com/office/drawing/2014/main" id="{4C47DE7D-C8C9-4F6E-8298-115B3105E42F}"/>
              </a:ext>
            </a:extLst>
          </p:cNvPr>
          <p:cNvSpPr>
            <a:spLocks noChangeShapeType="1"/>
          </p:cNvSpPr>
          <p:nvPr/>
        </p:nvSpPr>
        <p:spPr bwMode="auto">
          <a:xfrm flipV="1">
            <a:off x="2393769" y="1343413"/>
            <a:ext cx="2000250" cy="6588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21" name="Group 3">
            <a:extLst>
              <a:ext uri="{FF2B5EF4-FFF2-40B4-BE49-F238E27FC236}">
                <a16:creationId xmlns:a16="http://schemas.microsoft.com/office/drawing/2014/main" id="{86EAA622-ED02-4293-9CDD-FFFB475D4540}"/>
              </a:ext>
            </a:extLst>
          </p:cNvPr>
          <p:cNvGrpSpPr>
            <a:grpSpLocks/>
          </p:cNvGrpSpPr>
          <p:nvPr/>
        </p:nvGrpSpPr>
        <p:grpSpPr bwMode="auto">
          <a:xfrm>
            <a:off x="2190569" y="790963"/>
            <a:ext cx="215900" cy="2376488"/>
            <a:chOff x="3969" y="2432"/>
            <a:chExt cx="84" cy="1271"/>
          </a:xfrm>
          <a:solidFill>
            <a:schemeClr val="bg2"/>
          </a:solidFill>
        </p:grpSpPr>
        <p:sp>
          <p:nvSpPr>
            <p:cNvPr id="22" name="Freeform 4">
              <a:extLst>
                <a:ext uri="{FF2B5EF4-FFF2-40B4-BE49-F238E27FC236}">
                  <a16:creationId xmlns:a16="http://schemas.microsoft.com/office/drawing/2014/main" id="{6C268F01-B009-4402-8D49-FBF0D0A7DC28}"/>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23" name="Freeform 5">
              <a:extLst>
                <a:ext uri="{FF2B5EF4-FFF2-40B4-BE49-F238E27FC236}">
                  <a16:creationId xmlns:a16="http://schemas.microsoft.com/office/drawing/2014/main" id="{52F0B538-6CA3-4B97-83DF-A9913941EC0F}"/>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24" name="Group 6">
            <a:extLst>
              <a:ext uri="{FF2B5EF4-FFF2-40B4-BE49-F238E27FC236}">
                <a16:creationId xmlns:a16="http://schemas.microsoft.com/office/drawing/2014/main" id="{548FB0EF-F1BA-436B-9427-0659230A6CC4}"/>
              </a:ext>
            </a:extLst>
          </p:cNvPr>
          <p:cNvGrpSpPr>
            <a:grpSpLocks/>
          </p:cNvGrpSpPr>
          <p:nvPr/>
        </p:nvGrpSpPr>
        <p:grpSpPr bwMode="auto">
          <a:xfrm>
            <a:off x="4374969" y="935426"/>
            <a:ext cx="76200" cy="2133600"/>
            <a:chOff x="3648" y="1008"/>
            <a:chExt cx="48" cy="1344"/>
          </a:xfrm>
        </p:grpSpPr>
        <p:sp>
          <p:nvSpPr>
            <p:cNvPr id="25" name="Rectangle 7">
              <a:extLst>
                <a:ext uri="{FF2B5EF4-FFF2-40B4-BE49-F238E27FC236}">
                  <a16:creationId xmlns:a16="http://schemas.microsoft.com/office/drawing/2014/main" id="{A100A697-6B8B-45AE-A5A8-3F9A0BD87F7B}"/>
                </a:ext>
              </a:extLst>
            </p:cNvPr>
            <p:cNvSpPr>
              <a:spLocks noChangeArrowheads="1"/>
            </p:cNvSpPr>
            <p:nvPr/>
          </p:nvSpPr>
          <p:spPr bwMode="auto">
            <a:xfrm>
              <a:off x="3648" y="1008"/>
              <a:ext cx="48" cy="134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Line 8">
              <a:extLst>
                <a:ext uri="{FF2B5EF4-FFF2-40B4-BE49-F238E27FC236}">
                  <a16:creationId xmlns:a16="http://schemas.microsoft.com/office/drawing/2014/main" id="{DB042D9F-9C26-4420-A314-C4DF149A4C2B}"/>
                </a:ext>
              </a:extLst>
            </p:cNvPr>
            <p:cNvSpPr>
              <a:spLocks noChangeShapeType="1"/>
            </p:cNvSpPr>
            <p:nvPr/>
          </p:nvSpPr>
          <p:spPr bwMode="auto">
            <a:xfrm>
              <a:off x="3648" y="1008"/>
              <a:ext cx="0" cy="1344"/>
            </a:xfrm>
            <a:prstGeom prst="line">
              <a:avLst/>
            </a:prstGeom>
            <a:noFill/>
            <a:ln w="381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27" name="Line 9">
            <a:extLst>
              <a:ext uri="{FF2B5EF4-FFF2-40B4-BE49-F238E27FC236}">
                <a16:creationId xmlns:a16="http://schemas.microsoft.com/office/drawing/2014/main" id="{4D19CEDD-F6C6-4643-ABAA-440C2EE70EAC}"/>
              </a:ext>
            </a:extLst>
          </p:cNvPr>
          <p:cNvSpPr>
            <a:spLocks noChangeAspect="1" noChangeShapeType="1"/>
          </p:cNvSpPr>
          <p:nvPr/>
        </p:nvSpPr>
        <p:spPr bwMode="auto">
          <a:xfrm flipH="1">
            <a:off x="2362019" y="1333888"/>
            <a:ext cx="1984375" cy="28416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8" name="Rectangle 12">
            <a:extLst>
              <a:ext uri="{FF2B5EF4-FFF2-40B4-BE49-F238E27FC236}">
                <a16:creationId xmlns:a16="http://schemas.microsoft.com/office/drawing/2014/main" id="{64D88B7F-7E30-4234-AC5C-137469891D29}"/>
              </a:ext>
            </a:extLst>
          </p:cNvPr>
          <p:cNvSpPr>
            <a:spLocks noChangeArrowheads="1"/>
          </p:cNvSpPr>
          <p:nvPr/>
        </p:nvSpPr>
        <p:spPr bwMode="auto">
          <a:xfrm>
            <a:off x="4273369" y="946538"/>
            <a:ext cx="4191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4800">
                <a:solidFill>
                  <a:srgbClr val="66FF33"/>
                </a:solidFill>
                <a:latin typeface="Times New Roman" panose="02020603050405020304" pitchFamily="18" charset="0"/>
              </a:rPr>
              <a:t>·</a:t>
            </a:r>
          </a:p>
        </p:txBody>
      </p:sp>
      <p:sp>
        <p:nvSpPr>
          <p:cNvPr id="29" name="Line 13">
            <a:extLst>
              <a:ext uri="{FF2B5EF4-FFF2-40B4-BE49-F238E27FC236}">
                <a16:creationId xmlns:a16="http://schemas.microsoft.com/office/drawing/2014/main" id="{2D0DFCFC-736A-4BCD-ACE5-024CBC2C9C62}"/>
              </a:ext>
            </a:extLst>
          </p:cNvPr>
          <p:cNvSpPr>
            <a:spLocks noChangeShapeType="1"/>
          </p:cNvSpPr>
          <p:nvPr/>
        </p:nvSpPr>
        <p:spPr bwMode="auto">
          <a:xfrm rot="678596" flipV="1">
            <a:off x="3298644" y="1452951"/>
            <a:ext cx="123825" cy="412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30" name="Object 14">
            <a:extLst>
              <a:ext uri="{FF2B5EF4-FFF2-40B4-BE49-F238E27FC236}">
                <a16:creationId xmlns:a16="http://schemas.microsoft.com/office/drawing/2014/main" id="{F5A8C0F4-B91F-44DA-801F-AFA1AC7BA643}"/>
              </a:ext>
            </a:extLst>
          </p:cNvPr>
          <p:cNvGraphicFramePr>
            <a:graphicFrameLocks noChangeAspect="1"/>
          </p:cNvGraphicFramePr>
          <p:nvPr/>
        </p:nvGraphicFramePr>
        <p:xfrm>
          <a:off x="3249739" y="2794388"/>
          <a:ext cx="227012" cy="317500"/>
        </p:xfrm>
        <a:graphic>
          <a:graphicData uri="http://schemas.openxmlformats.org/presentationml/2006/ole">
            <mc:AlternateContent xmlns:mc="http://schemas.openxmlformats.org/markup-compatibility/2006">
              <mc:Choice xmlns:v="urn:schemas-microsoft-com:vml" Requires="v">
                <p:oleObj spid="_x0000_s36866" name="公式" r:id="rId10" imgW="247591" imgH="361954" progId="Equation.3">
                  <p:embed/>
                </p:oleObj>
              </mc:Choice>
              <mc:Fallback>
                <p:oleObj name="公式" r:id="rId10" imgW="247591" imgH="361954" progId="Equation.3">
                  <p:embed/>
                  <p:pic>
                    <p:nvPicPr>
                      <p:cNvPr id="30" name="Object 14">
                        <a:extLst>
                          <a:ext uri="{FF2B5EF4-FFF2-40B4-BE49-F238E27FC236}">
                            <a16:creationId xmlns:a16="http://schemas.microsoft.com/office/drawing/2014/main" id="{F5A8C0F4-B91F-44DA-801F-AFA1AC7BA6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9739" y="2794388"/>
                        <a:ext cx="2270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6">
            <a:extLst>
              <a:ext uri="{FF2B5EF4-FFF2-40B4-BE49-F238E27FC236}">
                <a16:creationId xmlns:a16="http://schemas.microsoft.com/office/drawing/2014/main" id="{3751EB33-6F10-46D5-A222-62FE94708719}"/>
              </a:ext>
            </a:extLst>
          </p:cNvPr>
          <p:cNvGraphicFramePr>
            <a:graphicFrameLocks noChangeAspect="1"/>
          </p:cNvGraphicFramePr>
          <p:nvPr/>
        </p:nvGraphicFramePr>
        <p:xfrm>
          <a:off x="4092394" y="959238"/>
          <a:ext cx="227013" cy="234950"/>
        </p:xfrm>
        <a:graphic>
          <a:graphicData uri="http://schemas.openxmlformats.org/presentationml/2006/ole">
            <mc:AlternateContent xmlns:mc="http://schemas.openxmlformats.org/markup-compatibility/2006">
              <mc:Choice xmlns:v="urn:schemas-microsoft-com:vml" Requires="v">
                <p:oleObj spid="_x0000_s36867" name="公式" r:id="rId12" imgW="247591" imgH="266815" progId="Equation.3">
                  <p:embed/>
                </p:oleObj>
              </mc:Choice>
              <mc:Fallback>
                <p:oleObj name="公式" r:id="rId12" imgW="247591" imgH="266815" progId="Equation.3">
                  <p:embed/>
                  <p:pic>
                    <p:nvPicPr>
                      <p:cNvPr id="31" name="Object 16">
                        <a:extLst>
                          <a:ext uri="{FF2B5EF4-FFF2-40B4-BE49-F238E27FC236}">
                            <a16:creationId xmlns:a16="http://schemas.microsoft.com/office/drawing/2014/main" id="{3751EB33-6F10-46D5-A222-62FE947087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2394" y="959238"/>
                        <a:ext cx="227013"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7">
            <a:extLst>
              <a:ext uri="{FF2B5EF4-FFF2-40B4-BE49-F238E27FC236}">
                <a16:creationId xmlns:a16="http://schemas.microsoft.com/office/drawing/2014/main" id="{FA095130-EE66-4E29-89BD-7A7A26BB0A82}"/>
              </a:ext>
            </a:extLst>
          </p:cNvPr>
          <p:cNvGraphicFramePr>
            <a:graphicFrameLocks noChangeAspect="1"/>
          </p:cNvGraphicFramePr>
          <p:nvPr/>
        </p:nvGraphicFramePr>
        <p:xfrm>
          <a:off x="4481332" y="2006988"/>
          <a:ext cx="161925" cy="255588"/>
        </p:xfrm>
        <a:graphic>
          <a:graphicData uri="http://schemas.openxmlformats.org/presentationml/2006/ole">
            <mc:AlternateContent xmlns:mc="http://schemas.openxmlformats.org/markup-compatibility/2006">
              <mc:Choice xmlns:v="urn:schemas-microsoft-com:vml" Requires="v">
                <p:oleObj spid="_x0000_s36868" name="公式" r:id="rId14" imgW="171377" imgH="285842" progId="Equation.3">
                  <p:embed/>
                </p:oleObj>
              </mc:Choice>
              <mc:Fallback>
                <p:oleObj name="公式" r:id="rId14" imgW="171377" imgH="285842" progId="Equation.3">
                  <p:embed/>
                  <p:pic>
                    <p:nvPicPr>
                      <p:cNvPr id="32" name="Object 17">
                        <a:extLst>
                          <a:ext uri="{FF2B5EF4-FFF2-40B4-BE49-F238E27FC236}">
                            <a16:creationId xmlns:a16="http://schemas.microsoft.com/office/drawing/2014/main" id="{FA095130-EE66-4E29-89BD-7A7A26BB0A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1332" y="2006988"/>
                        <a:ext cx="161925"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52">
            <a:extLst>
              <a:ext uri="{FF2B5EF4-FFF2-40B4-BE49-F238E27FC236}">
                <a16:creationId xmlns:a16="http://schemas.microsoft.com/office/drawing/2014/main" id="{C1E0FC23-38ED-464A-B850-39AD3916B222}"/>
              </a:ext>
            </a:extLst>
          </p:cNvPr>
          <p:cNvGraphicFramePr>
            <a:graphicFrameLocks noChangeAspect="1"/>
          </p:cNvGraphicFramePr>
          <p:nvPr/>
        </p:nvGraphicFramePr>
        <p:xfrm>
          <a:off x="4511494" y="1273563"/>
          <a:ext cx="171450" cy="180975"/>
        </p:xfrm>
        <a:graphic>
          <a:graphicData uri="http://schemas.openxmlformats.org/presentationml/2006/ole">
            <mc:AlternateContent xmlns:mc="http://schemas.openxmlformats.org/markup-compatibility/2006">
              <mc:Choice xmlns:v="urn:schemas-microsoft-com:vml" Requires="v">
                <p:oleObj spid="_x0000_s36869" name="公式" r:id="rId16" imgW="190325" imgH="200005" progId="Equation.3">
                  <p:embed/>
                </p:oleObj>
              </mc:Choice>
              <mc:Fallback>
                <p:oleObj name="公式" r:id="rId16" imgW="190325" imgH="200005" progId="Equation.3">
                  <p:embed/>
                  <p:pic>
                    <p:nvPicPr>
                      <p:cNvPr id="33" name="Object 52">
                        <a:extLst>
                          <a:ext uri="{FF2B5EF4-FFF2-40B4-BE49-F238E27FC236}">
                            <a16:creationId xmlns:a16="http://schemas.microsoft.com/office/drawing/2014/main" id="{C1E0FC23-38ED-464A-B850-39AD3916B22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11494" y="1273563"/>
                        <a:ext cx="171450"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 name="Group 56">
            <a:extLst>
              <a:ext uri="{FF2B5EF4-FFF2-40B4-BE49-F238E27FC236}">
                <a16:creationId xmlns:a16="http://schemas.microsoft.com/office/drawing/2014/main" id="{444253DE-6FB6-42A1-BB58-E9AB7B6F48EF}"/>
              </a:ext>
            </a:extLst>
          </p:cNvPr>
          <p:cNvGrpSpPr>
            <a:grpSpLocks/>
          </p:cNvGrpSpPr>
          <p:nvPr/>
        </p:nvGrpSpPr>
        <p:grpSpPr bwMode="auto">
          <a:xfrm>
            <a:off x="2335032" y="1243401"/>
            <a:ext cx="2016125" cy="71437"/>
            <a:chOff x="3379" y="1265"/>
            <a:chExt cx="1270" cy="45"/>
          </a:xfrm>
        </p:grpSpPr>
        <p:sp>
          <p:nvSpPr>
            <p:cNvPr id="35" name="Line 57">
              <a:extLst>
                <a:ext uri="{FF2B5EF4-FFF2-40B4-BE49-F238E27FC236}">
                  <a16:creationId xmlns:a16="http://schemas.microsoft.com/office/drawing/2014/main" id="{9BA898D6-AF35-4EE5-B9DD-C1141045DA03}"/>
                </a:ext>
              </a:extLst>
            </p:cNvPr>
            <p:cNvSpPr>
              <a:spLocks noChangeShapeType="1"/>
            </p:cNvSpPr>
            <p:nvPr/>
          </p:nvSpPr>
          <p:spPr bwMode="auto">
            <a:xfrm>
              <a:off x="3379" y="1265"/>
              <a:ext cx="1270" cy="4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6" name="Line 58">
              <a:extLst>
                <a:ext uri="{FF2B5EF4-FFF2-40B4-BE49-F238E27FC236}">
                  <a16:creationId xmlns:a16="http://schemas.microsoft.com/office/drawing/2014/main" id="{B8EA867D-A938-413B-AE7D-EE8E7FE7C60A}"/>
                </a:ext>
              </a:extLst>
            </p:cNvPr>
            <p:cNvSpPr>
              <a:spLocks noChangeShapeType="1"/>
            </p:cNvSpPr>
            <p:nvPr/>
          </p:nvSpPr>
          <p:spPr bwMode="auto">
            <a:xfrm>
              <a:off x="3908" y="1286"/>
              <a:ext cx="136"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37" name="Line 63">
            <a:extLst>
              <a:ext uri="{FF2B5EF4-FFF2-40B4-BE49-F238E27FC236}">
                <a16:creationId xmlns:a16="http://schemas.microsoft.com/office/drawing/2014/main" id="{082B06AD-383A-4897-B2EC-C47360CD5EC6}"/>
              </a:ext>
            </a:extLst>
          </p:cNvPr>
          <p:cNvSpPr>
            <a:spLocks noChangeShapeType="1"/>
          </p:cNvSpPr>
          <p:nvPr/>
        </p:nvSpPr>
        <p:spPr bwMode="auto">
          <a:xfrm flipV="1">
            <a:off x="3333569" y="1632338"/>
            <a:ext cx="176213" cy="6667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18">
            <a:extLst>
              <a:ext uri="{FF2B5EF4-FFF2-40B4-BE49-F238E27FC236}">
                <a16:creationId xmlns:a16="http://schemas.microsoft.com/office/drawing/2014/main" id="{A6316FE0-32E3-4FEA-B507-9023776B032B}"/>
              </a:ext>
            </a:extLst>
          </p:cNvPr>
          <p:cNvSpPr>
            <a:spLocks noChangeShapeType="1"/>
          </p:cNvSpPr>
          <p:nvPr/>
        </p:nvSpPr>
        <p:spPr bwMode="auto">
          <a:xfrm>
            <a:off x="2249307" y="3167451"/>
            <a:ext cx="2057400" cy="0"/>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804994A-565B-4F07-AAF1-FD9272BAD527}"/>
                  </a:ext>
                </a:extLst>
              </p:cNvPr>
              <p:cNvSpPr txBox="1"/>
              <p:nvPr/>
            </p:nvSpPr>
            <p:spPr>
              <a:xfrm>
                <a:off x="3050360" y="1750205"/>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9" name="TextBox 38">
                <a:extLst>
                  <a:ext uri="{FF2B5EF4-FFF2-40B4-BE49-F238E27FC236}">
                    <a16:creationId xmlns:a16="http://schemas.microsoft.com/office/drawing/2014/main" id="{4804994A-565B-4F07-AAF1-FD9272BAD527}"/>
                  </a:ext>
                </a:extLst>
              </p:cNvPr>
              <p:cNvSpPr txBox="1">
                <a:spLocks noRot="1" noChangeAspect="1" noMove="1" noResize="1" noEditPoints="1" noAdjustHandles="1" noChangeArrowheads="1" noChangeShapeType="1" noTextEdit="1"/>
              </p:cNvSpPr>
              <p:nvPr/>
            </p:nvSpPr>
            <p:spPr>
              <a:xfrm>
                <a:off x="3050360" y="1750205"/>
                <a:ext cx="194284" cy="276999"/>
              </a:xfrm>
              <a:prstGeom prst="rect">
                <a:avLst/>
              </a:prstGeom>
              <a:blipFill>
                <a:blip r:embed="rId18"/>
                <a:stretch>
                  <a:fillRect l="-25000" r="-25000" b="-8696"/>
                </a:stretch>
              </a:blipFill>
            </p:spPr>
            <p:txBody>
              <a:bodyPr/>
              <a:lstStyle/>
              <a:p>
                <a:r>
                  <a:rPr lang="en-US">
                    <a:noFill/>
                  </a:rPr>
                  <a:t> </a:t>
                </a:r>
              </a:p>
            </p:txBody>
          </p:sp>
        </mc:Fallback>
      </mc:AlternateContent>
      <p:sp>
        <p:nvSpPr>
          <p:cNvPr id="40" name="Freeform: Shape 9">
            <a:extLst>
              <a:ext uri="{FF2B5EF4-FFF2-40B4-BE49-F238E27FC236}">
                <a16:creationId xmlns:a16="http://schemas.microsoft.com/office/drawing/2014/main" id="{8D1AB70B-F2C9-4279-BA0D-CC11EC9F622F}"/>
              </a:ext>
            </a:extLst>
          </p:cNvPr>
          <p:cNvSpPr/>
          <p:nvPr/>
        </p:nvSpPr>
        <p:spPr bwMode="auto">
          <a:xfrm>
            <a:off x="2930769" y="1858108"/>
            <a:ext cx="32128" cy="134815"/>
          </a:xfrm>
          <a:custGeom>
            <a:avLst/>
            <a:gdLst>
              <a:gd name="connsiteX0" fmla="*/ 0 w 32128"/>
              <a:gd name="connsiteY0" fmla="*/ 0 h 134815"/>
              <a:gd name="connsiteX1" fmla="*/ 29308 w 32128"/>
              <a:gd name="connsiteY1" fmla="*/ 46892 h 134815"/>
              <a:gd name="connsiteX2" fmla="*/ 29308 w 32128"/>
              <a:gd name="connsiteY2" fmla="*/ 134815 h 134815"/>
            </a:gdLst>
            <a:ahLst/>
            <a:cxnLst>
              <a:cxn ang="0">
                <a:pos x="connsiteX0" y="connsiteY0"/>
              </a:cxn>
              <a:cxn ang="0">
                <a:pos x="connsiteX1" y="connsiteY1"/>
              </a:cxn>
              <a:cxn ang="0">
                <a:pos x="connsiteX2" y="connsiteY2"/>
              </a:cxn>
            </a:cxnLst>
            <a:rect l="l" t="t" r="r" b="b"/>
            <a:pathLst>
              <a:path w="32128" h="134815">
                <a:moveTo>
                  <a:pt x="0" y="0"/>
                </a:moveTo>
                <a:cubicBezTo>
                  <a:pt x="12211" y="12211"/>
                  <a:pt x="24423" y="24423"/>
                  <a:pt x="29308" y="46892"/>
                </a:cubicBezTo>
                <a:cubicBezTo>
                  <a:pt x="34193" y="69361"/>
                  <a:pt x="31750" y="102088"/>
                  <a:pt x="29308" y="134815"/>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41" name="Straight Arrow Connector 40">
            <a:extLst>
              <a:ext uri="{FF2B5EF4-FFF2-40B4-BE49-F238E27FC236}">
                <a16:creationId xmlns:a16="http://schemas.microsoft.com/office/drawing/2014/main" id="{7D9EF600-54EF-4B33-B050-5B1FAA3C6FAD}"/>
              </a:ext>
            </a:extLst>
          </p:cNvPr>
          <p:cNvCxnSpPr/>
          <p:nvPr/>
        </p:nvCxnSpPr>
        <p:spPr bwMode="auto">
          <a:xfrm flipH="1" flipV="1">
            <a:off x="3670269" y="1659344"/>
            <a:ext cx="1138922" cy="45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64C782DD-7A93-4B2C-B183-A114394D1C3A}"/>
              </a:ext>
            </a:extLst>
          </p:cNvPr>
          <p:cNvSpPr txBox="1"/>
          <p:nvPr/>
        </p:nvSpPr>
        <p:spPr>
          <a:xfrm>
            <a:off x="4809191" y="1497701"/>
            <a:ext cx="4118628" cy="369332"/>
          </a:xfrm>
          <a:prstGeom prst="rect">
            <a:avLst/>
          </a:prstGeom>
          <a:noFill/>
        </p:spPr>
        <p:txBody>
          <a:bodyPr wrap="none" rtlCol="0">
            <a:spAutoFit/>
          </a:bodyPr>
          <a:lstStyle/>
          <a:p>
            <a:r>
              <a:rPr lang="en-US" dirty="0"/>
              <a:t>This ray pass through the center of the lens</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FF881EA-5B39-4D0F-B07F-6E67A7F60C6A}"/>
                  </a:ext>
                </a:extLst>
              </p:cNvPr>
              <p:cNvSpPr txBox="1"/>
              <p:nvPr/>
            </p:nvSpPr>
            <p:spPr>
              <a:xfrm>
                <a:off x="493957" y="4077894"/>
                <a:ext cx="1305742"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43" name="TextBox 42">
                <a:extLst>
                  <a:ext uri="{FF2B5EF4-FFF2-40B4-BE49-F238E27FC236}">
                    <a16:creationId xmlns:a16="http://schemas.microsoft.com/office/drawing/2014/main" id="{3FF881EA-5B39-4D0F-B07F-6E67A7F60C6A}"/>
                  </a:ext>
                </a:extLst>
              </p:cNvPr>
              <p:cNvSpPr txBox="1">
                <a:spLocks noRot="1" noChangeAspect="1" noMove="1" noResize="1" noEditPoints="1" noAdjustHandles="1" noChangeArrowheads="1" noChangeShapeType="1" noTextEdit="1"/>
              </p:cNvSpPr>
              <p:nvPr/>
            </p:nvSpPr>
            <p:spPr>
              <a:xfrm>
                <a:off x="493957" y="4077894"/>
                <a:ext cx="1305742" cy="526554"/>
              </a:xfrm>
              <a:prstGeom prst="rect">
                <a:avLst/>
              </a:prstGeom>
              <a:blipFill>
                <a:blip r:embed="rId19"/>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431C228B-6B5E-4C99-899D-2194DA06B457}"/>
              </a:ext>
            </a:extLst>
          </p:cNvPr>
          <p:cNvCxnSpPr/>
          <p:nvPr/>
        </p:nvCxnSpPr>
        <p:spPr bwMode="auto">
          <a:xfrm flipV="1">
            <a:off x="3939685" y="3438348"/>
            <a:ext cx="0" cy="1782284"/>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1E64CB12-FFE2-44EB-B8B9-63AF5D7D97A6}"/>
              </a:ext>
            </a:extLst>
          </p:cNvPr>
          <p:cNvCxnSpPr/>
          <p:nvPr/>
        </p:nvCxnSpPr>
        <p:spPr bwMode="auto">
          <a:xfrm>
            <a:off x="3151722" y="4810160"/>
            <a:ext cx="1501456"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AE848562-7D70-468D-B2BE-370072A377FE}"/>
              </a:ext>
            </a:extLst>
          </p:cNvPr>
          <p:cNvCxnSpPr/>
          <p:nvPr/>
        </p:nvCxnSpPr>
        <p:spPr bwMode="auto">
          <a:xfrm>
            <a:off x="3195817" y="5220632"/>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2EEEFDBE-ED7A-41B0-819F-ADC10B362DEA}"/>
              </a:ext>
            </a:extLst>
          </p:cNvPr>
          <p:cNvCxnSpPr/>
          <p:nvPr/>
        </p:nvCxnSpPr>
        <p:spPr bwMode="auto">
          <a:xfrm>
            <a:off x="3147597" y="4419977"/>
            <a:ext cx="1501456"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a:extLst>
              <a:ext uri="{FF2B5EF4-FFF2-40B4-BE49-F238E27FC236}">
                <a16:creationId xmlns:a16="http://schemas.microsoft.com/office/drawing/2014/main" id="{7850DFBE-DCD6-46BE-A779-D477CDCE3D62}"/>
              </a:ext>
            </a:extLst>
          </p:cNvPr>
          <p:cNvCxnSpPr/>
          <p:nvPr/>
        </p:nvCxnSpPr>
        <p:spPr bwMode="auto">
          <a:xfrm>
            <a:off x="3219605" y="3987929"/>
            <a:ext cx="1501456"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FE52A6E-CE18-4806-98E6-6B202D0FDFF2}"/>
                  </a:ext>
                </a:extLst>
              </p:cNvPr>
              <p:cNvSpPr txBox="1"/>
              <p:nvPr/>
            </p:nvSpPr>
            <p:spPr>
              <a:xfrm>
                <a:off x="3898786" y="3399701"/>
                <a:ext cx="372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9" name="TextBox 48">
                <a:extLst>
                  <a:ext uri="{FF2B5EF4-FFF2-40B4-BE49-F238E27FC236}">
                    <a16:creationId xmlns:a16="http://schemas.microsoft.com/office/drawing/2014/main" id="{7FE52A6E-CE18-4806-98E6-6B202D0FDFF2}"/>
                  </a:ext>
                </a:extLst>
              </p:cNvPr>
              <p:cNvSpPr txBox="1">
                <a:spLocks noRot="1" noChangeAspect="1" noMove="1" noResize="1" noEditPoints="1" noAdjustHandles="1" noChangeArrowheads="1" noChangeShapeType="1" noTextEdit="1"/>
              </p:cNvSpPr>
              <p:nvPr/>
            </p:nvSpPr>
            <p:spPr>
              <a:xfrm>
                <a:off x="3898786" y="3399701"/>
                <a:ext cx="37279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60FE2C5-349C-41F9-B500-95925097CCE2}"/>
                  </a:ext>
                </a:extLst>
              </p:cNvPr>
              <p:cNvSpPr txBox="1"/>
              <p:nvPr/>
            </p:nvSpPr>
            <p:spPr>
              <a:xfrm>
                <a:off x="6171933" y="4593410"/>
                <a:ext cx="601831" cy="351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𝑚</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𝜆</m:t>
                          </m:r>
                          <m:r>
                            <a:rPr lang="en-GB" sz="1200" b="0" i="1" smtClean="0">
                              <a:latin typeface="Cambria Math" panose="02040503050406030204" pitchFamily="18" charset="0"/>
                              <a:ea typeface="Cambria Math" panose="02040503050406030204" pitchFamily="18" charset="0"/>
                            </a:rPr>
                            <m:t>𝑓</m:t>
                          </m:r>
                        </m:num>
                        <m:den>
                          <m:r>
                            <a:rPr lang="en-US" sz="1200" i="1">
                              <a:latin typeface="Cambria Math" panose="02040503050406030204" pitchFamily="18" charset="0"/>
                              <a:ea typeface="Cambria Math" panose="02040503050406030204" pitchFamily="18" charset="0"/>
                            </a:rPr>
                            <m:t>𝑎</m:t>
                          </m:r>
                        </m:den>
                      </m:f>
                    </m:oMath>
                  </m:oMathPara>
                </a14:m>
                <a:endParaRPr lang="en-US" sz="1200" dirty="0"/>
              </a:p>
            </p:txBody>
          </p:sp>
        </mc:Choice>
        <mc:Fallback xmlns="">
          <p:sp>
            <p:nvSpPr>
              <p:cNvPr id="50" name="TextBox 49">
                <a:extLst>
                  <a:ext uri="{FF2B5EF4-FFF2-40B4-BE49-F238E27FC236}">
                    <a16:creationId xmlns:a16="http://schemas.microsoft.com/office/drawing/2014/main" id="{660FE2C5-349C-41F9-B500-95925097CCE2}"/>
                  </a:ext>
                </a:extLst>
              </p:cNvPr>
              <p:cNvSpPr txBox="1">
                <a:spLocks noRot="1" noChangeAspect="1" noMove="1" noResize="1" noEditPoints="1" noAdjustHandles="1" noChangeArrowheads="1" noChangeShapeType="1" noTextEdit="1"/>
              </p:cNvSpPr>
              <p:nvPr/>
            </p:nvSpPr>
            <p:spPr>
              <a:xfrm>
                <a:off x="6171933" y="4593410"/>
                <a:ext cx="601831" cy="351058"/>
              </a:xfrm>
              <a:prstGeom prst="rect">
                <a:avLst/>
              </a:prstGeom>
              <a:blipFill>
                <a:blip r:embed="rId21"/>
                <a:stretch>
                  <a:fillRect l="-2020" t="-7018" r="-8081"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3EF3183-25BA-4BDB-B5A6-551392230804}"/>
                  </a:ext>
                </a:extLst>
              </p:cNvPr>
              <p:cNvSpPr txBox="1"/>
              <p:nvPr/>
            </p:nvSpPr>
            <p:spPr>
              <a:xfrm>
                <a:off x="6147751" y="4209727"/>
                <a:ext cx="686791" cy="351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𝑚</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rPr>
                          </m:ctrlPr>
                        </m:fPr>
                        <m:num>
                          <m:r>
                            <a:rPr lang="en-GB" sz="1200" b="0" i="1" smtClean="0">
                              <a:latin typeface="Cambria Math" panose="02040503050406030204" pitchFamily="18" charset="0"/>
                            </a:rPr>
                            <m:t>2</m:t>
                          </m:r>
                          <m:r>
                            <a:rPr lang="en-US" sz="1200" i="1">
                              <a:latin typeface="Cambria Math" panose="02040503050406030204" pitchFamily="18" charset="0"/>
                              <a:ea typeface="Cambria Math" panose="02040503050406030204" pitchFamily="18" charset="0"/>
                            </a:rPr>
                            <m:t>𝜆</m:t>
                          </m:r>
                          <m:r>
                            <a:rPr lang="en-GB" sz="1200" b="0" i="1" smtClean="0">
                              <a:latin typeface="Cambria Math" panose="02040503050406030204" pitchFamily="18" charset="0"/>
                              <a:ea typeface="Cambria Math" panose="02040503050406030204" pitchFamily="18" charset="0"/>
                            </a:rPr>
                            <m:t>𝑓</m:t>
                          </m:r>
                        </m:num>
                        <m:den>
                          <m:r>
                            <a:rPr lang="en-US" sz="1200" i="1">
                              <a:latin typeface="Cambria Math" panose="02040503050406030204" pitchFamily="18" charset="0"/>
                              <a:ea typeface="Cambria Math" panose="02040503050406030204" pitchFamily="18" charset="0"/>
                            </a:rPr>
                            <m:t>𝑎</m:t>
                          </m:r>
                        </m:den>
                      </m:f>
                    </m:oMath>
                  </m:oMathPara>
                </a14:m>
                <a:endParaRPr lang="en-US" sz="1200" dirty="0"/>
              </a:p>
            </p:txBody>
          </p:sp>
        </mc:Choice>
        <mc:Fallback xmlns="">
          <p:sp>
            <p:nvSpPr>
              <p:cNvPr id="51" name="TextBox 50">
                <a:extLst>
                  <a:ext uri="{FF2B5EF4-FFF2-40B4-BE49-F238E27FC236}">
                    <a16:creationId xmlns:a16="http://schemas.microsoft.com/office/drawing/2014/main" id="{83EF3183-25BA-4BDB-B5A6-551392230804}"/>
                  </a:ext>
                </a:extLst>
              </p:cNvPr>
              <p:cNvSpPr txBox="1">
                <a:spLocks noRot="1" noChangeAspect="1" noMove="1" noResize="1" noEditPoints="1" noAdjustHandles="1" noChangeArrowheads="1" noChangeShapeType="1" noTextEdit="1"/>
              </p:cNvSpPr>
              <p:nvPr/>
            </p:nvSpPr>
            <p:spPr>
              <a:xfrm>
                <a:off x="6147751" y="4209727"/>
                <a:ext cx="686791" cy="351058"/>
              </a:xfrm>
              <a:prstGeom prst="rect">
                <a:avLst/>
              </a:prstGeom>
              <a:blipFill>
                <a:blip r:embed="rId22"/>
                <a:stretch>
                  <a:fillRect l="-1770" t="-7018" r="-708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22D84D0-2A74-410E-9CD3-6A14D17D351C}"/>
                  </a:ext>
                </a:extLst>
              </p:cNvPr>
              <p:cNvSpPr txBox="1"/>
              <p:nvPr/>
            </p:nvSpPr>
            <p:spPr>
              <a:xfrm>
                <a:off x="6171933" y="3699897"/>
                <a:ext cx="686791" cy="351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𝑚</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rPr>
                          </m:ctrlPr>
                        </m:fPr>
                        <m:num>
                          <m:r>
                            <a:rPr lang="en-GB" sz="1200" b="0" i="1" smtClean="0">
                              <a:latin typeface="Cambria Math" panose="02040503050406030204" pitchFamily="18" charset="0"/>
                            </a:rPr>
                            <m:t>3</m:t>
                          </m:r>
                          <m:r>
                            <a:rPr lang="en-US" sz="1200" i="1">
                              <a:latin typeface="Cambria Math" panose="02040503050406030204" pitchFamily="18" charset="0"/>
                              <a:ea typeface="Cambria Math" panose="02040503050406030204" pitchFamily="18" charset="0"/>
                            </a:rPr>
                            <m:t>𝜆</m:t>
                          </m:r>
                          <m:r>
                            <a:rPr lang="en-GB" sz="1200" b="0" i="1" smtClean="0">
                              <a:latin typeface="Cambria Math" panose="02040503050406030204" pitchFamily="18" charset="0"/>
                              <a:ea typeface="Cambria Math" panose="02040503050406030204" pitchFamily="18" charset="0"/>
                            </a:rPr>
                            <m:t>𝑓</m:t>
                          </m:r>
                        </m:num>
                        <m:den>
                          <m:r>
                            <a:rPr lang="en-US" sz="1200" i="1">
                              <a:latin typeface="Cambria Math" panose="02040503050406030204" pitchFamily="18" charset="0"/>
                              <a:ea typeface="Cambria Math" panose="02040503050406030204" pitchFamily="18" charset="0"/>
                            </a:rPr>
                            <m:t>𝑎</m:t>
                          </m:r>
                        </m:den>
                      </m:f>
                    </m:oMath>
                  </m:oMathPara>
                </a14:m>
                <a:endParaRPr lang="en-US" sz="1200" dirty="0"/>
              </a:p>
            </p:txBody>
          </p:sp>
        </mc:Choice>
        <mc:Fallback xmlns="">
          <p:sp>
            <p:nvSpPr>
              <p:cNvPr id="52" name="TextBox 51">
                <a:extLst>
                  <a:ext uri="{FF2B5EF4-FFF2-40B4-BE49-F238E27FC236}">
                    <a16:creationId xmlns:a16="http://schemas.microsoft.com/office/drawing/2014/main" id="{A22D84D0-2A74-410E-9CD3-6A14D17D351C}"/>
                  </a:ext>
                </a:extLst>
              </p:cNvPr>
              <p:cNvSpPr txBox="1">
                <a:spLocks noRot="1" noChangeAspect="1" noMove="1" noResize="1" noEditPoints="1" noAdjustHandles="1" noChangeArrowheads="1" noChangeShapeType="1" noTextEdit="1"/>
              </p:cNvSpPr>
              <p:nvPr/>
            </p:nvSpPr>
            <p:spPr>
              <a:xfrm>
                <a:off x="6171933" y="3699897"/>
                <a:ext cx="686791" cy="351058"/>
              </a:xfrm>
              <a:prstGeom prst="rect">
                <a:avLst/>
              </a:prstGeom>
              <a:blipFill>
                <a:blip r:embed="rId23"/>
                <a:stretch>
                  <a:fillRect l="-1770" t="-5172" r="-7080"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DAC0A2B-3050-4743-A07E-E3407A7921B9}"/>
                  </a:ext>
                </a:extLst>
              </p:cNvPr>
              <p:cNvSpPr txBox="1"/>
              <p:nvPr/>
            </p:nvSpPr>
            <p:spPr>
              <a:xfrm>
                <a:off x="6402316" y="5331391"/>
                <a:ext cx="742896" cy="351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𝑚</m:t>
                          </m:r>
                        </m:sub>
                      </m:sSub>
                      <m:r>
                        <a:rPr lang="en-US" sz="1200" i="1">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𝜆</m:t>
                          </m:r>
                          <m:r>
                            <a:rPr lang="en-GB" sz="1200" b="0" i="1" smtClean="0">
                              <a:latin typeface="Cambria Math" panose="02040503050406030204" pitchFamily="18" charset="0"/>
                              <a:ea typeface="Cambria Math" panose="02040503050406030204" pitchFamily="18" charset="0"/>
                            </a:rPr>
                            <m:t>𝑓</m:t>
                          </m:r>
                        </m:num>
                        <m:den>
                          <m:r>
                            <a:rPr lang="en-US" sz="1200" i="1">
                              <a:latin typeface="Cambria Math" panose="02040503050406030204" pitchFamily="18" charset="0"/>
                              <a:ea typeface="Cambria Math" panose="02040503050406030204" pitchFamily="18" charset="0"/>
                            </a:rPr>
                            <m:t>𝑎</m:t>
                          </m:r>
                        </m:den>
                      </m:f>
                    </m:oMath>
                  </m:oMathPara>
                </a14:m>
                <a:endParaRPr lang="en-US" sz="1200" dirty="0"/>
              </a:p>
            </p:txBody>
          </p:sp>
        </mc:Choice>
        <mc:Fallback xmlns="">
          <p:sp>
            <p:nvSpPr>
              <p:cNvPr id="53" name="TextBox 52">
                <a:extLst>
                  <a:ext uri="{FF2B5EF4-FFF2-40B4-BE49-F238E27FC236}">
                    <a16:creationId xmlns:a16="http://schemas.microsoft.com/office/drawing/2014/main" id="{FDAC0A2B-3050-4743-A07E-E3407A7921B9}"/>
                  </a:ext>
                </a:extLst>
              </p:cNvPr>
              <p:cNvSpPr txBox="1">
                <a:spLocks noRot="1" noChangeAspect="1" noMove="1" noResize="1" noEditPoints="1" noAdjustHandles="1" noChangeArrowheads="1" noChangeShapeType="1" noTextEdit="1"/>
              </p:cNvSpPr>
              <p:nvPr/>
            </p:nvSpPr>
            <p:spPr>
              <a:xfrm>
                <a:off x="6402316" y="5331391"/>
                <a:ext cx="742896" cy="351058"/>
              </a:xfrm>
              <a:prstGeom prst="rect">
                <a:avLst/>
              </a:prstGeom>
              <a:blipFill>
                <a:blip r:embed="rId24"/>
                <a:stretch>
                  <a:fillRect l="-1639" t="-7018" r="-5738"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510FD8-29F9-45D0-AA58-C513EDA81AF7}"/>
                  </a:ext>
                </a:extLst>
              </p:cNvPr>
              <p:cNvSpPr txBox="1"/>
              <p:nvPr/>
            </p:nvSpPr>
            <p:spPr>
              <a:xfrm>
                <a:off x="6395365" y="5744945"/>
                <a:ext cx="827855" cy="351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𝑚</m:t>
                          </m:r>
                        </m:sub>
                      </m:sSub>
                      <m:r>
                        <a:rPr lang="en-US" sz="1200" i="1">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rPr>
                          </m:ctrlPr>
                        </m:fPr>
                        <m:num>
                          <m:r>
                            <a:rPr lang="en-GB" sz="1200" b="0" i="1" smtClean="0">
                              <a:latin typeface="Cambria Math" panose="02040503050406030204" pitchFamily="18" charset="0"/>
                            </a:rPr>
                            <m:t>2</m:t>
                          </m:r>
                          <m:r>
                            <a:rPr lang="en-US" sz="1200" i="1">
                              <a:latin typeface="Cambria Math" panose="02040503050406030204" pitchFamily="18" charset="0"/>
                              <a:ea typeface="Cambria Math" panose="02040503050406030204" pitchFamily="18" charset="0"/>
                            </a:rPr>
                            <m:t>𝜆</m:t>
                          </m:r>
                          <m:r>
                            <a:rPr lang="en-GB" sz="1200" b="0" i="1" smtClean="0">
                              <a:latin typeface="Cambria Math" panose="02040503050406030204" pitchFamily="18" charset="0"/>
                              <a:ea typeface="Cambria Math" panose="02040503050406030204" pitchFamily="18" charset="0"/>
                            </a:rPr>
                            <m:t>𝑓</m:t>
                          </m:r>
                        </m:num>
                        <m:den>
                          <m:r>
                            <a:rPr lang="en-US" sz="1200" i="1">
                              <a:latin typeface="Cambria Math" panose="02040503050406030204" pitchFamily="18" charset="0"/>
                              <a:ea typeface="Cambria Math" panose="02040503050406030204" pitchFamily="18" charset="0"/>
                            </a:rPr>
                            <m:t>𝑎</m:t>
                          </m:r>
                        </m:den>
                      </m:f>
                    </m:oMath>
                  </m:oMathPara>
                </a14:m>
                <a:endParaRPr lang="en-US" sz="1200" dirty="0"/>
              </a:p>
            </p:txBody>
          </p:sp>
        </mc:Choice>
        <mc:Fallback xmlns="">
          <p:sp>
            <p:nvSpPr>
              <p:cNvPr id="54" name="TextBox 53">
                <a:extLst>
                  <a:ext uri="{FF2B5EF4-FFF2-40B4-BE49-F238E27FC236}">
                    <a16:creationId xmlns:a16="http://schemas.microsoft.com/office/drawing/2014/main" id="{25510FD8-29F9-45D0-AA58-C513EDA81AF7}"/>
                  </a:ext>
                </a:extLst>
              </p:cNvPr>
              <p:cNvSpPr txBox="1">
                <a:spLocks noRot="1" noChangeAspect="1" noMove="1" noResize="1" noEditPoints="1" noAdjustHandles="1" noChangeArrowheads="1" noChangeShapeType="1" noTextEdit="1"/>
              </p:cNvSpPr>
              <p:nvPr/>
            </p:nvSpPr>
            <p:spPr>
              <a:xfrm>
                <a:off x="6395365" y="5744945"/>
                <a:ext cx="827855" cy="351058"/>
              </a:xfrm>
              <a:prstGeom prst="rect">
                <a:avLst/>
              </a:prstGeom>
              <a:blipFill>
                <a:blip r:embed="rId25"/>
                <a:stretch>
                  <a:fillRect l="-1471" t="-5172" r="-588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AC2465A-2FC9-4490-AA80-052589B316DC}"/>
                  </a:ext>
                </a:extLst>
              </p:cNvPr>
              <p:cNvSpPr txBox="1"/>
              <p:nvPr/>
            </p:nvSpPr>
            <p:spPr>
              <a:xfrm>
                <a:off x="6402316" y="6224396"/>
                <a:ext cx="827855" cy="351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𝑚</m:t>
                          </m:r>
                        </m:sub>
                      </m:sSub>
                      <m:r>
                        <a:rPr lang="en-US" sz="1200" i="1">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rPr>
                          </m:ctrlPr>
                        </m:fPr>
                        <m:num>
                          <m:r>
                            <a:rPr lang="en-GB" sz="1200" b="0" i="1" smtClean="0">
                              <a:latin typeface="Cambria Math" panose="02040503050406030204" pitchFamily="18" charset="0"/>
                            </a:rPr>
                            <m:t>3</m:t>
                          </m:r>
                          <m:r>
                            <a:rPr lang="en-US" sz="1200" i="1">
                              <a:latin typeface="Cambria Math" panose="02040503050406030204" pitchFamily="18" charset="0"/>
                              <a:ea typeface="Cambria Math" panose="02040503050406030204" pitchFamily="18" charset="0"/>
                            </a:rPr>
                            <m:t>𝜆</m:t>
                          </m:r>
                          <m:r>
                            <a:rPr lang="en-GB" sz="1200" b="0" i="1" smtClean="0">
                              <a:latin typeface="Cambria Math" panose="02040503050406030204" pitchFamily="18" charset="0"/>
                              <a:ea typeface="Cambria Math" panose="02040503050406030204" pitchFamily="18" charset="0"/>
                            </a:rPr>
                            <m:t>𝑓</m:t>
                          </m:r>
                        </m:num>
                        <m:den>
                          <m:r>
                            <a:rPr lang="en-US" sz="1200" i="1">
                              <a:latin typeface="Cambria Math" panose="02040503050406030204" pitchFamily="18" charset="0"/>
                              <a:ea typeface="Cambria Math" panose="02040503050406030204" pitchFamily="18" charset="0"/>
                            </a:rPr>
                            <m:t>𝑎</m:t>
                          </m:r>
                        </m:den>
                      </m:f>
                    </m:oMath>
                  </m:oMathPara>
                </a14:m>
                <a:endParaRPr lang="en-US" sz="1200" dirty="0"/>
              </a:p>
            </p:txBody>
          </p:sp>
        </mc:Choice>
        <mc:Fallback xmlns="">
          <p:sp>
            <p:nvSpPr>
              <p:cNvPr id="55" name="TextBox 54">
                <a:extLst>
                  <a:ext uri="{FF2B5EF4-FFF2-40B4-BE49-F238E27FC236}">
                    <a16:creationId xmlns:a16="http://schemas.microsoft.com/office/drawing/2014/main" id="{3AC2465A-2FC9-4490-AA80-052589B316DC}"/>
                  </a:ext>
                </a:extLst>
              </p:cNvPr>
              <p:cNvSpPr txBox="1">
                <a:spLocks noRot="1" noChangeAspect="1" noMove="1" noResize="1" noEditPoints="1" noAdjustHandles="1" noChangeArrowheads="1" noChangeShapeType="1" noTextEdit="1"/>
              </p:cNvSpPr>
              <p:nvPr/>
            </p:nvSpPr>
            <p:spPr>
              <a:xfrm>
                <a:off x="6402316" y="6224396"/>
                <a:ext cx="827855" cy="351058"/>
              </a:xfrm>
              <a:prstGeom prst="rect">
                <a:avLst/>
              </a:prstGeom>
              <a:blipFill>
                <a:blip r:embed="rId26"/>
                <a:stretch>
                  <a:fillRect l="-1471" t="-5172" r="-5882" b="-10345"/>
                </a:stretch>
              </a:blipFill>
            </p:spPr>
            <p:txBody>
              <a:bodyPr/>
              <a:lstStyle/>
              <a:p>
                <a:r>
                  <a:rPr lang="en-US">
                    <a:noFill/>
                  </a:rPr>
                  <a:t> </a:t>
                </a:r>
              </a:p>
            </p:txBody>
          </p:sp>
        </mc:Fallback>
      </mc:AlternateContent>
      <p:sp>
        <p:nvSpPr>
          <p:cNvPr id="56" name="Line 2">
            <a:extLst>
              <a:ext uri="{FF2B5EF4-FFF2-40B4-BE49-F238E27FC236}">
                <a16:creationId xmlns:a16="http://schemas.microsoft.com/office/drawing/2014/main" id="{C2771CC2-94F9-4E5E-A535-73B3ED8238C1}"/>
              </a:ext>
            </a:extLst>
          </p:cNvPr>
          <p:cNvSpPr>
            <a:spLocks noChangeShapeType="1"/>
          </p:cNvSpPr>
          <p:nvPr/>
        </p:nvSpPr>
        <p:spPr bwMode="auto">
          <a:xfrm flipV="1">
            <a:off x="1014220" y="2044093"/>
            <a:ext cx="1176348" cy="33992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57" name="Line 2">
            <a:extLst>
              <a:ext uri="{FF2B5EF4-FFF2-40B4-BE49-F238E27FC236}">
                <a16:creationId xmlns:a16="http://schemas.microsoft.com/office/drawing/2014/main" id="{41061936-1552-444C-821B-FCAE218984D4}"/>
              </a:ext>
            </a:extLst>
          </p:cNvPr>
          <p:cNvSpPr>
            <a:spLocks noChangeShapeType="1"/>
          </p:cNvSpPr>
          <p:nvPr/>
        </p:nvSpPr>
        <p:spPr bwMode="auto">
          <a:xfrm flipV="1">
            <a:off x="1043608" y="2369000"/>
            <a:ext cx="1176348" cy="33992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58" name="Line 2">
            <a:extLst>
              <a:ext uri="{FF2B5EF4-FFF2-40B4-BE49-F238E27FC236}">
                <a16:creationId xmlns:a16="http://schemas.microsoft.com/office/drawing/2014/main" id="{829C3247-3292-4830-92DA-08170AA9F276}"/>
              </a:ext>
            </a:extLst>
          </p:cNvPr>
          <p:cNvSpPr>
            <a:spLocks noChangeShapeType="1"/>
          </p:cNvSpPr>
          <p:nvPr/>
        </p:nvSpPr>
        <p:spPr bwMode="auto">
          <a:xfrm flipV="1">
            <a:off x="1024308" y="1699013"/>
            <a:ext cx="1176348" cy="33992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59" name="Line 2">
            <a:extLst>
              <a:ext uri="{FF2B5EF4-FFF2-40B4-BE49-F238E27FC236}">
                <a16:creationId xmlns:a16="http://schemas.microsoft.com/office/drawing/2014/main" id="{567B2E72-6986-43BB-917D-89F34E3632B9}"/>
              </a:ext>
            </a:extLst>
          </p:cNvPr>
          <p:cNvSpPr>
            <a:spLocks noChangeShapeType="1"/>
          </p:cNvSpPr>
          <p:nvPr/>
        </p:nvSpPr>
        <p:spPr bwMode="auto">
          <a:xfrm flipV="1">
            <a:off x="1096316" y="1215077"/>
            <a:ext cx="1176348" cy="33992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60" name="Group 56">
            <a:extLst>
              <a:ext uri="{FF2B5EF4-FFF2-40B4-BE49-F238E27FC236}">
                <a16:creationId xmlns:a16="http://schemas.microsoft.com/office/drawing/2014/main" id="{D1CEA046-2285-46DE-B5E2-E263A4488143}"/>
              </a:ext>
            </a:extLst>
          </p:cNvPr>
          <p:cNvGrpSpPr>
            <a:grpSpLocks/>
          </p:cNvGrpSpPr>
          <p:nvPr/>
        </p:nvGrpSpPr>
        <p:grpSpPr bwMode="auto">
          <a:xfrm flipV="1">
            <a:off x="2299633" y="1382275"/>
            <a:ext cx="2060467" cy="960328"/>
            <a:chOff x="3379" y="1265"/>
            <a:chExt cx="1270" cy="45"/>
          </a:xfrm>
        </p:grpSpPr>
        <p:sp>
          <p:nvSpPr>
            <p:cNvPr id="61" name="Line 57">
              <a:extLst>
                <a:ext uri="{FF2B5EF4-FFF2-40B4-BE49-F238E27FC236}">
                  <a16:creationId xmlns:a16="http://schemas.microsoft.com/office/drawing/2014/main" id="{8778C7F7-3F84-4982-A63B-32D08BE17FB4}"/>
                </a:ext>
              </a:extLst>
            </p:cNvPr>
            <p:cNvSpPr>
              <a:spLocks noChangeShapeType="1"/>
            </p:cNvSpPr>
            <p:nvPr/>
          </p:nvSpPr>
          <p:spPr bwMode="auto">
            <a:xfrm>
              <a:off x="3379" y="1265"/>
              <a:ext cx="1270" cy="4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2" name="Line 58">
              <a:extLst>
                <a:ext uri="{FF2B5EF4-FFF2-40B4-BE49-F238E27FC236}">
                  <a16:creationId xmlns:a16="http://schemas.microsoft.com/office/drawing/2014/main" id="{10CF37B0-C51C-4E55-8A61-DB612969C162}"/>
                </a:ext>
              </a:extLst>
            </p:cNvPr>
            <p:cNvSpPr>
              <a:spLocks noChangeShapeType="1"/>
            </p:cNvSpPr>
            <p:nvPr/>
          </p:nvSpPr>
          <p:spPr bwMode="auto">
            <a:xfrm>
              <a:off x="3908" y="1286"/>
              <a:ext cx="136"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mc:AlternateContent xmlns:mc="http://schemas.openxmlformats.org/markup-compatibility/2006" xmlns:a14="http://schemas.microsoft.com/office/drawing/2010/main">
        <mc:Choice Requires="a14">
          <p:sp>
            <p:nvSpPr>
              <p:cNvPr id="2" name="TextBox 1"/>
              <p:cNvSpPr txBox="1"/>
              <p:nvPr/>
            </p:nvSpPr>
            <p:spPr>
              <a:xfrm>
                <a:off x="3363057" y="2839598"/>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363057" y="2839598"/>
                <a:ext cx="191078" cy="276999"/>
              </a:xfrm>
              <a:prstGeom prst="rect">
                <a:avLst/>
              </a:prstGeom>
              <a:blipFill>
                <a:blip r:embed="rId27"/>
                <a:stretch>
                  <a:fillRect l="-41935" r="-41935" b="-37778"/>
                </a:stretch>
              </a:blipFill>
            </p:spPr>
            <p:txBody>
              <a:bodyPr/>
              <a:lstStyle/>
              <a:p>
                <a:r>
                  <a:rPr lang="en-US">
                    <a:noFill/>
                  </a:rPr>
                  <a:t> </a:t>
                </a:r>
              </a:p>
            </p:txBody>
          </p:sp>
        </mc:Fallback>
      </mc:AlternateContent>
      <p:cxnSp>
        <p:nvCxnSpPr>
          <p:cNvPr id="64" name="Straight Arrow Connector 63"/>
          <p:cNvCxnSpPr/>
          <p:nvPr/>
        </p:nvCxnSpPr>
        <p:spPr>
          <a:xfrm flipH="1" flipV="1">
            <a:off x="4394019" y="620688"/>
            <a:ext cx="19050" cy="1398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691680" y="-28141"/>
            <a:ext cx="8542663" cy="584775"/>
          </a:xfrm>
          <a:prstGeom prst="rect">
            <a:avLst/>
          </a:prstGeom>
          <a:noFill/>
        </p:spPr>
        <p:txBody>
          <a:bodyPr wrap="square" rtlCol="0">
            <a:spAutoFit/>
          </a:bodyPr>
          <a:lstStyle/>
          <a:p>
            <a:r>
              <a:rPr lang="en-GB" sz="3200" dirty="0"/>
              <a:t>Condition of destructive interferences</a:t>
            </a:r>
            <a:endParaRPr lang="en-US" sz="3200" dirty="0"/>
          </a:p>
        </p:txBody>
      </p:sp>
    </p:spTree>
    <p:extLst>
      <p:ext uri="{BB962C8B-B14F-4D97-AF65-F5344CB8AC3E}">
        <p14:creationId xmlns:p14="http://schemas.microsoft.com/office/powerpoint/2010/main" val="2752831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a:t>
            </a:fld>
            <a:endParaRPr lang="en-US" altLang="zh-CN"/>
          </a:p>
        </p:txBody>
      </p:sp>
      <p:sp>
        <p:nvSpPr>
          <p:cNvPr id="2" name="TextBox 1"/>
          <p:cNvSpPr txBox="1"/>
          <p:nvPr/>
        </p:nvSpPr>
        <p:spPr>
          <a:xfrm flipH="1">
            <a:off x="1547664" y="2852936"/>
            <a:ext cx="7083073" cy="830997"/>
          </a:xfrm>
          <a:prstGeom prst="rect">
            <a:avLst/>
          </a:prstGeom>
          <a:noFill/>
        </p:spPr>
        <p:txBody>
          <a:bodyPr wrap="square" rtlCol="0">
            <a:spAutoFit/>
          </a:bodyPr>
          <a:lstStyle/>
          <a:p>
            <a:r>
              <a:rPr lang="en-GB" sz="4800" dirty="0"/>
              <a:t>2. Thin film interferences </a:t>
            </a:r>
            <a:endParaRPr lang="en-US" sz="4800" dirty="0"/>
          </a:p>
        </p:txBody>
      </p:sp>
    </p:spTree>
    <p:extLst>
      <p:ext uri="{BB962C8B-B14F-4D97-AF65-F5344CB8AC3E}">
        <p14:creationId xmlns:p14="http://schemas.microsoft.com/office/powerpoint/2010/main" val="795621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70</a:t>
            </a:fld>
            <a:endParaRPr lang="en-US" altLang="zh-CN"/>
          </a:p>
        </p:txBody>
      </p:sp>
      <p:sp>
        <p:nvSpPr>
          <p:cNvPr id="3" name="Title 1">
            <a:extLst>
              <a:ext uri="{FF2B5EF4-FFF2-40B4-BE49-F238E27FC236}">
                <a16:creationId xmlns:a16="http://schemas.microsoft.com/office/drawing/2014/main" id="{1A4FEEE6-1F59-4EE9-B81C-95EA449B09A9}"/>
              </a:ext>
            </a:extLst>
          </p:cNvPr>
          <p:cNvSpPr>
            <a:spLocks noGrp="1"/>
          </p:cNvSpPr>
          <p:nvPr>
            <p:ph type="title"/>
          </p:nvPr>
        </p:nvSpPr>
        <p:spPr>
          <a:xfrm>
            <a:off x="457200" y="14811"/>
            <a:ext cx="8229600" cy="1143000"/>
          </a:xfrm>
        </p:spPr>
        <p:txBody>
          <a:bodyPr/>
          <a:lstStyle/>
          <a:p>
            <a:r>
              <a:rPr lang="en-GB" sz="3200" dirty="0"/>
              <a:t>Case of rays parallel to the optical axis</a:t>
            </a:r>
            <a:endParaRPr lang="en-US" sz="3200" dirty="0"/>
          </a:p>
        </p:txBody>
      </p:sp>
      <p:sp>
        <p:nvSpPr>
          <p:cNvPr id="5" name="Line 75">
            <a:extLst>
              <a:ext uri="{FF2B5EF4-FFF2-40B4-BE49-F238E27FC236}">
                <a16:creationId xmlns:a16="http://schemas.microsoft.com/office/drawing/2014/main" id="{6F8ED085-3292-4B5F-9959-3122AB639DF2}"/>
              </a:ext>
            </a:extLst>
          </p:cNvPr>
          <p:cNvSpPr>
            <a:spLocks noChangeShapeType="1"/>
          </p:cNvSpPr>
          <p:nvPr/>
        </p:nvSpPr>
        <p:spPr bwMode="auto">
          <a:xfrm>
            <a:off x="590163" y="2060575"/>
            <a:ext cx="0" cy="13684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nvGrpSpPr>
          <p:cNvPr id="6" name="Group 11">
            <a:extLst>
              <a:ext uri="{FF2B5EF4-FFF2-40B4-BE49-F238E27FC236}">
                <a16:creationId xmlns:a16="http://schemas.microsoft.com/office/drawing/2014/main" id="{607372F8-2A92-4B97-B1A3-43D4CEFD408F}"/>
              </a:ext>
            </a:extLst>
          </p:cNvPr>
          <p:cNvGrpSpPr>
            <a:grpSpLocks/>
          </p:cNvGrpSpPr>
          <p:nvPr/>
        </p:nvGrpSpPr>
        <p:grpSpPr bwMode="auto">
          <a:xfrm>
            <a:off x="190208" y="1413707"/>
            <a:ext cx="384175" cy="2652713"/>
            <a:chOff x="6599" y="1344"/>
            <a:chExt cx="242" cy="1671"/>
          </a:xfrm>
        </p:grpSpPr>
        <p:graphicFrame>
          <p:nvGraphicFramePr>
            <p:cNvPr id="7" name="Object 12">
              <a:extLst>
                <a:ext uri="{FF2B5EF4-FFF2-40B4-BE49-F238E27FC236}">
                  <a16:creationId xmlns:a16="http://schemas.microsoft.com/office/drawing/2014/main" id="{59383124-0939-4B84-A82C-DEEEF6917815}"/>
                </a:ext>
              </a:extLst>
            </p:cNvPr>
            <p:cNvGraphicFramePr>
              <a:graphicFrameLocks noChangeAspect="1"/>
            </p:cNvGraphicFramePr>
            <p:nvPr/>
          </p:nvGraphicFramePr>
          <p:xfrm>
            <a:off x="6599" y="2659"/>
            <a:ext cx="177" cy="193"/>
          </p:xfrm>
          <a:graphic>
            <a:graphicData uri="http://schemas.openxmlformats.org/presentationml/2006/ole">
              <mc:AlternateContent xmlns:mc="http://schemas.openxmlformats.org/markup-compatibility/2006">
                <mc:Choice xmlns:v="urn:schemas-microsoft-com:vml" Requires="v">
                  <p:oleObj spid="_x0000_s37890" name="公式" r:id="rId3" imgW="247591" imgH="276117" progId="Equation.3">
                    <p:embed/>
                  </p:oleObj>
                </mc:Choice>
                <mc:Fallback>
                  <p:oleObj name="公式" r:id="rId3" imgW="247591" imgH="276117" progId="Equation.3">
                    <p:embed/>
                    <p:pic>
                      <p:nvPicPr>
                        <p:cNvPr id="7" name="Object 12">
                          <a:extLst>
                            <a:ext uri="{FF2B5EF4-FFF2-40B4-BE49-F238E27FC236}">
                              <a16:creationId xmlns:a16="http://schemas.microsoft.com/office/drawing/2014/main" id="{59383124-0939-4B84-A82C-DEEEF6917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 y="2659"/>
                          <a:ext cx="177"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3">
              <a:extLst>
                <a:ext uri="{FF2B5EF4-FFF2-40B4-BE49-F238E27FC236}">
                  <a16:creationId xmlns:a16="http://schemas.microsoft.com/office/drawing/2014/main" id="{DD0539CF-006A-4102-B15A-5F4632FD0F65}"/>
                </a:ext>
              </a:extLst>
            </p:cNvPr>
            <p:cNvGraphicFramePr>
              <a:graphicFrameLocks noChangeAspect="1"/>
            </p:cNvGraphicFramePr>
            <p:nvPr/>
          </p:nvGraphicFramePr>
          <p:xfrm>
            <a:off x="6599" y="1525"/>
            <a:ext cx="177" cy="185"/>
          </p:xfrm>
          <a:graphic>
            <a:graphicData uri="http://schemas.openxmlformats.org/presentationml/2006/ole">
              <mc:AlternateContent xmlns:mc="http://schemas.openxmlformats.org/markup-compatibility/2006">
                <mc:Choice xmlns:v="urn:schemas-microsoft-com:vml" Requires="v">
                  <p:oleObj spid="_x0000_s37891" name="公式" r:id="rId5" imgW="247591" imgH="266815" progId="Equation.3">
                    <p:embed/>
                  </p:oleObj>
                </mc:Choice>
                <mc:Fallback>
                  <p:oleObj name="公式" r:id="rId5" imgW="247591" imgH="266815" progId="Equation.3">
                    <p:embed/>
                    <p:pic>
                      <p:nvPicPr>
                        <p:cNvPr id="8" name="Object 13">
                          <a:extLst>
                            <a:ext uri="{FF2B5EF4-FFF2-40B4-BE49-F238E27FC236}">
                              <a16:creationId xmlns:a16="http://schemas.microsoft.com/office/drawing/2014/main" id="{DD0539CF-006A-4102-B15A-5F4632FD0F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9" y="1525"/>
                          <a:ext cx="177"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14">
              <a:extLst>
                <a:ext uri="{FF2B5EF4-FFF2-40B4-BE49-F238E27FC236}">
                  <a16:creationId xmlns:a16="http://schemas.microsoft.com/office/drawing/2014/main" id="{59160191-86D8-4D50-AD68-AF5864B6BF69}"/>
                </a:ext>
              </a:extLst>
            </p:cNvPr>
            <p:cNvGrpSpPr>
              <a:grpSpLocks/>
            </p:cNvGrpSpPr>
            <p:nvPr/>
          </p:nvGrpSpPr>
          <p:grpSpPr bwMode="auto">
            <a:xfrm>
              <a:off x="6841" y="1344"/>
              <a:ext cx="0" cy="1671"/>
              <a:chOff x="4464" y="2361"/>
              <a:chExt cx="0" cy="1671"/>
            </a:xfrm>
          </p:grpSpPr>
          <p:sp>
            <p:nvSpPr>
              <p:cNvPr id="10" name="Line 15">
                <a:extLst>
                  <a:ext uri="{FF2B5EF4-FFF2-40B4-BE49-F238E27FC236}">
                    <a16:creationId xmlns:a16="http://schemas.microsoft.com/office/drawing/2014/main" id="{F390FBCA-F85E-4452-A80B-4129629FDA0C}"/>
                  </a:ext>
                </a:extLst>
              </p:cNvPr>
              <p:cNvSpPr>
                <a:spLocks noChangeShapeType="1"/>
              </p:cNvSpPr>
              <p:nvPr/>
            </p:nvSpPr>
            <p:spPr bwMode="auto">
              <a:xfrm>
                <a:off x="4464" y="2361"/>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16">
                <a:extLst>
                  <a:ext uri="{FF2B5EF4-FFF2-40B4-BE49-F238E27FC236}">
                    <a16:creationId xmlns:a16="http://schemas.microsoft.com/office/drawing/2014/main" id="{5CC28138-4D85-45AC-9766-D8494091426D}"/>
                  </a:ext>
                </a:extLst>
              </p:cNvPr>
              <p:cNvSpPr>
                <a:spLocks noChangeShapeType="1"/>
              </p:cNvSpPr>
              <p:nvPr/>
            </p:nvSpPr>
            <p:spPr bwMode="auto">
              <a:xfrm>
                <a:off x="4464" y="3633"/>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cxnSp>
        <p:nvCxnSpPr>
          <p:cNvPr id="12" name="Straight Arrow Connector 11">
            <a:extLst>
              <a:ext uri="{FF2B5EF4-FFF2-40B4-BE49-F238E27FC236}">
                <a16:creationId xmlns:a16="http://schemas.microsoft.com/office/drawing/2014/main" id="{24343ABA-E065-4169-B628-C7F52B665230}"/>
              </a:ext>
            </a:extLst>
          </p:cNvPr>
          <p:cNvCxnSpPr/>
          <p:nvPr/>
        </p:nvCxnSpPr>
        <p:spPr bwMode="auto">
          <a:xfrm flipV="1">
            <a:off x="574383" y="2060575"/>
            <a:ext cx="2323873" cy="134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E02BB70B-2D38-42E9-85AB-66EF8F43CD7A}"/>
              </a:ext>
            </a:extLst>
          </p:cNvPr>
          <p:cNvCxnSpPr/>
          <p:nvPr/>
        </p:nvCxnSpPr>
        <p:spPr bwMode="auto">
          <a:xfrm flipV="1">
            <a:off x="590163" y="2364521"/>
            <a:ext cx="2323873" cy="134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79FD1669-A01C-4F1C-9ACB-FCC57147BB12}"/>
              </a:ext>
            </a:extLst>
          </p:cNvPr>
          <p:cNvCxnSpPr/>
          <p:nvPr/>
        </p:nvCxnSpPr>
        <p:spPr bwMode="auto">
          <a:xfrm flipV="1">
            <a:off x="622132" y="2668467"/>
            <a:ext cx="2323873" cy="134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A1F61C1-2C25-4E25-BD28-EB83E745FBC5}"/>
              </a:ext>
            </a:extLst>
          </p:cNvPr>
          <p:cNvCxnSpPr/>
          <p:nvPr/>
        </p:nvCxnSpPr>
        <p:spPr bwMode="auto">
          <a:xfrm flipV="1">
            <a:off x="590163" y="3062693"/>
            <a:ext cx="2323873" cy="134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02F384EE-D4BC-45CB-AD39-36E95EF2FAAE}"/>
              </a:ext>
            </a:extLst>
          </p:cNvPr>
          <p:cNvCxnSpPr/>
          <p:nvPr/>
        </p:nvCxnSpPr>
        <p:spPr bwMode="auto">
          <a:xfrm flipV="1">
            <a:off x="590163" y="3406688"/>
            <a:ext cx="2323873" cy="134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B4155025-3397-4241-AD6C-1905FF89F04A}"/>
              </a:ext>
            </a:extLst>
          </p:cNvPr>
          <p:cNvSpPr txBox="1"/>
          <p:nvPr/>
        </p:nvSpPr>
        <p:spPr>
          <a:xfrm>
            <a:off x="2596227" y="1197523"/>
            <a:ext cx="6321154" cy="523220"/>
          </a:xfrm>
          <a:prstGeom prst="rect">
            <a:avLst/>
          </a:prstGeom>
          <a:noFill/>
        </p:spPr>
        <p:txBody>
          <a:bodyPr wrap="none" rtlCol="0">
            <a:spAutoFit/>
          </a:bodyPr>
          <a:lstStyle/>
          <a:p>
            <a:r>
              <a:rPr lang="en-GB" sz="2800" dirty="0"/>
              <a:t>All of these rays have the same optical path </a:t>
            </a:r>
            <a:endParaRPr lang="en-US" sz="2800" dirty="0"/>
          </a:p>
        </p:txBody>
      </p:sp>
      <p:sp>
        <p:nvSpPr>
          <p:cNvPr id="18" name="Arrow: Right 57">
            <a:extLst>
              <a:ext uri="{FF2B5EF4-FFF2-40B4-BE49-F238E27FC236}">
                <a16:creationId xmlns:a16="http://schemas.microsoft.com/office/drawing/2014/main" id="{713252C7-F677-4481-9196-825ACD2D5C34}"/>
              </a:ext>
            </a:extLst>
          </p:cNvPr>
          <p:cNvSpPr/>
          <p:nvPr/>
        </p:nvSpPr>
        <p:spPr bwMode="auto">
          <a:xfrm>
            <a:off x="3049696" y="2080757"/>
            <a:ext cx="432048" cy="29049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9D1590-C0EB-45B6-8FC6-4832A15AF967}"/>
                  </a:ext>
                </a:extLst>
              </p:cNvPr>
              <p:cNvSpPr txBox="1"/>
              <p:nvPr/>
            </p:nvSpPr>
            <p:spPr>
              <a:xfrm>
                <a:off x="3617404" y="2130778"/>
                <a:ext cx="623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EE9D1590-C0EB-45B6-8FC6-4832A15AF967}"/>
                  </a:ext>
                </a:extLst>
              </p:cNvPr>
              <p:cNvSpPr txBox="1">
                <a:spLocks noRot="1" noChangeAspect="1" noMove="1" noResize="1" noEditPoints="1" noAdjustHandles="1" noChangeArrowheads="1" noChangeShapeType="1" noTextEdit="1"/>
              </p:cNvSpPr>
              <p:nvPr/>
            </p:nvSpPr>
            <p:spPr>
              <a:xfrm>
                <a:off x="3617404" y="2130778"/>
                <a:ext cx="623889" cy="276999"/>
              </a:xfrm>
              <a:prstGeom prst="rect">
                <a:avLst/>
              </a:prstGeom>
              <a:blipFill>
                <a:blip r:embed="rId7"/>
                <a:stretch>
                  <a:fillRect l="-7767" r="-7767" b="-88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6CCB1E98-91B5-4216-8F71-21F1D41D4E85}"/>
              </a:ext>
            </a:extLst>
          </p:cNvPr>
          <p:cNvSpPr txBox="1"/>
          <p:nvPr/>
        </p:nvSpPr>
        <p:spPr>
          <a:xfrm>
            <a:off x="4378772" y="2022136"/>
            <a:ext cx="4598054" cy="646331"/>
          </a:xfrm>
          <a:prstGeom prst="rect">
            <a:avLst/>
          </a:prstGeom>
          <a:noFill/>
        </p:spPr>
        <p:txBody>
          <a:bodyPr wrap="square" rtlCol="0">
            <a:spAutoFit/>
          </a:bodyPr>
          <a:lstStyle/>
          <a:p>
            <a:r>
              <a:rPr lang="en-GB" dirty="0"/>
              <a:t>is a condition of </a:t>
            </a:r>
            <a:r>
              <a:rPr lang="en-GB" b="1" dirty="0"/>
              <a:t>constructive interferences between all of these rays</a:t>
            </a:r>
            <a:endParaRPr lang="en-US" b="1" dirty="0"/>
          </a:p>
        </p:txBody>
      </p:sp>
      <p:pic>
        <p:nvPicPr>
          <p:cNvPr id="21" name="Picture 2" descr="其">
            <a:extLst>
              <a:ext uri="{FF2B5EF4-FFF2-40B4-BE49-F238E27FC236}">
                <a16:creationId xmlns:a16="http://schemas.microsoft.com/office/drawing/2014/main" id="{B7C86DD0-914A-4577-934B-A09C88294E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9314" y="2762662"/>
            <a:ext cx="1420068" cy="289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Arrow Connector 21">
            <a:extLst>
              <a:ext uri="{FF2B5EF4-FFF2-40B4-BE49-F238E27FC236}">
                <a16:creationId xmlns:a16="http://schemas.microsoft.com/office/drawing/2014/main" id="{CBBE0F8E-A6A8-4B77-9D3E-19A5EA610122}"/>
              </a:ext>
            </a:extLst>
          </p:cNvPr>
          <p:cNvCxnSpPr/>
          <p:nvPr/>
        </p:nvCxnSpPr>
        <p:spPr bwMode="auto">
          <a:xfrm flipH="1">
            <a:off x="4716016" y="4200112"/>
            <a:ext cx="100811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B1B7584D-CA12-4151-B564-0CB7A6B3B67E}"/>
              </a:ext>
            </a:extLst>
          </p:cNvPr>
          <p:cNvCxnSpPr/>
          <p:nvPr/>
        </p:nvCxnSpPr>
        <p:spPr bwMode="auto">
          <a:xfrm flipV="1">
            <a:off x="3895084" y="2610128"/>
            <a:ext cx="0" cy="3267144"/>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83CE9D5-0C2A-4395-89B2-07189C2A84D7}"/>
                  </a:ext>
                </a:extLst>
              </p:cNvPr>
              <p:cNvSpPr txBox="1"/>
              <p:nvPr/>
            </p:nvSpPr>
            <p:spPr>
              <a:xfrm>
                <a:off x="3708687" y="2292708"/>
                <a:ext cx="372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4" name="TextBox 23">
                <a:extLst>
                  <a:ext uri="{FF2B5EF4-FFF2-40B4-BE49-F238E27FC236}">
                    <a16:creationId xmlns:a16="http://schemas.microsoft.com/office/drawing/2014/main" id="{F83CE9D5-0C2A-4395-89B2-07189C2A84D7}"/>
                  </a:ext>
                </a:extLst>
              </p:cNvPr>
              <p:cNvSpPr txBox="1">
                <a:spLocks noRot="1" noChangeAspect="1" noMove="1" noResize="1" noEditPoints="1" noAdjustHandles="1" noChangeArrowheads="1" noChangeShapeType="1" noTextEdit="1"/>
              </p:cNvSpPr>
              <p:nvPr/>
            </p:nvSpPr>
            <p:spPr>
              <a:xfrm>
                <a:off x="3708687" y="2292708"/>
                <a:ext cx="372794" cy="369332"/>
              </a:xfrm>
              <a:prstGeom prst="rect">
                <a:avLst/>
              </a:prstGeom>
              <a:blipFill>
                <a:blip r:embed="rId9"/>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40EEE827-E44A-4E9B-8318-9BF32AC487A0}"/>
              </a:ext>
            </a:extLst>
          </p:cNvPr>
          <p:cNvCxnSpPr>
            <a:stCxn id="21" idx="1"/>
            <a:endCxn id="21" idx="3"/>
          </p:cNvCxnSpPr>
          <p:nvPr/>
        </p:nvCxnSpPr>
        <p:spPr bwMode="auto">
          <a:xfrm>
            <a:off x="3219314" y="4211390"/>
            <a:ext cx="1420068"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83767B8-8B34-47CB-BEE4-4E5924FBA9E1}"/>
                  </a:ext>
                </a:extLst>
              </p:cNvPr>
              <p:cNvSpPr txBox="1"/>
              <p:nvPr/>
            </p:nvSpPr>
            <p:spPr>
              <a:xfrm>
                <a:off x="5868144" y="4037018"/>
                <a:ext cx="802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183767B8-8B34-47CB-BEE4-4E5924FBA9E1}"/>
                  </a:ext>
                </a:extLst>
              </p:cNvPr>
              <p:cNvSpPr txBox="1">
                <a:spLocks noRot="1" noChangeAspect="1" noMove="1" noResize="1" noEditPoints="1" noAdjustHandles="1" noChangeArrowheads="1" noChangeShapeType="1" noTextEdit="1"/>
              </p:cNvSpPr>
              <p:nvPr/>
            </p:nvSpPr>
            <p:spPr>
              <a:xfrm>
                <a:off x="5868144" y="4037018"/>
                <a:ext cx="802399" cy="369332"/>
              </a:xfrm>
              <a:prstGeom prst="rect">
                <a:avLst/>
              </a:prstGeom>
              <a:blipFill>
                <a:blip r:embed="rId10"/>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5ED5D9DC-C309-4672-9DF5-954AEF79E792}"/>
              </a:ext>
            </a:extLst>
          </p:cNvPr>
          <p:cNvSpPr txBox="1"/>
          <p:nvPr/>
        </p:nvSpPr>
        <p:spPr>
          <a:xfrm>
            <a:off x="5540564" y="4406350"/>
            <a:ext cx="2592376" cy="369332"/>
          </a:xfrm>
          <a:prstGeom prst="rect">
            <a:avLst/>
          </a:prstGeom>
          <a:noFill/>
        </p:spPr>
        <p:txBody>
          <a:bodyPr wrap="none" rtlCol="0">
            <a:spAutoFit/>
          </a:bodyPr>
          <a:lstStyle/>
          <a:p>
            <a:r>
              <a:rPr lang="en-GB" dirty="0"/>
              <a:t>Constructive interferences </a:t>
            </a:r>
            <a:endParaRPr lang="en-US" dirty="0"/>
          </a:p>
        </p:txBody>
      </p:sp>
      <p:sp>
        <p:nvSpPr>
          <p:cNvPr id="28" name="TextBox 27">
            <a:extLst>
              <a:ext uri="{FF2B5EF4-FFF2-40B4-BE49-F238E27FC236}">
                <a16:creationId xmlns:a16="http://schemas.microsoft.com/office/drawing/2014/main" id="{7571EB04-7D75-40E5-B4B1-6845311CC364}"/>
              </a:ext>
            </a:extLst>
          </p:cNvPr>
          <p:cNvSpPr txBox="1"/>
          <p:nvPr/>
        </p:nvSpPr>
        <p:spPr>
          <a:xfrm>
            <a:off x="5087815" y="4797253"/>
            <a:ext cx="3889011" cy="646331"/>
          </a:xfrm>
          <a:prstGeom prst="rect">
            <a:avLst/>
          </a:prstGeom>
          <a:noFill/>
        </p:spPr>
        <p:txBody>
          <a:bodyPr wrap="square" rtlCol="0">
            <a:spAutoFit/>
          </a:bodyPr>
          <a:lstStyle/>
          <a:p>
            <a:r>
              <a:rPr lang="en-GB" dirty="0"/>
              <a:t>It is also a maximum of light intensity on the diffraction pattern</a:t>
            </a:r>
            <a:endParaRPr lang="en-US" dirty="0"/>
          </a:p>
        </p:txBody>
      </p:sp>
    </p:spTree>
    <p:extLst>
      <p:ext uri="{BB962C8B-B14F-4D97-AF65-F5344CB8AC3E}">
        <p14:creationId xmlns:p14="http://schemas.microsoft.com/office/powerpoint/2010/main" val="59295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6" grpId="0"/>
      <p:bldP spid="27" grpId="0"/>
      <p:bldP spid="2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71</a:t>
            </a:fld>
            <a:endParaRPr lang="en-US" altLang="zh-CN"/>
          </a:p>
        </p:txBody>
      </p:sp>
      <p:sp>
        <p:nvSpPr>
          <p:cNvPr id="3" name="Freeform 49">
            <a:extLst>
              <a:ext uri="{FF2B5EF4-FFF2-40B4-BE49-F238E27FC236}">
                <a16:creationId xmlns:a16="http://schemas.microsoft.com/office/drawing/2014/main" id="{E96D11E0-F708-44D3-A4A0-071A5252FC92}"/>
              </a:ext>
            </a:extLst>
          </p:cNvPr>
          <p:cNvSpPr>
            <a:spLocks noChangeAspect="1"/>
          </p:cNvSpPr>
          <p:nvPr/>
        </p:nvSpPr>
        <p:spPr bwMode="auto">
          <a:xfrm>
            <a:off x="4281237" y="2192253"/>
            <a:ext cx="76200" cy="188912"/>
          </a:xfrm>
          <a:custGeom>
            <a:avLst/>
            <a:gdLst>
              <a:gd name="T0" fmla="*/ 0 w 87"/>
              <a:gd name="T1" fmla="*/ 0 h 210"/>
              <a:gd name="T2" fmla="*/ 2147483646 w 87"/>
              <a:gd name="T3" fmla="*/ 2147483646 h 210"/>
              <a:gd name="T4" fmla="*/ 2147483646 w 87"/>
              <a:gd name="T5" fmla="*/ 2147483646 h 210"/>
              <a:gd name="T6" fmla="*/ 0 60000 65536"/>
              <a:gd name="T7" fmla="*/ 0 60000 65536"/>
              <a:gd name="T8" fmla="*/ 0 60000 65536"/>
            </a:gdLst>
            <a:ahLst/>
            <a:cxnLst>
              <a:cxn ang="T6">
                <a:pos x="T0" y="T1"/>
              </a:cxn>
              <a:cxn ang="T7">
                <a:pos x="T2" y="T3"/>
              </a:cxn>
              <a:cxn ang="T8">
                <a:pos x="T4" y="T5"/>
              </a:cxn>
            </a:cxnLst>
            <a:rect l="0" t="0" r="r" b="b"/>
            <a:pathLst>
              <a:path w="87" h="210">
                <a:moveTo>
                  <a:pt x="0" y="0"/>
                </a:moveTo>
                <a:cubicBezTo>
                  <a:pt x="31" y="35"/>
                  <a:pt x="63" y="70"/>
                  <a:pt x="75" y="105"/>
                </a:cubicBezTo>
                <a:cubicBezTo>
                  <a:pt x="87" y="140"/>
                  <a:pt x="75" y="193"/>
                  <a:pt x="75" y="210"/>
                </a:cubicBezTo>
              </a:path>
            </a:pathLst>
          </a:custGeom>
          <a:noFill/>
          <a:ln w="19050" cap="flat" cmpd="sng">
            <a:solidFill>
              <a:srgbClr val="FFFF66"/>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 name="Line 50">
            <a:extLst>
              <a:ext uri="{FF2B5EF4-FFF2-40B4-BE49-F238E27FC236}">
                <a16:creationId xmlns:a16="http://schemas.microsoft.com/office/drawing/2014/main" id="{9DEB3962-21EC-4655-878D-6C88F39752A0}"/>
              </a:ext>
            </a:extLst>
          </p:cNvPr>
          <p:cNvSpPr>
            <a:spLocks noChangeAspect="1" noChangeShapeType="1"/>
          </p:cNvSpPr>
          <p:nvPr/>
        </p:nvSpPr>
        <p:spPr bwMode="auto">
          <a:xfrm>
            <a:off x="3876425" y="2366878"/>
            <a:ext cx="909637"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6" name="Object 51">
                <a:extLst>
                  <a:ext uri="{FF2B5EF4-FFF2-40B4-BE49-F238E27FC236}">
                    <a16:creationId xmlns:a16="http://schemas.microsoft.com/office/drawing/2014/main" id="{386471E0-0711-483B-9741-5C589BE78B72}"/>
                  </a:ext>
                </a:extLst>
              </p:cNvPr>
              <p:cNvSpPr txBox="1"/>
              <p:nvPr/>
            </p:nvSpPr>
            <p:spPr bwMode="auto">
              <a:xfrm>
                <a:off x="4342280" y="2079928"/>
                <a:ext cx="273050" cy="2413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el-GR" sz="2000" i="1" smtClean="0">
                          <a:solidFill>
                            <a:schemeClr val="tx1"/>
                          </a:solidFill>
                          <a:latin typeface="Cambria Math" panose="02040503050406030204" pitchFamily="18" charset="0"/>
                          <a:ea typeface="Cambria Math" panose="02040503050406030204" pitchFamily="18" charset="0"/>
                        </a:rPr>
                        <m:t>θ</m:t>
                      </m:r>
                    </m:oMath>
                  </m:oMathPara>
                </a14:m>
                <a:endParaRPr lang="en-US" sz="2000" dirty="0">
                  <a:solidFill>
                    <a:schemeClr val="tx1"/>
                  </a:solidFill>
                </a:endParaRPr>
              </a:p>
            </p:txBody>
          </p:sp>
        </mc:Choice>
        <mc:Fallback xmlns="">
          <p:sp>
            <p:nvSpPr>
              <p:cNvPr id="6" name="Object 51">
                <a:extLst>
                  <a:ext uri="{FF2B5EF4-FFF2-40B4-BE49-F238E27FC236}">
                    <a16:creationId xmlns:a16="http://schemas.microsoft.com/office/drawing/2014/main" id="{386471E0-0711-483B-9741-5C589BE78B72}"/>
                  </a:ext>
                </a:extLst>
              </p:cNvPr>
              <p:cNvSpPr txBox="1">
                <a:spLocks noRot="1" noChangeAspect="1" noMove="1" noResize="1" noEditPoints="1" noAdjustHandles="1" noChangeArrowheads="1" noChangeShapeType="1" noTextEdit="1"/>
              </p:cNvSpPr>
              <p:nvPr/>
            </p:nvSpPr>
            <p:spPr bwMode="auto">
              <a:xfrm>
                <a:off x="4342280" y="2079928"/>
                <a:ext cx="273050" cy="241300"/>
              </a:xfrm>
              <a:prstGeom prst="rect">
                <a:avLst/>
              </a:prstGeom>
              <a:blipFill>
                <a:blip r:embed="rId3"/>
                <a:stretch>
                  <a:fillRect r="-17778" b="-57500"/>
                </a:stretch>
              </a:blipFill>
              <a:ln>
                <a:noFill/>
              </a:ln>
              <a:effectLst/>
            </p:spPr>
            <p:txBody>
              <a:bodyPr/>
              <a:lstStyle/>
              <a:p>
                <a:r>
                  <a:rPr lang="en-US">
                    <a:noFill/>
                  </a:rPr>
                  <a:t> </a:t>
                </a:r>
              </a:p>
            </p:txBody>
          </p:sp>
        </mc:Fallback>
      </mc:AlternateContent>
      <p:sp>
        <p:nvSpPr>
          <p:cNvPr id="7" name="Line 64">
            <a:extLst>
              <a:ext uri="{FF2B5EF4-FFF2-40B4-BE49-F238E27FC236}">
                <a16:creationId xmlns:a16="http://schemas.microsoft.com/office/drawing/2014/main" id="{C7F32704-3BA4-4565-9909-7BA1DC4A4D42}"/>
              </a:ext>
            </a:extLst>
          </p:cNvPr>
          <p:cNvSpPr>
            <a:spLocks noChangeShapeType="1"/>
          </p:cNvSpPr>
          <p:nvPr/>
        </p:nvSpPr>
        <p:spPr bwMode="auto">
          <a:xfrm rot="21067098" flipV="1">
            <a:off x="3839912" y="1995403"/>
            <a:ext cx="1127125" cy="288925"/>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8" name="Line 67">
            <a:extLst>
              <a:ext uri="{FF2B5EF4-FFF2-40B4-BE49-F238E27FC236}">
                <a16:creationId xmlns:a16="http://schemas.microsoft.com/office/drawing/2014/main" id="{D2301BBB-E916-4332-B90E-109B9FF3B881}"/>
              </a:ext>
            </a:extLst>
          </p:cNvPr>
          <p:cNvSpPr>
            <a:spLocks noChangeShapeType="1"/>
          </p:cNvSpPr>
          <p:nvPr/>
        </p:nvSpPr>
        <p:spPr bwMode="auto">
          <a:xfrm rot="21067098" flipV="1">
            <a:off x="3835150" y="3354303"/>
            <a:ext cx="1008062" cy="288925"/>
          </a:xfrm>
          <a:prstGeom prst="line">
            <a:avLst/>
          </a:prstGeom>
          <a:noFill/>
          <a:ln w="19050">
            <a:solidFill>
              <a:srgbClr val="FFCC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9" name="Line 68">
            <a:extLst>
              <a:ext uri="{FF2B5EF4-FFF2-40B4-BE49-F238E27FC236}">
                <a16:creationId xmlns:a16="http://schemas.microsoft.com/office/drawing/2014/main" id="{CEB0C04A-EBB3-490E-B17B-5E0537EBCD5A}"/>
              </a:ext>
            </a:extLst>
          </p:cNvPr>
          <p:cNvSpPr>
            <a:spLocks noChangeShapeType="1"/>
          </p:cNvSpPr>
          <p:nvPr/>
        </p:nvSpPr>
        <p:spPr bwMode="auto">
          <a:xfrm rot="15667098" flipV="1">
            <a:off x="3635919" y="3985334"/>
            <a:ext cx="754062" cy="21590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 name="Line 69">
            <a:extLst>
              <a:ext uri="{FF2B5EF4-FFF2-40B4-BE49-F238E27FC236}">
                <a16:creationId xmlns:a16="http://schemas.microsoft.com/office/drawing/2014/main" id="{71532A2C-239B-4AF4-8D7C-C1DA79BD99C1}"/>
              </a:ext>
            </a:extLst>
          </p:cNvPr>
          <p:cNvSpPr>
            <a:spLocks noChangeShapeType="1"/>
          </p:cNvSpPr>
          <p:nvPr/>
        </p:nvSpPr>
        <p:spPr bwMode="auto">
          <a:xfrm rot="15667098" flipV="1">
            <a:off x="3506537" y="3665453"/>
            <a:ext cx="1214438" cy="347662"/>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1" name="Line 70">
            <a:extLst>
              <a:ext uri="{FF2B5EF4-FFF2-40B4-BE49-F238E27FC236}">
                <a16:creationId xmlns:a16="http://schemas.microsoft.com/office/drawing/2014/main" id="{FB95B60F-E56B-4028-B3C4-EF13DCEFD32E}"/>
              </a:ext>
            </a:extLst>
          </p:cNvPr>
          <p:cNvSpPr>
            <a:spLocks noChangeShapeType="1"/>
          </p:cNvSpPr>
          <p:nvPr/>
        </p:nvSpPr>
        <p:spPr bwMode="auto">
          <a:xfrm rot="15667098" flipV="1">
            <a:off x="3423987" y="3332078"/>
            <a:ext cx="1574800" cy="45085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 name="Line 71">
            <a:extLst>
              <a:ext uri="{FF2B5EF4-FFF2-40B4-BE49-F238E27FC236}">
                <a16:creationId xmlns:a16="http://schemas.microsoft.com/office/drawing/2014/main" id="{05FD3399-9547-49F7-81A8-779857474886}"/>
              </a:ext>
            </a:extLst>
          </p:cNvPr>
          <p:cNvSpPr>
            <a:spLocks noChangeShapeType="1"/>
          </p:cNvSpPr>
          <p:nvPr/>
        </p:nvSpPr>
        <p:spPr bwMode="auto">
          <a:xfrm rot="15667098" flipV="1">
            <a:off x="3311274" y="3019341"/>
            <a:ext cx="1971675" cy="56515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3" name="Text Box 72">
            <a:extLst>
              <a:ext uri="{FF2B5EF4-FFF2-40B4-BE49-F238E27FC236}">
                <a16:creationId xmlns:a16="http://schemas.microsoft.com/office/drawing/2014/main" id="{B9A61515-163A-4810-A133-7019EB69E83B}"/>
              </a:ext>
            </a:extLst>
          </p:cNvPr>
          <p:cNvSpPr txBox="1">
            <a:spLocks noChangeArrowheads="1"/>
          </p:cNvSpPr>
          <p:nvPr/>
        </p:nvSpPr>
        <p:spPr bwMode="auto">
          <a:xfrm rot="19917958">
            <a:off x="4219325" y="3935328"/>
            <a:ext cx="366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200">
                <a:solidFill>
                  <a:srgbClr val="FFFF99"/>
                </a:solidFill>
                <a:latin typeface="Times New Roman" panose="02020603050405020304" pitchFamily="18" charset="0"/>
              </a:rPr>
              <a:t>λ|2</a:t>
            </a:r>
          </a:p>
        </p:txBody>
      </p:sp>
      <p:sp>
        <p:nvSpPr>
          <p:cNvPr id="14" name="Text Box 73">
            <a:extLst>
              <a:ext uri="{FF2B5EF4-FFF2-40B4-BE49-F238E27FC236}">
                <a16:creationId xmlns:a16="http://schemas.microsoft.com/office/drawing/2014/main" id="{E6645A4B-F8EE-4FF2-86DD-ECC4BA7D7EAB}"/>
              </a:ext>
            </a:extLst>
          </p:cNvPr>
          <p:cNvSpPr txBox="1">
            <a:spLocks noChangeArrowheads="1"/>
          </p:cNvSpPr>
          <p:nvPr/>
        </p:nvSpPr>
        <p:spPr bwMode="auto">
          <a:xfrm rot="19917958">
            <a:off x="4397125" y="3843253"/>
            <a:ext cx="36671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200">
                <a:solidFill>
                  <a:srgbClr val="FFFF99"/>
                </a:solidFill>
                <a:latin typeface="Times New Roman" panose="02020603050405020304" pitchFamily="18" charset="0"/>
              </a:rPr>
              <a:t>λ|2</a:t>
            </a:r>
          </a:p>
        </p:txBody>
      </p:sp>
      <p:sp>
        <p:nvSpPr>
          <p:cNvPr id="15" name="Line 74">
            <a:extLst>
              <a:ext uri="{FF2B5EF4-FFF2-40B4-BE49-F238E27FC236}">
                <a16:creationId xmlns:a16="http://schemas.microsoft.com/office/drawing/2014/main" id="{C8E75885-5C6C-4400-91ED-92B1248D604E}"/>
              </a:ext>
            </a:extLst>
          </p:cNvPr>
          <p:cNvSpPr>
            <a:spLocks noChangeShapeType="1"/>
          </p:cNvSpPr>
          <p:nvPr/>
        </p:nvSpPr>
        <p:spPr bwMode="auto">
          <a:xfrm rot="21067098" flipV="1">
            <a:off x="3946275" y="3751178"/>
            <a:ext cx="581025" cy="171450"/>
          </a:xfrm>
          <a:prstGeom prst="line">
            <a:avLst/>
          </a:prstGeom>
          <a:noFill/>
          <a:ln w="19050">
            <a:solidFill>
              <a:srgbClr val="66FF33"/>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6" name="Line 75">
            <a:extLst>
              <a:ext uri="{FF2B5EF4-FFF2-40B4-BE49-F238E27FC236}">
                <a16:creationId xmlns:a16="http://schemas.microsoft.com/office/drawing/2014/main" id="{954D505B-9715-40AC-8FC0-D2C6E7562162}"/>
              </a:ext>
            </a:extLst>
          </p:cNvPr>
          <p:cNvSpPr>
            <a:spLocks noChangeShapeType="1"/>
          </p:cNvSpPr>
          <p:nvPr/>
        </p:nvSpPr>
        <p:spPr bwMode="auto">
          <a:xfrm>
            <a:off x="3857375" y="2381165"/>
            <a:ext cx="0" cy="13684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B9022F9-9B69-4411-ADB1-5DCC888B5AE4}"/>
                  </a:ext>
                </a:extLst>
              </p:cNvPr>
              <p:cNvSpPr txBox="1"/>
              <p:nvPr/>
            </p:nvSpPr>
            <p:spPr>
              <a:xfrm>
                <a:off x="4562611" y="3574672"/>
                <a:ext cx="6968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rPr>
                        <m:t>𝑎</m:t>
                      </m:r>
                      <m:func>
                        <m:funcPr>
                          <m:ctrlPr>
                            <a:rPr lang="en-US" b="0" i="1" smtClean="0">
                              <a:solidFill>
                                <a:srgbClr val="00B050"/>
                              </a:solidFill>
                              <a:latin typeface="Cambria Math" panose="02040503050406030204" pitchFamily="18" charset="0"/>
                            </a:rPr>
                          </m:ctrlPr>
                        </m:funcPr>
                        <m:fName>
                          <m:r>
                            <m:rPr>
                              <m:sty m:val="p"/>
                            </m:rPr>
                            <a:rPr lang="en-US" b="0" i="0" smtClean="0">
                              <a:solidFill>
                                <a:srgbClr val="00B050"/>
                              </a:solidFill>
                              <a:latin typeface="Cambria Math" panose="02040503050406030204" pitchFamily="18" charset="0"/>
                            </a:rPr>
                            <m:t>sin</m:t>
                          </m:r>
                        </m:fName>
                        <m:e>
                          <m:r>
                            <a:rPr lang="en-US" b="0" i="1" smtClean="0">
                              <a:solidFill>
                                <a:srgbClr val="00B050"/>
                              </a:solidFill>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7" name="TextBox 16">
                <a:extLst>
                  <a:ext uri="{FF2B5EF4-FFF2-40B4-BE49-F238E27FC236}">
                    <a16:creationId xmlns:a16="http://schemas.microsoft.com/office/drawing/2014/main" id="{5B9022F9-9B69-4411-ADB1-5DCC888B5AE4}"/>
                  </a:ext>
                </a:extLst>
              </p:cNvPr>
              <p:cNvSpPr txBox="1">
                <a:spLocks noRot="1" noChangeAspect="1" noMove="1" noResize="1" noEditPoints="1" noAdjustHandles="1" noChangeArrowheads="1" noChangeShapeType="1" noTextEdit="1"/>
              </p:cNvSpPr>
              <p:nvPr/>
            </p:nvSpPr>
            <p:spPr>
              <a:xfrm>
                <a:off x="4562611" y="3574672"/>
                <a:ext cx="696857" cy="276999"/>
              </a:xfrm>
              <a:prstGeom prst="rect">
                <a:avLst/>
              </a:prstGeom>
              <a:blipFill>
                <a:blip r:embed="rId4"/>
                <a:stretch>
                  <a:fillRect l="-4348" r="-6087" b="-8696"/>
                </a:stretch>
              </a:blipFill>
            </p:spPr>
            <p:txBody>
              <a:bodyPr/>
              <a:lstStyle/>
              <a:p>
                <a:r>
                  <a:rPr lang="en-US">
                    <a:noFill/>
                  </a:rPr>
                  <a:t> </a:t>
                </a:r>
              </a:p>
            </p:txBody>
          </p:sp>
        </mc:Fallback>
      </mc:AlternateContent>
      <p:sp>
        <p:nvSpPr>
          <p:cNvPr id="18" name="Line 65">
            <a:extLst>
              <a:ext uri="{FF2B5EF4-FFF2-40B4-BE49-F238E27FC236}">
                <a16:creationId xmlns:a16="http://schemas.microsoft.com/office/drawing/2014/main" id="{9F2B5FD3-CA94-45EB-A79A-505C3F648FE6}"/>
              </a:ext>
            </a:extLst>
          </p:cNvPr>
          <p:cNvSpPr>
            <a:spLocks noChangeShapeType="1"/>
          </p:cNvSpPr>
          <p:nvPr/>
        </p:nvSpPr>
        <p:spPr bwMode="auto">
          <a:xfrm rot="21067098" flipV="1">
            <a:off x="3848125" y="2221563"/>
            <a:ext cx="1008062" cy="288925"/>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9" name="Line 65">
            <a:extLst>
              <a:ext uri="{FF2B5EF4-FFF2-40B4-BE49-F238E27FC236}">
                <a16:creationId xmlns:a16="http://schemas.microsoft.com/office/drawing/2014/main" id="{9473FA90-64A9-4A31-9D0E-5B998CC6061D}"/>
              </a:ext>
            </a:extLst>
          </p:cNvPr>
          <p:cNvSpPr>
            <a:spLocks noChangeShapeType="1"/>
          </p:cNvSpPr>
          <p:nvPr/>
        </p:nvSpPr>
        <p:spPr bwMode="auto">
          <a:xfrm rot="21067098" flipV="1">
            <a:off x="3848124" y="2695641"/>
            <a:ext cx="1008062" cy="288925"/>
          </a:xfrm>
          <a:prstGeom prst="line">
            <a:avLst/>
          </a:prstGeom>
          <a:noFill/>
          <a:ln w="19050">
            <a:solidFill>
              <a:srgbClr val="CC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0" name="Line 65">
            <a:extLst>
              <a:ext uri="{FF2B5EF4-FFF2-40B4-BE49-F238E27FC236}">
                <a16:creationId xmlns:a16="http://schemas.microsoft.com/office/drawing/2014/main" id="{CC6D7FCF-A1C2-4B45-92AD-235395662BBC}"/>
              </a:ext>
            </a:extLst>
          </p:cNvPr>
          <p:cNvSpPr>
            <a:spLocks noChangeShapeType="1"/>
          </p:cNvSpPr>
          <p:nvPr/>
        </p:nvSpPr>
        <p:spPr bwMode="auto">
          <a:xfrm rot="21067098" flipV="1">
            <a:off x="3848124" y="3144128"/>
            <a:ext cx="1008062" cy="288925"/>
          </a:xfrm>
          <a:prstGeom prst="line">
            <a:avLst/>
          </a:prstGeom>
          <a:noFill/>
          <a:ln w="19050">
            <a:solidFill>
              <a:srgbClr val="00B05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cxnSp>
        <p:nvCxnSpPr>
          <p:cNvPr id="21" name="Straight Connector 20">
            <a:extLst>
              <a:ext uri="{FF2B5EF4-FFF2-40B4-BE49-F238E27FC236}">
                <a16:creationId xmlns:a16="http://schemas.microsoft.com/office/drawing/2014/main" id="{5892F416-F023-4475-8210-CB19D8483344}"/>
              </a:ext>
            </a:extLst>
          </p:cNvPr>
          <p:cNvCxnSpPr/>
          <p:nvPr/>
        </p:nvCxnSpPr>
        <p:spPr bwMode="auto">
          <a:xfrm>
            <a:off x="2267743" y="2811099"/>
            <a:ext cx="1600616" cy="588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2EA8B842-0118-4AE0-9255-F2731B9D7861}"/>
              </a:ext>
            </a:extLst>
          </p:cNvPr>
          <p:cNvCxnSpPr/>
          <p:nvPr/>
        </p:nvCxnSpPr>
        <p:spPr bwMode="auto">
          <a:xfrm>
            <a:off x="2260811" y="3297743"/>
            <a:ext cx="1600616" cy="588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 name="Group 11">
            <a:extLst>
              <a:ext uri="{FF2B5EF4-FFF2-40B4-BE49-F238E27FC236}">
                <a16:creationId xmlns:a16="http://schemas.microsoft.com/office/drawing/2014/main" id="{EA71DD13-1BCB-43DB-A943-1BC5B9AEF3A1}"/>
              </a:ext>
            </a:extLst>
          </p:cNvPr>
          <p:cNvGrpSpPr>
            <a:grpSpLocks/>
          </p:cNvGrpSpPr>
          <p:nvPr/>
        </p:nvGrpSpPr>
        <p:grpSpPr bwMode="auto">
          <a:xfrm>
            <a:off x="3457420" y="1734297"/>
            <a:ext cx="384175" cy="2652713"/>
            <a:chOff x="6599" y="1344"/>
            <a:chExt cx="242" cy="1671"/>
          </a:xfrm>
        </p:grpSpPr>
        <p:graphicFrame>
          <p:nvGraphicFramePr>
            <p:cNvPr id="24" name="Object 12">
              <a:extLst>
                <a:ext uri="{FF2B5EF4-FFF2-40B4-BE49-F238E27FC236}">
                  <a16:creationId xmlns:a16="http://schemas.microsoft.com/office/drawing/2014/main" id="{D1178B45-B4C9-453B-8EB3-6D7C735704FB}"/>
                </a:ext>
              </a:extLst>
            </p:cNvPr>
            <p:cNvGraphicFramePr>
              <a:graphicFrameLocks noChangeAspect="1"/>
            </p:cNvGraphicFramePr>
            <p:nvPr/>
          </p:nvGraphicFramePr>
          <p:xfrm>
            <a:off x="6599" y="2659"/>
            <a:ext cx="177" cy="193"/>
          </p:xfrm>
          <a:graphic>
            <a:graphicData uri="http://schemas.openxmlformats.org/presentationml/2006/ole">
              <mc:AlternateContent xmlns:mc="http://schemas.openxmlformats.org/markup-compatibility/2006">
                <mc:Choice xmlns:v="urn:schemas-microsoft-com:vml" Requires="v">
                  <p:oleObj spid="_x0000_s38914" name="公式" r:id="rId5" imgW="247591" imgH="276117" progId="Equation.3">
                    <p:embed/>
                  </p:oleObj>
                </mc:Choice>
                <mc:Fallback>
                  <p:oleObj name="公式" r:id="rId5" imgW="247591" imgH="276117" progId="Equation.3">
                    <p:embed/>
                    <p:pic>
                      <p:nvPicPr>
                        <p:cNvPr id="24" name="Object 12">
                          <a:extLst>
                            <a:ext uri="{FF2B5EF4-FFF2-40B4-BE49-F238E27FC236}">
                              <a16:creationId xmlns:a16="http://schemas.microsoft.com/office/drawing/2014/main" id="{D1178B45-B4C9-453B-8EB3-6D7C735704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9" y="2659"/>
                          <a:ext cx="177"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3">
              <a:extLst>
                <a:ext uri="{FF2B5EF4-FFF2-40B4-BE49-F238E27FC236}">
                  <a16:creationId xmlns:a16="http://schemas.microsoft.com/office/drawing/2014/main" id="{79F65A37-F851-48D1-A79E-54D5F69539AC}"/>
                </a:ext>
              </a:extLst>
            </p:cNvPr>
            <p:cNvGraphicFramePr>
              <a:graphicFrameLocks noChangeAspect="1"/>
            </p:cNvGraphicFramePr>
            <p:nvPr/>
          </p:nvGraphicFramePr>
          <p:xfrm>
            <a:off x="6599" y="1525"/>
            <a:ext cx="177" cy="185"/>
          </p:xfrm>
          <a:graphic>
            <a:graphicData uri="http://schemas.openxmlformats.org/presentationml/2006/ole">
              <mc:AlternateContent xmlns:mc="http://schemas.openxmlformats.org/markup-compatibility/2006">
                <mc:Choice xmlns:v="urn:schemas-microsoft-com:vml" Requires="v">
                  <p:oleObj spid="_x0000_s38915" name="公式" r:id="rId7" imgW="247591" imgH="266815" progId="Equation.3">
                    <p:embed/>
                  </p:oleObj>
                </mc:Choice>
                <mc:Fallback>
                  <p:oleObj name="公式" r:id="rId7" imgW="247591" imgH="266815" progId="Equation.3">
                    <p:embed/>
                    <p:pic>
                      <p:nvPicPr>
                        <p:cNvPr id="25" name="Object 13">
                          <a:extLst>
                            <a:ext uri="{FF2B5EF4-FFF2-40B4-BE49-F238E27FC236}">
                              <a16:creationId xmlns:a16="http://schemas.microsoft.com/office/drawing/2014/main" id="{79F65A37-F851-48D1-A79E-54D5F69539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9" y="1525"/>
                          <a:ext cx="177"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14">
              <a:extLst>
                <a:ext uri="{FF2B5EF4-FFF2-40B4-BE49-F238E27FC236}">
                  <a16:creationId xmlns:a16="http://schemas.microsoft.com/office/drawing/2014/main" id="{DF61BA92-508B-40BA-818A-1D25A68AC61D}"/>
                </a:ext>
              </a:extLst>
            </p:cNvPr>
            <p:cNvGrpSpPr>
              <a:grpSpLocks/>
            </p:cNvGrpSpPr>
            <p:nvPr/>
          </p:nvGrpSpPr>
          <p:grpSpPr bwMode="auto">
            <a:xfrm>
              <a:off x="6841" y="1344"/>
              <a:ext cx="0" cy="1671"/>
              <a:chOff x="4464" y="2361"/>
              <a:chExt cx="0" cy="1671"/>
            </a:xfrm>
          </p:grpSpPr>
          <p:sp>
            <p:nvSpPr>
              <p:cNvPr id="27" name="Line 15">
                <a:extLst>
                  <a:ext uri="{FF2B5EF4-FFF2-40B4-BE49-F238E27FC236}">
                    <a16:creationId xmlns:a16="http://schemas.microsoft.com/office/drawing/2014/main" id="{A1F3DE60-437E-40A7-9597-1EE91B87B0C8}"/>
                  </a:ext>
                </a:extLst>
              </p:cNvPr>
              <p:cNvSpPr>
                <a:spLocks noChangeShapeType="1"/>
              </p:cNvSpPr>
              <p:nvPr/>
            </p:nvSpPr>
            <p:spPr bwMode="auto">
              <a:xfrm>
                <a:off x="4464" y="2361"/>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Line 16">
                <a:extLst>
                  <a:ext uri="{FF2B5EF4-FFF2-40B4-BE49-F238E27FC236}">
                    <a16:creationId xmlns:a16="http://schemas.microsoft.com/office/drawing/2014/main" id="{F9B97E86-B6DC-445C-9F14-EAD7D29DE84F}"/>
                  </a:ext>
                </a:extLst>
              </p:cNvPr>
              <p:cNvSpPr>
                <a:spLocks noChangeShapeType="1"/>
              </p:cNvSpPr>
              <p:nvPr/>
            </p:nvSpPr>
            <p:spPr bwMode="auto">
              <a:xfrm>
                <a:off x="4464" y="3633"/>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cxnSp>
        <p:nvCxnSpPr>
          <p:cNvPr id="29" name="Straight Connector 28">
            <a:extLst>
              <a:ext uri="{FF2B5EF4-FFF2-40B4-BE49-F238E27FC236}">
                <a16:creationId xmlns:a16="http://schemas.microsoft.com/office/drawing/2014/main" id="{A48DB2AD-CDF2-460C-952C-2DE042A6EDB5}"/>
              </a:ext>
            </a:extLst>
          </p:cNvPr>
          <p:cNvCxnSpPr/>
          <p:nvPr/>
        </p:nvCxnSpPr>
        <p:spPr bwMode="auto">
          <a:xfrm>
            <a:off x="2223749" y="2355062"/>
            <a:ext cx="1600616" cy="588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19FC2923-6E7E-45B3-875F-6129E6D48600}"/>
              </a:ext>
            </a:extLst>
          </p:cNvPr>
          <p:cNvCxnSpPr/>
          <p:nvPr/>
        </p:nvCxnSpPr>
        <p:spPr bwMode="auto">
          <a:xfrm>
            <a:off x="2235924" y="3762463"/>
            <a:ext cx="1579783" cy="18015"/>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653DE113-35AB-4366-833F-60463DE030E6}"/>
              </a:ext>
            </a:extLst>
          </p:cNvPr>
          <p:cNvCxnSpPr/>
          <p:nvPr/>
        </p:nvCxnSpPr>
        <p:spPr bwMode="auto">
          <a:xfrm>
            <a:off x="2494069" y="2381165"/>
            <a:ext cx="0" cy="42033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8DC2786-FD75-4B1F-83CF-F1BB1A70ACAD}"/>
                  </a:ext>
                </a:extLst>
              </p:cNvPr>
              <p:cNvSpPr txBox="1"/>
              <p:nvPr/>
            </p:nvSpPr>
            <p:spPr>
              <a:xfrm>
                <a:off x="2210603" y="2353416"/>
                <a:ext cx="191591"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𝑎</m:t>
                          </m:r>
                        </m:num>
                        <m:den>
                          <m:r>
                            <a:rPr lang="en-GB" b="0" i="1" smtClean="0">
                              <a:latin typeface="Cambria Math" panose="02040503050406030204" pitchFamily="18" charset="0"/>
                            </a:rPr>
                            <m:t>3</m:t>
                          </m:r>
                        </m:den>
                      </m:f>
                    </m:oMath>
                  </m:oMathPara>
                </a14:m>
                <a:endParaRPr lang="en-US" dirty="0"/>
              </a:p>
            </p:txBody>
          </p:sp>
        </mc:Choice>
        <mc:Fallback xmlns="">
          <p:sp>
            <p:nvSpPr>
              <p:cNvPr id="32" name="TextBox 31">
                <a:extLst>
                  <a:ext uri="{FF2B5EF4-FFF2-40B4-BE49-F238E27FC236}">
                    <a16:creationId xmlns:a16="http://schemas.microsoft.com/office/drawing/2014/main" id="{38DC2786-FD75-4B1F-83CF-F1BB1A70ACAD}"/>
                  </a:ext>
                </a:extLst>
              </p:cNvPr>
              <p:cNvSpPr txBox="1">
                <a:spLocks noRot="1" noChangeAspect="1" noMove="1" noResize="1" noEditPoints="1" noAdjustHandles="1" noChangeArrowheads="1" noChangeShapeType="1" noTextEdit="1"/>
              </p:cNvSpPr>
              <p:nvPr/>
            </p:nvSpPr>
            <p:spPr>
              <a:xfrm>
                <a:off x="2210603" y="2353416"/>
                <a:ext cx="191591" cy="474361"/>
              </a:xfrm>
              <a:prstGeom prst="rect">
                <a:avLst/>
              </a:prstGeom>
              <a:blipFill>
                <a:blip r:embed="rId9"/>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B9428EA-D6DB-4C4F-847C-BFF15F7E744D}"/>
              </a:ext>
            </a:extLst>
          </p:cNvPr>
          <p:cNvCxnSpPr/>
          <p:nvPr/>
        </p:nvCxnSpPr>
        <p:spPr bwMode="auto">
          <a:xfrm flipH="1">
            <a:off x="4867672" y="2145475"/>
            <a:ext cx="784448" cy="0"/>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6E099880-E789-4E68-8F98-A03D3BB3B4DA}"/>
              </a:ext>
            </a:extLst>
          </p:cNvPr>
          <p:cNvCxnSpPr/>
          <p:nvPr/>
        </p:nvCxnSpPr>
        <p:spPr bwMode="auto">
          <a:xfrm flipH="1">
            <a:off x="4867672" y="3068040"/>
            <a:ext cx="784448" cy="0"/>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9EC2DA81-D177-405E-BE28-ACCF1E775C8E}"/>
              </a:ext>
            </a:extLst>
          </p:cNvPr>
          <p:cNvCxnSpPr/>
          <p:nvPr/>
        </p:nvCxnSpPr>
        <p:spPr bwMode="auto">
          <a:xfrm>
            <a:off x="5724127" y="2145475"/>
            <a:ext cx="0" cy="9225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a:extLst>
              <a:ext uri="{FF2B5EF4-FFF2-40B4-BE49-F238E27FC236}">
                <a16:creationId xmlns:a16="http://schemas.microsoft.com/office/drawing/2014/main" id="{5335DE84-EDB8-4DAE-AF3A-1AFAF1B36780}"/>
              </a:ext>
            </a:extLst>
          </p:cNvPr>
          <p:cNvSpPr txBox="1"/>
          <p:nvPr/>
        </p:nvSpPr>
        <p:spPr>
          <a:xfrm>
            <a:off x="5695392" y="2034686"/>
            <a:ext cx="3024336" cy="646331"/>
          </a:xfrm>
          <a:prstGeom prst="rect">
            <a:avLst/>
          </a:prstGeom>
          <a:noFill/>
        </p:spPr>
        <p:txBody>
          <a:bodyPr wrap="square" rtlCol="0">
            <a:spAutoFit/>
          </a:bodyPr>
          <a:lstStyle/>
          <a:p>
            <a:r>
              <a:rPr lang="en-GB" dirty="0"/>
              <a:t>The optical path difference between these two rays is:</a:t>
            </a:r>
            <a:endParaRPr lang="en-US" dirty="0"/>
          </a:p>
        </p:txBody>
      </p:sp>
      <p:sp>
        <p:nvSpPr>
          <p:cNvPr id="37" name="Text Box 73">
            <a:extLst>
              <a:ext uri="{FF2B5EF4-FFF2-40B4-BE49-F238E27FC236}">
                <a16:creationId xmlns:a16="http://schemas.microsoft.com/office/drawing/2014/main" id="{0584C5DE-016C-4C38-999F-84CA34E2BFB0}"/>
              </a:ext>
            </a:extLst>
          </p:cNvPr>
          <p:cNvSpPr txBox="1">
            <a:spLocks noChangeArrowheads="1"/>
          </p:cNvSpPr>
          <p:nvPr/>
        </p:nvSpPr>
        <p:spPr bwMode="auto">
          <a:xfrm rot="19917958">
            <a:off x="4028030" y="4021338"/>
            <a:ext cx="36671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1200">
                <a:solidFill>
                  <a:srgbClr val="FFFF99"/>
                </a:solidFill>
                <a:latin typeface="Times New Roman" panose="02020603050405020304" pitchFamily="18" charset="0"/>
              </a:rPr>
              <a:t>λ|2</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81F0B11-61B7-4DA1-A551-0CC59EE4A895}"/>
                  </a:ext>
                </a:extLst>
              </p:cNvPr>
              <p:cNvSpPr txBox="1"/>
              <p:nvPr/>
            </p:nvSpPr>
            <p:spPr>
              <a:xfrm>
                <a:off x="5811604" y="2632639"/>
                <a:ext cx="1250663"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2</m:t>
                          </m:r>
                          <m:r>
                            <a:rPr lang="en-GB" b="0" i="1" smtClean="0">
                              <a:latin typeface="Cambria Math" panose="02040503050406030204" pitchFamily="18" charset="0"/>
                            </a:rPr>
                            <m:t>𝑎</m:t>
                          </m:r>
                        </m:num>
                        <m:den>
                          <m:r>
                            <a:rPr lang="en-GB" b="0" i="1" smtClean="0">
                              <a:latin typeface="Cambria Math" panose="02040503050406030204" pitchFamily="18" charset="0"/>
                            </a:rPr>
                            <m:t>3</m:t>
                          </m:r>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8" name="TextBox 37">
                <a:extLst>
                  <a:ext uri="{FF2B5EF4-FFF2-40B4-BE49-F238E27FC236}">
                    <a16:creationId xmlns:a16="http://schemas.microsoft.com/office/drawing/2014/main" id="{681F0B11-61B7-4DA1-A551-0CC59EE4A895}"/>
                  </a:ext>
                </a:extLst>
              </p:cNvPr>
              <p:cNvSpPr txBox="1">
                <a:spLocks noRot="1" noChangeAspect="1" noMove="1" noResize="1" noEditPoints="1" noAdjustHandles="1" noChangeArrowheads="1" noChangeShapeType="1" noTextEdit="1"/>
              </p:cNvSpPr>
              <p:nvPr/>
            </p:nvSpPr>
            <p:spPr>
              <a:xfrm>
                <a:off x="5811604" y="2632639"/>
                <a:ext cx="1250663" cy="520399"/>
              </a:xfrm>
              <a:prstGeom prst="rect">
                <a:avLst/>
              </a:prstGeom>
              <a:blipFill>
                <a:blip r:embed="rId10"/>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89E782CA-7249-42C7-BF4A-8F17B1FDF11D}"/>
              </a:ext>
            </a:extLst>
          </p:cNvPr>
          <p:cNvCxnSpPr/>
          <p:nvPr/>
        </p:nvCxnSpPr>
        <p:spPr bwMode="auto">
          <a:xfrm>
            <a:off x="3714432" y="2604427"/>
            <a:ext cx="0" cy="42033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86D982E-11BF-477F-A16D-D89AC6C1CABD}"/>
                  </a:ext>
                </a:extLst>
              </p:cNvPr>
              <p:cNvSpPr txBox="1"/>
              <p:nvPr/>
            </p:nvSpPr>
            <p:spPr>
              <a:xfrm>
                <a:off x="3430966" y="2576678"/>
                <a:ext cx="191591"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𝑎</m:t>
                          </m:r>
                        </m:num>
                        <m:den>
                          <m:r>
                            <a:rPr lang="en-GB" b="0" i="1" smtClean="0">
                              <a:latin typeface="Cambria Math" panose="02040503050406030204" pitchFamily="18" charset="0"/>
                            </a:rPr>
                            <m:t>3</m:t>
                          </m:r>
                        </m:den>
                      </m:f>
                    </m:oMath>
                  </m:oMathPara>
                </a14:m>
                <a:endParaRPr lang="en-US" dirty="0"/>
              </a:p>
            </p:txBody>
          </p:sp>
        </mc:Choice>
        <mc:Fallback xmlns="">
          <p:sp>
            <p:nvSpPr>
              <p:cNvPr id="40" name="TextBox 39">
                <a:extLst>
                  <a:ext uri="{FF2B5EF4-FFF2-40B4-BE49-F238E27FC236}">
                    <a16:creationId xmlns:a16="http://schemas.microsoft.com/office/drawing/2014/main" id="{786D982E-11BF-477F-A16D-D89AC6C1CABD}"/>
                  </a:ext>
                </a:extLst>
              </p:cNvPr>
              <p:cNvSpPr txBox="1">
                <a:spLocks noRot="1" noChangeAspect="1" noMove="1" noResize="1" noEditPoints="1" noAdjustHandles="1" noChangeArrowheads="1" noChangeShapeType="1" noTextEdit="1"/>
              </p:cNvSpPr>
              <p:nvPr/>
            </p:nvSpPr>
            <p:spPr>
              <a:xfrm>
                <a:off x="3430966" y="2576678"/>
                <a:ext cx="191591" cy="474361"/>
              </a:xfrm>
              <a:prstGeom prst="rect">
                <a:avLst/>
              </a:prstGeom>
              <a:blipFill>
                <a:blip r:embed="rId11"/>
                <a:stretch>
                  <a:fillRect/>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03B1792D-D80F-489C-AA72-60ED81E54EA3}"/>
              </a:ext>
            </a:extLst>
          </p:cNvPr>
          <p:cNvSpPr txBox="1"/>
          <p:nvPr/>
        </p:nvSpPr>
        <p:spPr>
          <a:xfrm>
            <a:off x="5724127" y="3172984"/>
            <a:ext cx="2619628" cy="369332"/>
          </a:xfrm>
          <a:prstGeom prst="rect">
            <a:avLst/>
          </a:prstGeom>
          <a:noFill/>
        </p:spPr>
        <p:txBody>
          <a:bodyPr wrap="none" rtlCol="0">
            <a:spAutoFit/>
          </a:bodyPr>
          <a:lstStyle/>
          <a:p>
            <a:r>
              <a:rPr lang="en-GB" dirty="0"/>
              <a:t>(constructive interferences)</a:t>
            </a:r>
            <a:endParaRPr lang="en-US" dirty="0"/>
          </a:p>
        </p:txBody>
      </p:sp>
      <p:cxnSp>
        <p:nvCxnSpPr>
          <p:cNvPr id="42" name="Straight Arrow Connector 41">
            <a:extLst>
              <a:ext uri="{FF2B5EF4-FFF2-40B4-BE49-F238E27FC236}">
                <a16:creationId xmlns:a16="http://schemas.microsoft.com/office/drawing/2014/main" id="{1E2A74AE-AD2B-4CB0-80D6-0318395B6C6A}"/>
              </a:ext>
            </a:extLst>
          </p:cNvPr>
          <p:cNvCxnSpPr/>
          <p:nvPr/>
        </p:nvCxnSpPr>
        <p:spPr bwMode="auto">
          <a:xfrm flipH="1" flipV="1">
            <a:off x="4911039" y="2681017"/>
            <a:ext cx="1108760" cy="1389286"/>
          </a:xfrm>
          <a:prstGeom prst="straightConnector1">
            <a:avLst/>
          </a:prstGeom>
          <a:solidFill>
            <a:schemeClr val="accent1"/>
          </a:solidFill>
          <a:ln w="9525" cap="flat" cmpd="sng" algn="ctr">
            <a:solidFill>
              <a:schemeClr val="tx1"/>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a:extLst>
              <a:ext uri="{FF2B5EF4-FFF2-40B4-BE49-F238E27FC236}">
                <a16:creationId xmlns:a16="http://schemas.microsoft.com/office/drawing/2014/main" id="{881ECD91-AA84-4FE2-BB52-5B8A461BC6A5}"/>
              </a:ext>
            </a:extLst>
          </p:cNvPr>
          <p:cNvSpPr txBox="1"/>
          <p:nvPr/>
        </p:nvSpPr>
        <p:spPr>
          <a:xfrm>
            <a:off x="5396519" y="4113130"/>
            <a:ext cx="3649332" cy="646331"/>
          </a:xfrm>
          <a:prstGeom prst="rect">
            <a:avLst/>
          </a:prstGeom>
          <a:noFill/>
        </p:spPr>
        <p:txBody>
          <a:bodyPr wrap="none" rtlCol="0">
            <a:spAutoFit/>
          </a:bodyPr>
          <a:lstStyle/>
          <a:p>
            <a:r>
              <a:rPr lang="en-GB" dirty="0"/>
              <a:t>But they have destructive interferences</a:t>
            </a:r>
          </a:p>
          <a:p>
            <a:r>
              <a:rPr lang="en-GB" dirty="0"/>
              <a:t>with this ray ! </a:t>
            </a:r>
            <a:endParaRPr lang="en-US"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27AAC7D-E2D8-45C9-88DA-07C7E177BE75}"/>
                  </a:ext>
                </a:extLst>
              </p:cNvPr>
              <p:cNvSpPr txBox="1"/>
              <p:nvPr/>
            </p:nvSpPr>
            <p:spPr>
              <a:xfrm>
                <a:off x="311420" y="5115355"/>
                <a:ext cx="2182649"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i="1">
                              <a:latin typeface="Cambria Math" panose="02040503050406030204" pitchFamily="18" charset="0"/>
                            </a:rPr>
                            <m:t>𝑚</m:t>
                          </m:r>
                          <m:r>
                            <a:rPr lang="en-GB" b="0" i="1" smtClean="0">
                              <a:latin typeface="Cambria Math" panose="02040503050406030204" pitchFamily="18" charset="0"/>
                            </a:rPr>
                            <m:t>′</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e>
                      </m:d>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𝜆</m:t>
                          </m:r>
                        </m:num>
                        <m:den>
                          <m:r>
                            <a:rPr lang="en-GB" b="0" i="1" smtClean="0">
                              <a:latin typeface="Cambria Math" panose="02040503050406030204" pitchFamily="18" charset="0"/>
                            </a:rPr>
                            <m:t>𝑎</m:t>
                          </m:r>
                        </m:den>
                      </m:f>
                    </m:oMath>
                  </m:oMathPara>
                </a14:m>
                <a:endParaRPr lang="en-US" dirty="0"/>
              </a:p>
            </p:txBody>
          </p:sp>
        </mc:Choice>
        <mc:Fallback xmlns="">
          <p:sp>
            <p:nvSpPr>
              <p:cNvPr id="44" name="TextBox 43">
                <a:extLst>
                  <a:ext uri="{FF2B5EF4-FFF2-40B4-BE49-F238E27FC236}">
                    <a16:creationId xmlns:a16="http://schemas.microsoft.com/office/drawing/2014/main" id="{227AAC7D-E2D8-45C9-88DA-07C7E177BE75}"/>
                  </a:ext>
                </a:extLst>
              </p:cNvPr>
              <p:cNvSpPr txBox="1">
                <a:spLocks noRot="1" noChangeAspect="1" noMove="1" noResize="1" noEditPoints="1" noAdjustHandles="1" noChangeArrowheads="1" noChangeShapeType="1" noTextEdit="1"/>
              </p:cNvSpPr>
              <p:nvPr/>
            </p:nvSpPr>
            <p:spPr>
              <a:xfrm>
                <a:off x="311420" y="5115355"/>
                <a:ext cx="2182649" cy="71468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59A778-E783-4A20-9F09-6BFFD3B2AD16}"/>
                  </a:ext>
                </a:extLst>
              </p:cNvPr>
              <p:cNvSpPr txBox="1"/>
              <p:nvPr/>
            </p:nvSpPr>
            <p:spPr>
              <a:xfrm>
                <a:off x="2555776" y="5259371"/>
                <a:ext cx="6131024" cy="1477328"/>
              </a:xfrm>
              <a:prstGeom prst="rect">
                <a:avLst/>
              </a:prstGeom>
              <a:noFill/>
            </p:spPr>
            <p:txBody>
              <a:bodyPr wrap="square" rtlCol="0">
                <a:spAutoFit/>
              </a:bodyPr>
              <a:lstStyle/>
              <a:p>
                <a:r>
                  <a:rPr lang="en-GB" dirty="0"/>
                  <a:t>is the condition </a:t>
                </a:r>
                <a:r>
                  <a:rPr lang="en-GB" b="1" dirty="0"/>
                  <a:t>for a maxima of intensity</a:t>
                </a:r>
                <a:r>
                  <a:rPr lang="en-GB" dirty="0"/>
                  <a:t>. It </a:t>
                </a:r>
                <a:r>
                  <a:rPr lang="en-GB" b="1" dirty="0"/>
                  <a:t>is not </a:t>
                </a:r>
                <a:r>
                  <a:rPr lang="en-GB" dirty="0"/>
                  <a:t>a condition for constructive interferences between all the rays at angle </a:t>
                </a:r>
                <a14:m>
                  <m:oMath xmlns:m="http://schemas.openxmlformats.org/officeDocument/2006/math">
                    <m:r>
                      <a:rPr lang="en-GB" i="1" smtClean="0">
                        <a:latin typeface="Cambria Math" panose="02040503050406030204" pitchFamily="18" charset="0"/>
                        <a:ea typeface="Cambria Math" panose="02040503050406030204" pitchFamily="18" charset="0"/>
                      </a:rPr>
                      <m:t>𝜃</m:t>
                    </m:r>
                  </m:oMath>
                </a14:m>
                <a:r>
                  <a:rPr lang="en-GB" dirty="0"/>
                  <a:t>.</a:t>
                </a:r>
              </a:p>
              <a:p>
                <a:r>
                  <a:rPr lang="en-GB" dirty="0"/>
                  <a:t>(there is destructive interferences and constructive interferences between the parallel rays, depending to their difference of optical path)</a:t>
                </a:r>
                <a:endParaRPr lang="en-US" dirty="0"/>
              </a:p>
            </p:txBody>
          </p:sp>
        </mc:Choice>
        <mc:Fallback xmlns="">
          <p:sp>
            <p:nvSpPr>
              <p:cNvPr id="45" name="TextBox 44">
                <a:extLst>
                  <a:ext uri="{FF2B5EF4-FFF2-40B4-BE49-F238E27FC236}">
                    <a16:creationId xmlns:a16="http://schemas.microsoft.com/office/drawing/2014/main" id="{2259A778-E783-4A20-9F09-6BFFD3B2AD16}"/>
                  </a:ext>
                </a:extLst>
              </p:cNvPr>
              <p:cNvSpPr txBox="1">
                <a:spLocks noRot="1" noChangeAspect="1" noMove="1" noResize="1" noEditPoints="1" noAdjustHandles="1" noChangeArrowheads="1" noChangeShapeType="1" noTextEdit="1"/>
              </p:cNvSpPr>
              <p:nvPr/>
            </p:nvSpPr>
            <p:spPr>
              <a:xfrm>
                <a:off x="2555776" y="5259371"/>
                <a:ext cx="6131024" cy="1477328"/>
              </a:xfrm>
              <a:prstGeom prst="rect">
                <a:avLst/>
              </a:prstGeom>
              <a:blipFill>
                <a:blip r:embed="rId13"/>
                <a:stretch>
                  <a:fillRect l="-795" t="-2479" r="-99" b="-5785"/>
                </a:stretch>
              </a:blipFill>
            </p:spPr>
            <p:txBody>
              <a:bodyPr/>
              <a:lstStyle/>
              <a:p>
                <a:r>
                  <a:rPr lang="en-US">
                    <a:noFill/>
                  </a:rPr>
                  <a:t> </a:t>
                </a:r>
              </a:p>
            </p:txBody>
          </p:sp>
        </mc:Fallback>
      </mc:AlternateContent>
      <p:sp>
        <p:nvSpPr>
          <p:cNvPr id="46" name="TextBox 45"/>
          <p:cNvSpPr txBox="1"/>
          <p:nvPr/>
        </p:nvSpPr>
        <p:spPr>
          <a:xfrm>
            <a:off x="1140319" y="131122"/>
            <a:ext cx="7747451" cy="830997"/>
          </a:xfrm>
          <a:prstGeom prst="rect">
            <a:avLst/>
          </a:prstGeom>
          <a:noFill/>
        </p:spPr>
        <p:txBody>
          <a:bodyPr wrap="square" rtlCol="0">
            <a:spAutoFit/>
          </a:bodyPr>
          <a:lstStyle/>
          <a:p>
            <a:r>
              <a:rPr lang="en-GB" sz="2400" dirty="0"/>
              <a:t>Is there constructive interferences outside the </a:t>
            </a:r>
            <a:r>
              <a:rPr lang="en-GB" sz="2400" dirty="0" err="1"/>
              <a:t>center</a:t>
            </a:r>
            <a:r>
              <a:rPr lang="en-GB" sz="2400" dirty="0"/>
              <a:t> of diffraction pattern ?</a:t>
            </a:r>
            <a:endParaRPr lang="en-US" sz="2400" dirty="0"/>
          </a:p>
        </p:txBody>
      </p:sp>
    </p:spTree>
    <p:extLst>
      <p:ext uri="{BB962C8B-B14F-4D97-AF65-F5344CB8AC3E}">
        <p14:creationId xmlns:p14="http://schemas.microsoft.com/office/powerpoint/2010/main" val="167489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1" grpId="0"/>
      <p:bldP spid="43" grpId="0"/>
      <p:bldP spid="44" grpId="0"/>
      <p:bldP spid="4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72</a:t>
            </a:fld>
            <a:endParaRPr lang="en-US" altLang="zh-CN"/>
          </a:p>
        </p:txBody>
      </p:sp>
      <p:sp>
        <p:nvSpPr>
          <p:cNvPr id="3" name="Rectangle: Rounded Corners 56">
            <a:extLst>
              <a:ext uri="{FF2B5EF4-FFF2-40B4-BE49-F238E27FC236}">
                <a16:creationId xmlns:a16="http://schemas.microsoft.com/office/drawing/2014/main" id="{DEEE0F7B-2004-419E-90B3-EA0CF9DEEC78}"/>
              </a:ext>
            </a:extLst>
          </p:cNvPr>
          <p:cNvSpPr/>
          <p:nvPr/>
        </p:nvSpPr>
        <p:spPr bwMode="auto">
          <a:xfrm>
            <a:off x="755576" y="5229200"/>
            <a:ext cx="6264692" cy="60176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pic>
        <p:nvPicPr>
          <p:cNvPr id="5" name="Picture 2" descr="其">
            <a:extLst>
              <a:ext uri="{FF2B5EF4-FFF2-40B4-BE49-F238E27FC236}">
                <a16:creationId xmlns:a16="http://schemas.microsoft.com/office/drawing/2014/main" id="{4071867A-9E36-48DA-8883-B34AFA247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916832"/>
            <a:ext cx="1420068" cy="289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1A10F654-F023-4EFA-8B09-4F0180A284A1}"/>
              </a:ext>
            </a:extLst>
          </p:cNvPr>
          <p:cNvCxnSpPr/>
          <p:nvPr/>
        </p:nvCxnSpPr>
        <p:spPr bwMode="auto">
          <a:xfrm flipV="1">
            <a:off x="4455173" y="1583275"/>
            <a:ext cx="0" cy="1782284"/>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8D0F256A-D905-437A-BD7E-E51868C64EA4}"/>
              </a:ext>
            </a:extLst>
          </p:cNvPr>
          <p:cNvCxnSpPr>
            <a:stCxn id="5" idx="1"/>
          </p:cNvCxnSpPr>
          <p:nvPr/>
        </p:nvCxnSpPr>
        <p:spPr bwMode="auto">
          <a:xfrm flipV="1">
            <a:off x="3707904" y="3365559"/>
            <a:ext cx="1504857" cy="1"/>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a:extLst>
              <a:ext uri="{FF2B5EF4-FFF2-40B4-BE49-F238E27FC236}">
                <a16:creationId xmlns:a16="http://schemas.microsoft.com/office/drawing/2014/main" id="{6BC2CF5B-C634-4EF2-981F-3584165D73D0}"/>
              </a:ext>
            </a:extLst>
          </p:cNvPr>
          <p:cNvCxnSpPr/>
          <p:nvPr/>
        </p:nvCxnSpPr>
        <p:spPr bwMode="auto">
          <a:xfrm>
            <a:off x="3707904" y="2348880"/>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9D23A3DF-B275-4F5F-A654-6AFE9B57FDBA}"/>
              </a:ext>
            </a:extLst>
          </p:cNvPr>
          <p:cNvCxnSpPr/>
          <p:nvPr/>
        </p:nvCxnSpPr>
        <p:spPr bwMode="auto">
          <a:xfrm>
            <a:off x="3626516" y="2790552"/>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2016E436-FEF5-48F9-9ECB-AC8E0D4EA7C7}"/>
              </a:ext>
            </a:extLst>
          </p:cNvPr>
          <p:cNvCxnSpPr/>
          <p:nvPr/>
        </p:nvCxnSpPr>
        <p:spPr bwMode="auto">
          <a:xfrm>
            <a:off x="3149745" y="2794361"/>
            <a:ext cx="3524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F3ACE4-82A2-4A2F-BA26-8F63A4F78890}"/>
                  </a:ext>
                </a:extLst>
              </p:cNvPr>
              <p:cNvSpPr txBox="1"/>
              <p:nvPr/>
            </p:nvSpPr>
            <p:spPr>
              <a:xfrm>
                <a:off x="2370083" y="2638037"/>
                <a:ext cx="7541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m:t>
                          </m:r>
                        </m:sup>
                      </m:sSup>
                      <m:r>
                        <a:rPr lang="en-GB"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10F3ACE4-82A2-4A2F-BA26-8F63A4F78890}"/>
                  </a:ext>
                </a:extLst>
              </p:cNvPr>
              <p:cNvSpPr txBox="1">
                <a:spLocks noRot="1" noChangeAspect="1" noMove="1" noResize="1" noEditPoints="1" noAdjustHandles="1" noChangeArrowheads="1" noChangeShapeType="1" noTextEdit="1"/>
              </p:cNvSpPr>
              <p:nvPr/>
            </p:nvSpPr>
            <p:spPr>
              <a:xfrm>
                <a:off x="2370083" y="2638037"/>
                <a:ext cx="754117" cy="276999"/>
              </a:xfrm>
              <a:prstGeom prst="rect">
                <a:avLst/>
              </a:prstGeom>
              <a:blipFill>
                <a:blip r:embed="rId3"/>
                <a:stretch>
                  <a:fillRect l="-4032" r="-6452" b="-888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56A3BED-B77E-4298-9ED8-E7E4634B5C72}"/>
              </a:ext>
            </a:extLst>
          </p:cNvPr>
          <p:cNvCxnSpPr/>
          <p:nvPr/>
        </p:nvCxnSpPr>
        <p:spPr bwMode="auto">
          <a:xfrm>
            <a:off x="3264100" y="2348880"/>
            <a:ext cx="34120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7C663B-04AF-4C83-AA29-E0B5781D0707}"/>
                  </a:ext>
                </a:extLst>
              </p:cNvPr>
              <p:cNvSpPr txBox="1"/>
              <p:nvPr/>
            </p:nvSpPr>
            <p:spPr>
              <a:xfrm>
                <a:off x="2460156" y="2197418"/>
                <a:ext cx="7541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m:t>
                          </m:r>
                        </m:sup>
                      </m:sSup>
                      <m:r>
                        <a:rPr lang="en-GB" b="0" i="1" smtClean="0">
                          <a:latin typeface="Cambria Math" panose="02040503050406030204" pitchFamily="18" charset="0"/>
                        </a:rPr>
                        <m:t>=2</m:t>
                      </m:r>
                    </m:oMath>
                  </m:oMathPara>
                </a14:m>
                <a:endParaRPr lang="en-US" dirty="0"/>
              </a:p>
            </p:txBody>
          </p:sp>
        </mc:Choice>
        <mc:Fallback xmlns="">
          <p:sp>
            <p:nvSpPr>
              <p:cNvPr id="13" name="TextBox 12">
                <a:extLst>
                  <a:ext uri="{FF2B5EF4-FFF2-40B4-BE49-F238E27FC236}">
                    <a16:creationId xmlns:a16="http://schemas.microsoft.com/office/drawing/2014/main" id="{1F7C663B-04AF-4C83-AA29-E0B5781D0707}"/>
                  </a:ext>
                </a:extLst>
              </p:cNvPr>
              <p:cNvSpPr txBox="1">
                <a:spLocks noRot="1" noChangeAspect="1" noMove="1" noResize="1" noEditPoints="1" noAdjustHandles="1" noChangeArrowheads="1" noChangeShapeType="1" noTextEdit="1"/>
              </p:cNvSpPr>
              <p:nvPr/>
            </p:nvSpPr>
            <p:spPr>
              <a:xfrm>
                <a:off x="2460156" y="2197418"/>
                <a:ext cx="754117" cy="276999"/>
              </a:xfrm>
              <a:prstGeom prst="rect">
                <a:avLst/>
              </a:prstGeom>
              <a:blipFill>
                <a:blip r:embed="rId4"/>
                <a:stretch>
                  <a:fillRect l="-4065" r="-731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A47BEB-E135-439B-B47D-1CE48360B0AF}"/>
                  </a:ext>
                </a:extLst>
              </p:cNvPr>
              <p:cNvSpPr txBox="1"/>
              <p:nvPr/>
            </p:nvSpPr>
            <p:spPr>
              <a:xfrm>
                <a:off x="1483029" y="2512081"/>
                <a:ext cx="910057" cy="4430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1200" b="0" i="1" smtClean="0">
                              <a:latin typeface="Cambria Math" panose="02040503050406030204" pitchFamily="18" charset="0"/>
                            </a:rPr>
                          </m:ctrlPr>
                        </m:funcPr>
                        <m:fName>
                          <m:r>
                            <m:rPr>
                              <m:sty m:val="p"/>
                            </m:rPr>
                            <a:rPr lang="en-GB" sz="1200" b="0" i="0" smtClean="0">
                              <a:latin typeface="Cambria Math" panose="02040503050406030204" pitchFamily="18" charset="0"/>
                            </a:rPr>
                            <m:t>sin</m:t>
                          </m:r>
                        </m:fName>
                        <m:e>
                          <m:r>
                            <a:rPr lang="en-GB" sz="1200" b="0" i="1" smtClean="0">
                              <a:latin typeface="Cambria Math" panose="02040503050406030204" pitchFamily="18" charset="0"/>
                              <a:ea typeface="Cambria Math" panose="02040503050406030204" pitchFamily="18" charset="0"/>
                            </a:rPr>
                            <m:t>𝜃</m:t>
                          </m:r>
                        </m:e>
                      </m:func>
                      <m:r>
                        <a:rPr lang="en-GB" sz="1200" b="0" i="1" smtClean="0">
                          <a:latin typeface="Cambria Math" panose="02040503050406030204" pitchFamily="18" charset="0"/>
                        </a:rPr>
                        <m:t>=</m:t>
                      </m:r>
                      <m:f>
                        <m:fPr>
                          <m:ctrlPr>
                            <a:rPr lang="en-GB" sz="1200" b="0" i="1" smtClean="0">
                              <a:latin typeface="Cambria Math" panose="02040503050406030204" pitchFamily="18" charset="0"/>
                            </a:rPr>
                          </m:ctrlPr>
                        </m:fPr>
                        <m:num>
                          <m:r>
                            <a:rPr lang="en-GB" sz="1200" b="0" i="1" smtClean="0">
                              <a:latin typeface="Cambria Math" panose="02040503050406030204" pitchFamily="18" charset="0"/>
                              <a:ea typeface="Cambria Math" panose="02040503050406030204" pitchFamily="18" charset="0"/>
                            </a:rPr>
                            <m:t>𝜆</m:t>
                          </m:r>
                        </m:num>
                        <m:den>
                          <m:r>
                            <a:rPr lang="en-GB" sz="1200" b="0" i="1" smtClean="0">
                              <a:latin typeface="Cambria Math" panose="02040503050406030204" pitchFamily="18" charset="0"/>
                            </a:rPr>
                            <m:t>2</m:t>
                          </m:r>
                          <m:r>
                            <a:rPr lang="en-GB" sz="1200" b="0" i="1" smtClean="0">
                              <a:latin typeface="Cambria Math" panose="02040503050406030204" pitchFamily="18" charset="0"/>
                            </a:rPr>
                            <m:t>𝑎</m:t>
                          </m:r>
                        </m:den>
                      </m:f>
                    </m:oMath>
                  </m:oMathPara>
                </a14:m>
                <a:endParaRPr lang="en-US" sz="1200" dirty="0"/>
              </a:p>
            </p:txBody>
          </p:sp>
        </mc:Choice>
        <mc:Fallback xmlns="">
          <p:sp>
            <p:nvSpPr>
              <p:cNvPr id="14" name="TextBox 13">
                <a:extLst>
                  <a:ext uri="{FF2B5EF4-FFF2-40B4-BE49-F238E27FC236}">
                    <a16:creationId xmlns:a16="http://schemas.microsoft.com/office/drawing/2014/main" id="{B4A47BEB-E135-439B-B47D-1CE48360B0AF}"/>
                  </a:ext>
                </a:extLst>
              </p:cNvPr>
              <p:cNvSpPr txBox="1">
                <a:spLocks noRot="1" noChangeAspect="1" noMove="1" noResize="1" noEditPoints="1" noAdjustHandles="1" noChangeArrowheads="1" noChangeShapeType="1" noTextEdit="1"/>
              </p:cNvSpPr>
              <p:nvPr/>
            </p:nvSpPr>
            <p:spPr>
              <a:xfrm>
                <a:off x="1483029" y="2512081"/>
                <a:ext cx="910057" cy="443006"/>
              </a:xfrm>
              <a:prstGeom prst="rect">
                <a:avLst/>
              </a:prstGeom>
              <a:blipFill>
                <a:blip r:embed="rId5"/>
                <a:stretch>
                  <a:fillRect b="-1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8BDC51F-0675-437A-909B-EEE7163390D9}"/>
                  </a:ext>
                </a:extLst>
              </p:cNvPr>
              <p:cNvSpPr txBox="1"/>
              <p:nvPr/>
            </p:nvSpPr>
            <p:spPr>
              <a:xfrm>
                <a:off x="1509405" y="2017783"/>
                <a:ext cx="910057" cy="4430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1200" b="0" i="1" smtClean="0">
                              <a:latin typeface="Cambria Math" panose="02040503050406030204" pitchFamily="18" charset="0"/>
                            </a:rPr>
                          </m:ctrlPr>
                        </m:funcPr>
                        <m:fName>
                          <m:r>
                            <m:rPr>
                              <m:sty m:val="p"/>
                            </m:rPr>
                            <a:rPr lang="en-GB" sz="1200" b="0" i="0" smtClean="0">
                              <a:latin typeface="Cambria Math" panose="02040503050406030204" pitchFamily="18" charset="0"/>
                            </a:rPr>
                            <m:t>sin</m:t>
                          </m:r>
                        </m:fName>
                        <m:e>
                          <m:r>
                            <a:rPr lang="en-GB" sz="1200" b="0" i="1" smtClean="0">
                              <a:latin typeface="Cambria Math" panose="02040503050406030204" pitchFamily="18" charset="0"/>
                              <a:ea typeface="Cambria Math" panose="02040503050406030204" pitchFamily="18" charset="0"/>
                            </a:rPr>
                            <m:t>𝜃</m:t>
                          </m:r>
                        </m:e>
                      </m:func>
                      <m:r>
                        <a:rPr lang="en-GB" sz="1200" b="0" i="1" smtClean="0">
                          <a:latin typeface="Cambria Math" panose="02040503050406030204" pitchFamily="18" charset="0"/>
                        </a:rPr>
                        <m:t>=</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3</m:t>
                          </m:r>
                          <m:r>
                            <a:rPr lang="en-GB" sz="1200" b="0" i="1" smtClean="0">
                              <a:latin typeface="Cambria Math" panose="02040503050406030204" pitchFamily="18" charset="0"/>
                              <a:ea typeface="Cambria Math" panose="02040503050406030204" pitchFamily="18" charset="0"/>
                            </a:rPr>
                            <m:t>𝜆</m:t>
                          </m:r>
                        </m:num>
                        <m:den>
                          <m:r>
                            <a:rPr lang="en-GB" sz="1200" b="0" i="1" smtClean="0">
                              <a:latin typeface="Cambria Math" panose="02040503050406030204" pitchFamily="18" charset="0"/>
                            </a:rPr>
                            <m:t>2</m:t>
                          </m:r>
                          <m:r>
                            <a:rPr lang="en-GB" sz="1200" b="0" i="1" smtClean="0">
                              <a:latin typeface="Cambria Math" panose="02040503050406030204" pitchFamily="18" charset="0"/>
                            </a:rPr>
                            <m:t>𝑎</m:t>
                          </m:r>
                        </m:den>
                      </m:f>
                    </m:oMath>
                  </m:oMathPara>
                </a14:m>
                <a:endParaRPr lang="en-US" sz="1200" dirty="0"/>
              </a:p>
            </p:txBody>
          </p:sp>
        </mc:Choice>
        <mc:Fallback xmlns="">
          <p:sp>
            <p:nvSpPr>
              <p:cNvPr id="15" name="TextBox 14">
                <a:extLst>
                  <a:ext uri="{FF2B5EF4-FFF2-40B4-BE49-F238E27FC236}">
                    <a16:creationId xmlns:a16="http://schemas.microsoft.com/office/drawing/2014/main" id="{B8BDC51F-0675-437A-909B-EEE7163390D9}"/>
                  </a:ext>
                </a:extLst>
              </p:cNvPr>
              <p:cNvSpPr txBox="1">
                <a:spLocks noRot="1" noChangeAspect="1" noMove="1" noResize="1" noEditPoints="1" noAdjustHandles="1" noChangeArrowheads="1" noChangeShapeType="1" noTextEdit="1"/>
              </p:cNvSpPr>
              <p:nvPr/>
            </p:nvSpPr>
            <p:spPr>
              <a:xfrm>
                <a:off x="1509405" y="2017783"/>
                <a:ext cx="910057" cy="443006"/>
              </a:xfrm>
              <a:prstGeom prst="rect">
                <a:avLst/>
              </a:prstGeom>
              <a:blipFill>
                <a:blip r:embed="rId6"/>
                <a:stretch>
                  <a:fillRect b="-137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038B23C-DCA5-4517-912C-9FD2D981E133}"/>
              </a:ext>
            </a:extLst>
          </p:cNvPr>
          <p:cNvCxnSpPr/>
          <p:nvPr/>
        </p:nvCxnSpPr>
        <p:spPr bwMode="auto">
          <a:xfrm>
            <a:off x="3252904" y="3903712"/>
            <a:ext cx="3524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a:extLst>
              <a:ext uri="{FF2B5EF4-FFF2-40B4-BE49-F238E27FC236}">
                <a16:creationId xmlns:a16="http://schemas.microsoft.com/office/drawing/2014/main" id="{B067C608-02D9-4EC2-B88D-0FDF99A6D3AA}"/>
              </a:ext>
            </a:extLst>
          </p:cNvPr>
          <p:cNvCxnSpPr/>
          <p:nvPr/>
        </p:nvCxnSpPr>
        <p:spPr bwMode="auto">
          <a:xfrm>
            <a:off x="3626516" y="3903712"/>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DD53526A-11C1-4D02-92C5-7491F5F21A65}"/>
              </a:ext>
            </a:extLst>
          </p:cNvPr>
          <p:cNvCxnSpPr/>
          <p:nvPr/>
        </p:nvCxnSpPr>
        <p:spPr bwMode="auto">
          <a:xfrm>
            <a:off x="3735093" y="4293096"/>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17EAFE4-535A-4905-BEC2-5AE1B7DE0E3C}"/>
                  </a:ext>
                </a:extLst>
              </p:cNvPr>
              <p:cNvSpPr txBox="1"/>
              <p:nvPr/>
            </p:nvSpPr>
            <p:spPr>
              <a:xfrm>
                <a:off x="827584" y="4073278"/>
                <a:ext cx="1051122" cy="4430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1200" b="0" i="1" smtClean="0">
                              <a:latin typeface="Cambria Math" panose="02040503050406030204" pitchFamily="18" charset="0"/>
                            </a:rPr>
                          </m:ctrlPr>
                        </m:funcPr>
                        <m:fName>
                          <m:r>
                            <m:rPr>
                              <m:sty m:val="p"/>
                            </m:rPr>
                            <a:rPr lang="en-GB" sz="1200" b="0" i="0" smtClean="0">
                              <a:latin typeface="Cambria Math" panose="02040503050406030204" pitchFamily="18" charset="0"/>
                            </a:rPr>
                            <m:t>sin</m:t>
                          </m:r>
                        </m:fName>
                        <m:e>
                          <m:r>
                            <a:rPr lang="en-GB" sz="1200" b="0" i="1" smtClean="0">
                              <a:latin typeface="Cambria Math" panose="02040503050406030204" pitchFamily="18" charset="0"/>
                              <a:ea typeface="Cambria Math" panose="02040503050406030204" pitchFamily="18" charset="0"/>
                            </a:rPr>
                            <m:t>𝜃</m:t>
                          </m:r>
                        </m:e>
                      </m:func>
                      <m:r>
                        <a:rPr lang="en-GB" sz="1200" b="0" i="1" smtClean="0">
                          <a:latin typeface="Cambria Math" panose="02040503050406030204" pitchFamily="18" charset="0"/>
                        </a:rPr>
                        <m:t>=−</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3</m:t>
                          </m:r>
                          <m:r>
                            <a:rPr lang="en-GB" sz="1200" b="0" i="1" smtClean="0">
                              <a:latin typeface="Cambria Math" panose="02040503050406030204" pitchFamily="18" charset="0"/>
                              <a:ea typeface="Cambria Math" panose="02040503050406030204" pitchFamily="18" charset="0"/>
                            </a:rPr>
                            <m:t>𝜆</m:t>
                          </m:r>
                        </m:num>
                        <m:den>
                          <m:r>
                            <a:rPr lang="en-GB" sz="1200" b="0" i="1" smtClean="0">
                              <a:latin typeface="Cambria Math" panose="02040503050406030204" pitchFamily="18" charset="0"/>
                            </a:rPr>
                            <m:t>2</m:t>
                          </m:r>
                          <m:r>
                            <a:rPr lang="en-GB" sz="1200" b="0" i="1" smtClean="0">
                              <a:latin typeface="Cambria Math" panose="02040503050406030204" pitchFamily="18" charset="0"/>
                            </a:rPr>
                            <m:t>𝑎</m:t>
                          </m:r>
                        </m:den>
                      </m:f>
                    </m:oMath>
                  </m:oMathPara>
                </a14:m>
                <a:endParaRPr lang="en-US" sz="1200" dirty="0"/>
              </a:p>
            </p:txBody>
          </p:sp>
        </mc:Choice>
        <mc:Fallback xmlns="">
          <p:sp>
            <p:nvSpPr>
              <p:cNvPr id="19" name="TextBox 18">
                <a:extLst>
                  <a:ext uri="{FF2B5EF4-FFF2-40B4-BE49-F238E27FC236}">
                    <a16:creationId xmlns:a16="http://schemas.microsoft.com/office/drawing/2014/main" id="{617EAFE4-535A-4905-BEC2-5AE1B7DE0E3C}"/>
                  </a:ext>
                </a:extLst>
              </p:cNvPr>
              <p:cNvSpPr txBox="1">
                <a:spLocks noRot="1" noChangeAspect="1" noMove="1" noResize="1" noEditPoints="1" noAdjustHandles="1" noChangeArrowheads="1" noChangeShapeType="1" noTextEdit="1"/>
              </p:cNvSpPr>
              <p:nvPr/>
            </p:nvSpPr>
            <p:spPr>
              <a:xfrm>
                <a:off x="827584" y="4073278"/>
                <a:ext cx="1051122" cy="443006"/>
              </a:xfrm>
              <a:prstGeom prst="rect">
                <a:avLst/>
              </a:prstGeom>
              <a:blipFill>
                <a:blip r:embed="rId7"/>
                <a:stretch>
                  <a:fillRect b="-137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881EEDAE-85DF-4F47-9AA7-C856AA90F824}"/>
              </a:ext>
            </a:extLst>
          </p:cNvPr>
          <p:cNvCxnSpPr/>
          <p:nvPr/>
        </p:nvCxnSpPr>
        <p:spPr bwMode="auto">
          <a:xfrm>
            <a:off x="3097883" y="4293096"/>
            <a:ext cx="35240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CBB1230-C70F-49F3-BFF5-391F40663947}"/>
                  </a:ext>
                </a:extLst>
              </p:cNvPr>
              <p:cNvSpPr txBox="1"/>
              <p:nvPr/>
            </p:nvSpPr>
            <p:spPr>
              <a:xfrm>
                <a:off x="902414" y="3599489"/>
                <a:ext cx="1051122" cy="4430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1200" b="0" i="1" smtClean="0">
                              <a:latin typeface="Cambria Math" panose="02040503050406030204" pitchFamily="18" charset="0"/>
                            </a:rPr>
                          </m:ctrlPr>
                        </m:funcPr>
                        <m:fName>
                          <m:r>
                            <m:rPr>
                              <m:sty m:val="p"/>
                            </m:rPr>
                            <a:rPr lang="en-GB" sz="1200" b="0" i="0" smtClean="0">
                              <a:latin typeface="Cambria Math" panose="02040503050406030204" pitchFamily="18" charset="0"/>
                            </a:rPr>
                            <m:t>sin</m:t>
                          </m:r>
                        </m:fName>
                        <m:e>
                          <m:r>
                            <a:rPr lang="en-GB" sz="1200" b="0" i="1" smtClean="0">
                              <a:latin typeface="Cambria Math" panose="02040503050406030204" pitchFamily="18" charset="0"/>
                              <a:ea typeface="Cambria Math" panose="02040503050406030204" pitchFamily="18" charset="0"/>
                            </a:rPr>
                            <m:t>𝜃</m:t>
                          </m:r>
                        </m:e>
                      </m:func>
                      <m:r>
                        <a:rPr lang="en-GB" sz="1200" b="0" i="1" smtClean="0">
                          <a:latin typeface="Cambria Math" panose="02040503050406030204" pitchFamily="18" charset="0"/>
                        </a:rPr>
                        <m:t>=−</m:t>
                      </m:r>
                      <m:f>
                        <m:fPr>
                          <m:ctrlPr>
                            <a:rPr lang="en-GB" sz="1200" b="0" i="1" smtClean="0">
                              <a:latin typeface="Cambria Math" panose="02040503050406030204" pitchFamily="18" charset="0"/>
                            </a:rPr>
                          </m:ctrlPr>
                        </m:fPr>
                        <m:num>
                          <m:r>
                            <a:rPr lang="en-GB" sz="1200" b="0" i="1" smtClean="0">
                              <a:latin typeface="Cambria Math" panose="02040503050406030204" pitchFamily="18" charset="0"/>
                              <a:ea typeface="Cambria Math" panose="02040503050406030204" pitchFamily="18" charset="0"/>
                            </a:rPr>
                            <m:t>𝜆</m:t>
                          </m:r>
                        </m:num>
                        <m:den>
                          <m:r>
                            <a:rPr lang="en-GB" sz="1200" b="0" i="1" smtClean="0">
                              <a:latin typeface="Cambria Math" panose="02040503050406030204" pitchFamily="18" charset="0"/>
                            </a:rPr>
                            <m:t>2</m:t>
                          </m:r>
                          <m:r>
                            <a:rPr lang="en-GB" sz="1200" b="0" i="1" smtClean="0">
                              <a:latin typeface="Cambria Math" panose="02040503050406030204" pitchFamily="18" charset="0"/>
                            </a:rPr>
                            <m:t>𝑎</m:t>
                          </m:r>
                        </m:den>
                      </m:f>
                    </m:oMath>
                  </m:oMathPara>
                </a14:m>
                <a:endParaRPr lang="en-US" sz="1200" dirty="0"/>
              </a:p>
            </p:txBody>
          </p:sp>
        </mc:Choice>
        <mc:Fallback xmlns="">
          <p:sp>
            <p:nvSpPr>
              <p:cNvPr id="21" name="TextBox 20">
                <a:extLst>
                  <a:ext uri="{FF2B5EF4-FFF2-40B4-BE49-F238E27FC236}">
                    <a16:creationId xmlns:a16="http://schemas.microsoft.com/office/drawing/2014/main" id="{7CBB1230-C70F-49F3-BFF5-391F40663947}"/>
                  </a:ext>
                </a:extLst>
              </p:cNvPr>
              <p:cNvSpPr txBox="1">
                <a:spLocks noRot="1" noChangeAspect="1" noMove="1" noResize="1" noEditPoints="1" noAdjustHandles="1" noChangeArrowheads="1" noChangeShapeType="1" noTextEdit="1"/>
              </p:cNvSpPr>
              <p:nvPr/>
            </p:nvSpPr>
            <p:spPr>
              <a:xfrm>
                <a:off x="902414" y="3599489"/>
                <a:ext cx="1051122" cy="443006"/>
              </a:xfrm>
              <a:prstGeom prst="rect">
                <a:avLst/>
              </a:prstGeom>
              <a:blipFill>
                <a:blip r:embed="rId8"/>
                <a:stretch>
                  <a:fillRect b="-137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47C1C84-048F-45F9-AF62-F1C9944969A1}"/>
              </a:ext>
            </a:extLst>
          </p:cNvPr>
          <p:cNvSpPr txBox="1"/>
          <p:nvPr/>
        </p:nvSpPr>
        <p:spPr>
          <a:xfrm>
            <a:off x="383224" y="1220248"/>
            <a:ext cx="3916200" cy="369332"/>
          </a:xfrm>
          <a:prstGeom prst="rect">
            <a:avLst/>
          </a:prstGeom>
          <a:noFill/>
        </p:spPr>
        <p:txBody>
          <a:bodyPr wrap="none" rtlCol="0">
            <a:spAutoFit/>
          </a:bodyPr>
          <a:lstStyle/>
          <a:p>
            <a:r>
              <a:rPr lang="en-GB" dirty="0"/>
              <a:t>Condition for a maxima of light intensity:</a:t>
            </a: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E79BC5D-E345-4950-99A7-0645FEDC9DBA}"/>
                  </a:ext>
                </a:extLst>
              </p:cNvPr>
              <p:cNvSpPr txBox="1"/>
              <p:nvPr/>
            </p:nvSpPr>
            <p:spPr>
              <a:xfrm>
                <a:off x="4299424" y="1235630"/>
                <a:ext cx="372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23" name="TextBox 22">
                <a:extLst>
                  <a:ext uri="{FF2B5EF4-FFF2-40B4-BE49-F238E27FC236}">
                    <a16:creationId xmlns:a16="http://schemas.microsoft.com/office/drawing/2014/main" id="{7E79BC5D-E345-4950-99A7-0645FEDC9DBA}"/>
                  </a:ext>
                </a:extLst>
              </p:cNvPr>
              <p:cNvSpPr txBox="1">
                <a:spLocks noRot="1" noChangeAspect="1" noMove="1" noResize="1" noEditPoints="1" noAdjustHandles="1" noChangeArrowheads="1" noChangeShapeType="1" noTextEdit="1"/>
              </p:cNvSpPr>
              <p:nvPr/>
            </p:nvSpPr>
            <p:spPr>
              <a:xfrm>
                <a:off x="4299424" y="1235630"/>
                <a:ext cx="37279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5F7DDF-25D2-4AA8-B486-2545D5C16397}"/>
                  </a:ext>
                </a:extLst>
              </p:cNvPr>
              <p:cNvSpPr txBox="1"/>
              <p:nvPr/>
            </p:nvSpPr>
            <p:spPr>
              <a:xfrm>
                <a:off x="2022758" y="3728065"/>
                <a:ext cx="7541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m:t>
                          </m:r>
                        </m:sup>
                      </m:sSup>
                      <m:r>
                        <a:rPr lang="en-GB" b="0" i="1" smtClean="0">
                          <a:latin typeface="Cambria Math" panose="02040503050406030204" pitchFamily="18" charset="0"/>
                        </a:rPr>
                        <m:t>=1</m:t>
                      </m:r>
                    </m:oMath>
                  </m:oMathPara>
                </a14:m>
                <a:endParaRPr lang="en-US" dirty="0"/>
              </a:p>
            </p:txBody>
          </p:sp>
        </mc:Choice>
        <mc:Fallback xmlns="">
          <p:sp>
            <p:nvSpPr>
              <p:cNvPr id="24" name="TextBox 23">
                <a:extLst>
                  <a:ext uri="{FF2B5EF4-FFF2-40B4-BE49-F238E27FC236}">
                    <a16:creationId xmlns:a16="http://schemas.microsoft.com/office/drawing/2014/main" id="{8C5F7DDF-25D2-4AA8-B486-2545D5C16397}"/>
                  </a:ext>
                </a:extLst>
              </p:cNvPr>
              <p:cNvSpPr txBox="1">
                <a:spLocks noRot="1" noChangeAspect="1" noMove="1" noResize="1" noEditPoints="1" noAdjustHandles="1" noChangeArrowheads="1" noChangeShapeType="1" noTextEdit="1"/>
              </p:cNvSpPr>
              <p:nvPr/>
            </p:nvSpPr>
            <p:spPr>
              <a:xfrm>
                <a:off x="2022758" y="3728065"/>
                <a:ext cx="754116" cy="276999"/>
              </a:xfrm>
              <a:prstGeom prst="rect">
                <a:avLst/>
              </a:prstGeom>
              <a:blipFill>
                <a:blip r:embed="rId10"/>
                <a:stretch>
                  <a:fillRect l="-4032" r="-645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EDE990-793B-46DA-AE5F-C5D5507DDFA9}"/>
                  </a:ext>
                </a:extLst>
              </p:cNvPr>
              <p:cNvSpPr txBox="1"/>
              <p:nvPr/>
            </p:nvSpPr>
            <p:spPr>
              <a:xfrm>
                <a:off x="2020035" y="4154666"/>
                <a:ext cx="7541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m:t>
                          </m:r>
                        </m:sup>
                      </m:sSup>
                      <m:r>
                        <a:rPr lang="en-GB" b="0" i="1" smtClean="0">
                          <a:latin typeface="Cambria Math" panose="02040503050406030204" pitchFamily="18" charset="0"/>
                        </a:rPr>
                        <m:t>=2</m:t>
                      </m:r>
                    </m:oMath>
                  </m:oMathPara>
                </a14:m>
                <a:endParaRPr lang="en-US" dirty="0"/>
              </a:p>
            </p:txBody>
          </p:sp>
        </mc:Choice>
        <mc:Fallback xmlns="">
          <p:sp>
            <p:nvSpPr>
              <p:cNvPr id="25" name="TextBox 24">
                <a:extLst>
                  <a:ext uri="{FF2B5EF4-FFF2-40B4-BE49-F238E27FC236}">
                    <a16:creationId xmlns:a16="http://schemas.microsoft.com/office/drawing/2014/main" id="{14EDE990-793B-46DA-AE5F-C5D5507DDFA9}"/>
                  </a:ext>
                </a:extLst>
              </p:cNvPr>
              <p:cNvSpPr txBox="1">
                <a:spLocks noRot="1" noChangeAspect="1" noMove="1" noResize="1" noEditPoints="1" noAdjustHandles="1" noChangeArrowheads="1" noChangeShapeType="1" noTextEdit="1"/>
              </p:cNvSpPr>
              <p:nvPr/>
            </p:nvSpPr>
            <p:spPr>
              <a:xfrm>
                <a:off x="2020035" y="4154666"/>
                <a:ext cx="754116" cy="276999"/>
              </a:xfrm>
              <a:prstGeom prst="rect">
                <a:avLst/>
              </a:prstGeom>
              <a:blipFill>
                <a:blip r:embed="rId11"/>
                <a:stretch>
                  <a:fillRect l="-4032" r="-725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43083FF-F344-4EBD-8360-95BFAAD1ECD5}"/>
                  </a:ext>
                </a:extLst>
              </p:cNvPr>
              <p:cNvSpPr txBox="1"/>
              <p:nvPr/>
            </p:nvSpPr>
            <p:spPr>
              <a:xfrm>
                <a:off x="1229085" y="5344198"/>
                <a:ext cx="5171609" cy="369332"/>
              </a:xfrm>
              <a:prstGeom prst="rect">
                <a:avLst/>
              </a:prstGeom>
              <a:noFill/>
            </p:spPr>
            <p:txBody>
              <a:bodyPr wrap="none" rtlCol="0">
                <a:spAutoFit/>
              </a:bodyPr>
              <a:lstStyle/>
              <a:p>
                <a:r>
                  <a:rPr lang="en-GB" dirty="0"/>
                  <a:t>The intensity of the maxima decrease when </a:t>
                </a:r>
                <a14:m>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m:t>
                    </m:r>
                  </m:oMath>
                </a14:m>
                <a:r>
                  <a:rPr lang="en-US" dirty="0"/>
                  <a:t> increase</a:t>
                </a:r>
              </a:p>
            </p:txBody>
          </p:sp>
        </mc:Choice>
        <mc:Fallback xmlns="">
          <p:sp>
            <p:nvSpPr>
              <p:cNvPr id="26" name="TextBox 25">
                <a:extLst>
                  <a:ext uri="{FF2B5EF4-FFF2-40B4-BE49-F238E27FC236}">
                    <a16:creationId xmlns:a16="http://schemas.microsoft.com/office/drawing/2014/main" id="{643083FF-F344-4EBD-8360-95BFAAD1ECD5}"/>
                  </a:ext>
                </a:extLst>
              </p:cNvPr>
              <p:cNvSpPr txBox="1">
                <a:spLocks noRot="1" noChangeAspect="1" noMove="1" noResize="1" noEditPoints="1" noAdjustHandles="1" noChangeArrowheads="1" noChangeShapeType="1" noTextEdit="1"/>
              </p:cNvSpPr>
              <p:nvPr/>
            </p:nvSpPr>
            <p:spPr>
              <a:xfrm>
                <a:off x="1229085" y="5344198"/>
                <a:ext cx="5171609" cy="369332"/>
              </a:xfrm>
              <a:prstGeom prst="rect">
                <a:avLst/>
              </a:prstGeom>
              <a:blipFill>
                <a:blip r:embed="rId12"/>
                <a:stretch>
                  <a:fillRect l="-1061" t="-10000" r="-3184" b="-26667"/>
                </a:stretch>
              </a:blipFill>
            </p:spPr>
            <p:txBody>
              <a:bodyPr/>
              <a:lstStyle/>
              <a:p>
                <a:r>
                  <a:rPr lang="en-US">
                    <a:noFill/>
                  </a:rPr>
                  <a:t> </a:t>
                </a:r>
              </a:p>
            </p:txBody>
          </p:sp>
        </mc:Fallback>
      </mc:AlternateContent>
      <p:sp>
        <p:nvSpPr>
          <p:cNvPr id="2" name="TextBox 1"/>
          <p:cNvSpPr txBox="1"/>
          <p:nvPr/>
        </p:nvSpPr>
        <p:spPr>
          <a:xfrm flipH="1">
            <a:off x="1927304" y="0"/>
            <a:ext cx="7011065" cy="584775"/>
          </a:xfrm>
          <a:prstGeom prst="rect">
            <a:avLst/>
          </a:prstGeom>
          <a:noFill/>
        </p:spPr>
        <p:txBody>
          <a:bodyPr wrap="square" rtlCol="0">
            <a:spAutoFit/>
          </a:bodyPr>
          <a:lstStyle/>
          <a:p>
            <a:r>
              <a:rPr lang="en-GB" sz="3200" dirty="0"/>
              <a:t>Conditions for maxima of intensity  </a:t>
            </a:r>
            <a:endParaRPr lang="en-US" sz="3200" dirty="0"/>
          </a:p>
        </p:txBody>
      </p:sp>
    </p:spTree>
    <p:extLst>
      <p:ext uri="{BB962C8B-B14F-4D97-AF65-F5344CB8AC3E}">
        <p14:creationId xmlns:p14="http://schemas.microsoft.com/office/powerpoint/2010/main" val="2410785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73</a:t>
            </a:fld>
            <a:endParaRPr lang="en-US" altLang="zh-CN"/>
          </a:p>
        </p:txBody>
      </p:sp>
      <p:pic>
        <p:nvPicPr>
          <p:cNvPr id="3" name="Picture 2" descr="其">
            <a:extLst>
              <a:ext uri="{FF2B5EF4-FFF2-40B4-BE49-F238E27FC236}">
                <a16:creationId xmlns:a16="http://schemas.microsoft.com/office/drawing/2014/main" id="{4071867A-9E36-48DA-8883-B34AFA247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916832"/>
            <a:ext cx="1420068" cy="289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1A10F654-F023-4EFA-8B09-4F0180A284A1}"/>
              </a:ext>
            </a:extLst>
          </p:cNvPr>
          <p:cNvCxnSpPr/>
          <p:nvPr/>
        </p:nvCxnSpPr>
        <p:spPr bwMode="auto">
          <a:xfrm flipV="1">
            <a:off x="4455173" y="1583275"/>
            <a:ext cx="0" cy="1782284"/>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5">
            <a:extLst>
              <a:ext uri="{FF2B5EF4-FFF2-40B4-BE49-F238E27FC236}">
                <a16:creationId xmlns:a16="http://schemas.microsoft.com/office/drawing/2014/main" id="{8D0F256A-D905-437A-BD7E-E51868C64EA4}"/>
              </a:ext>
            </a:extLst>
          </p:cNvPr>
          <p:cNvCxnSpPr>
            <a:stCxn id="3" idx="1"/>
          </p:cNvCxnSpPr>
          <p:nvPr/>
        </p:nvCxnSpPr>
        <p:spPr bwMode="auto">
          <a:xfrm flipV="1">
            <a:off x="3707904" y="3365559"/>
            <a:ext cx="1504857" cy="1"/>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6BC2CF5B-C634-4EF2-981F-3584165D73D0}"/>
              </a:ext>
            </a:extLst>
          </p:cNvPr>
          <p:cNvCxnSpPr/>
          <p:nvPr/>
        </p:nvCxnSpPr>
        <p:spPr bwMode="auto">
          <a:xfrm>
            <a:off x="3707904" y="2348880"/>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a:extLst>
              <a:ext uri="{FF2B5EF4-FFF2-40B4-BE49-F238E27FC236}">
                <a16:creationId xmlns:a16="http://schemas.microsoft.com/office/drawing/2014/main" id="{64C638D7-4861-4A1D-9136-2F98AA751758}"/>
              </a:ext>
            </a:extLst>
          </p:cNvPr>
          <p:cNvCxnSpPr/>
          <p:nvPr/>
        </p:nvCxnSpPr>
        <p:spPr bwMode="auto">
          <a:xfrm flipH="1" flipV="1">
            <a:off x="2699792" y="3365559"/>
            <a:ext cx="963293" cy="810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B067C608-02D9-4EC2-B88D-0FDF99A6D3AA}"/>
              </a:ext>
            </a:extLst>
          </p:cNvPr>
          <p:cNvCxnSpPr/>
          <p:nvPr/>
        </p:nvCxnSpPr>
        <p:spPr bwMode="auto">
          <a:xfrm>
            <a:off x="3626516" y="3903712"/>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DD53526A-11C1-4D02-92C5-7491F5F21A65}"/>
              </a:ext>
            </a:extLst>
          </p:cNvPr>
          <p:cNvCxnSpPr/>
          <p:nvPr/>
        </p:nvCxnSpPr>
        <p:spPr bwMode="auto">
          <a:xfrm>
            <a:off x="3735093" y="4293096"/>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79BC5D-E345-4950-99A7-0645FEDC9DBA}"/>
                  </a:ext>
                </a:extLst>
              </p:cNvPr>
              <p:cNvSpPr txBox="1"/>
              <p:nvPr/>
            </p:nvSpPr>
            <p:spPr>
              <a:xfrm>
                <a:off x="4299424" y="1235630"/>
                <a:ext cx="372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1" name="TextBox 10">
                <a:extLst>
                  <a:ext uri="{FF2B5EF4-FFF2-40B4-BE49-F238E27FC236}">
                    <a16:creationId xmlns:a16="http://schemas.microsoft.com/office/drawing/2014/main" id="{7E79BC5D-E345-4950-99A7-0645FEDC9DBA}"/>
                  </a:ext>
                </a:extLst>
              </p:cNvPr>
              <p:cNvSpPr txBox="1">
                <a:spLocks noRot="1" noChangeAspect="1" noMove="1" noResize="1" noEditPoints="1" noAdjustHandles="1" noChangeArrowheads="1" noChangeShapeType="1" noTextEdit="1"/>
              </p:cNvSpPr>
              <p:nvPr/>
            </p:nvSpPr>
            <p:spPr>
              <a:xfrm>
                <a:off x="4299424" y="1235630"/>
                <a:ext cx="372794" cy="369332"/>
              </a:xfrm>
              <a:prstGeom prst="rect">
                <a:avLst/>
              </a:prstGeom>
              <a:blipFill>
                <a:blip r:embed="rId3"/>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199D66C0-8BF2-4230-BBEC-4A3236E86A47}"/>
              </a:ext>
            </a:extLst>
          </p:cNvPr>
          <p:cNvCxnSpPr/>
          <p:nvPr/>
        </p:nvCxnSpPr>
        <p:spPr bwMode="auto">
          <a:xfrm flipH="1" flipV="1">
            <a:off x="5155114" y="3365559"/>
            <a:ext cx="963293" cy="810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1BCDB733-D83C-4661-BDFE-E49DF91ED92E}"/>
              </a:ext>
            </a:extLst>
          </p:cNvPr>
          <p:cNvCxnSpPr/>
          <p:nvPr/>
        </p:nvCxnSpPr>
        <p:spPr bwMode="auto">
          <a:xfrm flipH="1">
            <a:off x="3608708" y="2953226"/>
            <a:ext cx="1600652" cy="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319BD65E-689A-44B3-B394-7A966A85E948}"/>
              </a:ext>
            </a:extLst>
          </p:cNvPr>
          <p:cNvCxnSpPr/>
          <p:nvPr/>
        </p:nvCxnSpPr>
        <p:spPr bwMode="auto">
          <a:xfrm flipH="1">
            <a:off x="5292080" y="2953226"/>
            <a:ext cx="43204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836D7A-0EDD-4587-B0AB-A141D952A418}"/>
                  </a:ext>
                </a:extLst>
              </p:cNvPr>
              <p:cNvSpPr txBox="1"/>
              <p:nvPr/>
            </p:nvSpPr>
            <p:spPr>
              <a:xfrm>
                <a:off x="5698923" y="2404527"/>
                <a:ext cx="3616342" cy="646331"/>
              </a:xfrm>
              <a:prstGeom prst="rect">
                <a:avLst/>
              </a:prstGeom>
              <a:noFill/>
            </p:spPr>
            <p:txBody>
              <a:bodyPr wrap="square" rtlCol="0">
                <a:spAutoFit/>
              </a:bodyPr>
              <a:lstStyle/>
              <a:p>
                <a:r>
                  <a:rPr lang="en-GB" dirty="0"/>
                  <a:t>destructive interferences, minima of intensity (</a:t>
                </a:r>
                <a14:m>
                  <m:oMath xmlns:m="http://schemas.openxmlformats.org/officeDocument/2006/math">
                    <m:r>
                      <a:rPr lang="en-GB" i="1" dirty="0" smtClean="0">
                        <a:latin typeface="Cambria Math" panose="02040503050406030204" pitchFamily="18" charset="0"/>
                      </a:rPr>
                      <m:t>𝐼</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)=0</m:t>
                    </m:r>
                  </m:oMath>
                </a14:m>
                <a:r>
                  <a:rPr lang="en-GB" dirty="0"/>
                  <a:t>) </a:t>
                </a:r>
                <a:endParaRPr lang="en-US" dirty="0"/>
              </a:p>
            </p:txBody>
          </p:sp>
        </mc:Choice>
        <mc:Fallback xmlns="">
          <p:sp>
            <p:nvSpPr>
              <p:cNvPr id="15" name="TextBox 14">
                <a:extLst>
                  <a:ext uri="{FF2B5EF4-FFF2-40B4-BE49-F238E27FC236}">
                    <a16:creationId xmlns:a16="http://schemas.microsoft.com/office/drawing/2014/main" id="{8C836D7A-0EDD-4587-B0AB-A141D952A418}"/>
                  </a:ext>
                </a:extLst>
              </p:cNvPr>
              <p:cNvSpPr txBox="1">
                <a:spLocks noRot="1" noChangeAspect="1" noMove="1" noResize="1" noEditPoints="1" noAdjustHandles="1" noChangeArrowheads="1" noChangeShapeType="1" noTextEdit="1"/>
              </p:cNvSpPr>
              <p:nvPr/>
            </p:nvSpPr>
            <p:spPr>
              <a:xfrm>
                <a:off x="5698923" y="2404527"/>
                <a:ext cx="3616342" cy="646331"/>
              </a:xfrm>
              <a:prstGeom prst="rect">
                <a:avLst/>
              </a:prstGeom>
              <a:blipFill>
                <a:blip r:embed="rId4"/>
                <a:stretch>
                  <a:fillRect l="-1518" t="-4717" b="-1415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8856935-AD43-4252-91AC-4CA616D37ACF}"/>
              </a:ext>
            </a:extLst>
          </p:cNvPr>
          <p:cNvCxnSpPr/>
          <p:nvPr/>
        </p:nvCxnSpPr>
        <p:spPr bwMode="auto">
          <a:xfrm>
            <a:off x="2915816" y="2348880"/>
            <a:ext cx="66110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FE6C6E32-F97A-44E8-9203-E04D1D9A3857}"/>
              </a:ext>
            </a:extLst>
          </p:cNvPr>
          <p:cNvSpPr txBox="1"/>
          <p:nvPr/>
        </p:nvSpPr>
        <p:spPr>
          <a:xfrm>
            <a:off x="201260" y="2365429"/>
            <a:ext cx="3383910" cy="830997"/>
          </a:xfrm>
          <a:prstGeom prst="rect">
            <a:avLst/>
          </a:prstGeom>
          <a:noFill/>
        </p:spPr>
        <p:txBody>
          <a:bodyPr wrap="square" rtlCol="0">
            <a:spAutoFit/>
          </a:bodyPr>
          <a:lstStyle/>
          <a:p>
            <a:r>
              <a:rPr lang="en-GB" sz="1600" dirty="0"/>
              <a:t>Maxima of intensity (bright fringes), constructive but also destructive interferences.</a:t>
            </a:r>
            <a:endParaRPr lang="en-US" sz="1600" dirty="0"/>
          </a:p>
        </p:txBody>
      </p:sp>
      <p:cxnSp>
        <p:nvCxnSpPr>
          <p:cNvPr id="18" name="Straight Arrow Connector 17">
            <a:extLst>
              <a:ext uri="{FF2B5EF4-FFF2-40B4-BE49-F238E27FC236}">
                <a16:creationId xmlns:a16="http://schemas.microsoft.com/office/drawing/2014/main" id="{CD6FC8DB-BE95-4DE0-B2C5-ADCE67D74B74}"/>
              </a:ext>
            </a:extLst>
          </p:cNvPr>
          <p:cNvCxnSpPr/>
          <p:nvPr/>
        </p:nvCxnSpPr>
        <p:spPr bwMode="auto">
          <a:xfrm flipV="1">
            <a:off x="2805503" y="3416938"/>
            <a:ext cx="836908" cy="576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7F97A59-044D-40C3-97CE-DE5A4D97613A}"/>
              </a:ext>
            </a:extLst>
          </p:cNvPr>
          <p:cNvSpPr txBox="1"/>
          <p:nvPr/>
        </p:nvSpPr>
        <p:spPr>
          <a:xfrm>
            <a:off x="1516058" y="3600860"/>
            <a:ext cx="1944216" cy="1200329"/>
          </a:xfrm>
          <a:prstGeom prst="rect">
            <a:avLst/>
          </a:prstGeom>
          <a:noFill/>
        </p:spPr>
        <p:txBody>
          <a:bodyPr wrap="square" rtlCol="0">
            <a:spAutoFit/>
          </a:bodyPr>
          <a:lstStyle/>
          <a:p>
            <a:r>
              <a:rPr lang="en-GB" dirty="0"/>
              <a:t>Maxima of intensity and constructive interferences</a:t>
            </a:r>
            <a:endParaRPr lang="en-US" dirty="0"/>
          </a:p>
        </p:txBody>
      </p:sp>
      <p:cxnSp>
        <p:nvCxnSpPr>
          <p:cNvPr id="20" name="Straight Arrow Connector 19">
            <a:extLst>
              <a:ext uri="{FF2B5EF4-FFF2-40B4-BE49-F238E27FC236}">
                <a16:creationId xmlns:a16="http://schemas.microsoft.com/office/drawing/2014/main" id="{ADC241CA-1B59-4765-9CAA-0874DC61288D}"/>
              </a:ext>
            </a:extLst>
          </p:cNvPr>
          <p:cNvCxnSpPr/>
          <p:nvPr/>
        </p:nvCxnSpPr>
        <p:spPr bwMode="auto">
          <a:xfrm flipH="1">
            <a:off x="5236549" y="2611073"/>
            <a:ext cx="43204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8B45656B-4944-44AA-9A96-8DE7BD9936EF}"/>
              </a:ext>
            </a:extLst>
          </p:cNvPr>
          <p:cNvCxnSpPr/>
          <p:nvPr/>
        </p:nvCxnSpPr>
        <p:spPr bwMode="auto">
          <a:xfrm flipH="1">
            <a:off x="3682619" y="2615913"/>
            <a:ext cx="1600652" cy="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47F79083-ACED-4ED3-AFF3-BC9B035EC2E1}"/>
              </a:ext>
            </a:extLst>
          </p:cNvPr>
          <p:cNvCxnSpPr/>
          <p:nvPr/>
        </p:nvCxnSpPr>
        <p:spPr bwMode="auto">
          <a:xfrm>
            <a:off x="3635896" y="2780928"/>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B2B8EBA9-10E7-41FA-B339-5D08FED75B37}"/>
              </a:ext>
            </a:extLst>
          </p:cNvPr>
          <p:cNvCxnSpPr/>
          <p:nvPr/>
        </p:nvCxnSpPr>
        <p:spPr bwMode="auto">
          <a:xfrm>
            <a:off x="2947606" y="2784789"/>
            <a:ext cx="66110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DB76A7C2-BFC4-40C9-9557-69FCA5C9BD22}"/>
              </a:ext>
            </a:extLst>
          </p:cNvPr>
          <p:cNvSpPr txBox="1"/>
          <p:nvPr/>
        </p:nvSpPr>
        <p:spPr>
          <a:xfrm>
            <a:off x="5668597" y="3044341"/>
            <a:ext cx="1308628" cy="369332"/>
          </a:xfrm>
          <a:prstGeom prst="rect">
            <a:avLst/>
          </a:prstGeom>
          <a:noFill/>
        </p:spPr>
        <p:txBody>
          <a:bodyPr wrap="none" rtlCol="0">
            <a:spAutoFit/>
          </a:bodyPr>
          <a:lstStyle/>
          <a:p>
            <a:r>
              <a:rPr lang="en-GB" dirty="0"/>
              <a:t>Dark fringes</a:t>
            </a:r>
            <a:endParaRPr lang="en-US" dirty="0"/>
          </a:p>
        </p:txBody>
      </p:sp>
      <p:sp>
        <p:nvSpPr>
          <p:cNvPr id="25" name="TextBox 24">
            <a:extLst>
              <a:ext uri="{FF2B5EF4-FFF2-40B4-BE49-F238E27FC236}">
                <a16:creationId xmlns:a16="http://schemas.microsoft.com/office/drawing/2014/main" id="{42FFBA18-7BB9-4EB1-A4B0-402CCF969663}"/>
              </a:ext>
            </a:extLst>
          </p:cNvPr>
          <p:cNvSpPr txBox="1"/>
          <p:nvPr/>
        </p:nvSpPr>
        <p:spPr>
          <a:xfrm>
            <a:off x="1110504" y="4800445"/>
            <a:ext cx="2092496" cy="369332"/>
          </a:xfrm>
          <a:prstGeom prst="rect">
            <a:avLst/>
          </a:prstGeom>
          <a:noFill/>
        </p:spPr>
        <p:txBody>
          <a:bodyPr wrap="none" rtlCol="0">
            <a:spAutoFit/>
          </a:bodyPr>
          <a:lstStyle/>
          <a:p>
            <a:r>
              <a:rPr lang="en-GB" dirty="0"/>
              <a:t>Central bright fringe</a:t>
            </a:r>
            <a:endParaRPr lang="en-US" dirty="0"/>
          </a:p>
        </p:txBody>
      </p:sp>
      <p:sp>
        <p:nvSpPr>
          <p:cNvPr id="26" name="TextBox 25">
            <a:extLst>
              <a:ext uri="{FF2B5EF4-FFF2-40B4-BE49-F238E27FC236}">
                <a16:creationId xmlns:a16="http://schemas.microsoft.com/office/drawing/2014/main" id="{4FDA76B3-FCD4-4152-85FC-C1DBCC28E7E1}"/>
              </a:ext>
            </a:extLst>
          </p:cNvPr>
          <p:cNvSpPr txBox="1"/>
          <p:nvPr/>
        </p:nvSpPr>
        <p:spPr>
          <a:xfrm>
            <a:off x="174894" y="831642"/>
            <a:ext cx="4069256" cy="369332"/>
          </a:xfrm>
          <a:prstGeom prst="rect">
            <a:avLst/>
          </a:prstGeom>
          <a:noFill/>
        </p:spPr>
        <p:txBody>
          <a:bodyPr wrap="none" rtlCol="0">
            <a:spAutoFit/>
          </a:bodyPr>
          <a:lstStyle/>
          <a:p>
            <a:r>
              <a:rPr lang="en-GB" dirty="0"/>
              <a:t>To summary the different kinds of fringes: </a:t>
            </a:r>
            <a:endParaRPr lang="en-US" dirty="0"/>
          </a:p>
        </p:txBody>
      </p:sp>
    </p:spTree>
    <p:extLst>
      <p:ext uri="{BB962C8B-B14F-4D97-AF65-F5344CB8AC3E}">
        <p14:creationId xmlns:p14="http://schemas.microsoft.com/office/powerpoint/2010/main" val="168348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4" grpId="0"/>
      <p:bldP spid="2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74</a:t>
            </a:fld>
            <a:endParaRPr lang="en-US" altLang="zh-CN"/>
          </a:p>
        </p:txBody>
      </p:sp>
      <p:sp>
        <p:nvSpPr>
          <p:cNvPr id="3" name="Rectangle: Rounded Corners 2">
            <a:extLst>
              <a:ext uri="{FF2B5EF4-FFF2-40B4-BE49-F238E27FC236}">
                <a16:creationId xmlns:a16="http://schemas.microsoft.com/office/drawing/2014/main" id="{A8B76905-2C72-41DF-9426-4A162F973A56}"/>
              </a:ext>
            </a:extLst>
          </p:cNvPr>
          <p:cNvSpPr/>
          <p:nvPr/>
        </p:nvSpPr>
        <p:spPr bwMode="auto">
          <a:xfrm>
            <a:off x="1763688" y="5556948"/>
            <a:ext cx="1624181" cy="846117"/>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Title 1">
            <a:extLst>
              <a:ext uri="{FF2B5EF4-FFF2-40B4-BE49-F238E27FC236}">
                <a16:creationId xmlns:a16="http://schemas.microsoft.com/office/drawing/2014/main" id="{07C8BBDB-E427-4F9C-AF07-BC3ABC8C9DA7}"/>
              </a:ext>
            </a:extLst>
          </p:cNvPr>
          <p:cNvSpPr>
            <a:spLocks noGrp="1"/>
          </p:cNvSpPr>
          <p:nvPr>
            <p:ph type="title"/>
          </p:nvPr>
        </p:nvSpPr>
        <p:spPr>
          <a:xfrm>
            <a:off x="746194" y="-47166"/>
            <a:ext cx="8229600" cy="1143000"/>
          </a:xfrm>
        </p:spPr>
        <p:txBody>
          <a:bodyPr/>
          <a:lstStyle/>
          <a:p>
            <a:r>
              <a:rPr lang="en-GB" sz="3200" dirty="0"/>
              <a:t>Width of the central fringe</a:t>
            </a:r>
            <a:endParaRPr lang="en-US" sz="3200" dirty="0"/>
          </a:p>
        </p:txBody>
      </p:sp>
      <p:pic>
        <p:nvPicPr>
          <p:cNvPr id="7" name="Picture 2" descr="其">
            <a:extLst>
              <a:ext uri="{FF2B5EF4-FFF2-40B4-BE49-F238E27FC236}">
                <a16:creationId xmlns:a16="http://schemas.microsoft.com/office/drawing/2014/main" id="{6AF14D42-723A-4FEE-8FB7-8BAADCC92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926" y="1212724"/>
            <a:ext cx="1420068" cy="289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A46B58F4-A2CD-4340-BC18-E27CC18FABAC}"/>
              </a:ext>
            </a:extLst>
          </p:cNvPr>
          <p:cNvCxnSpPr/>
          <p:nvPr/>
        </p:nvCxnSpPr>
        <p:spPr bwMode="auto">
          <a:xfrm flipV="1">
            <a:off x="4188195" y="879167"/>
            <a:ext cx="0" cy="1782284"/>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3207FFC3-0572-4D28-8C16-EA9D064BDCA8}"/>
              </a:ext>
            </a:extLst>
          </p:cNvPr>
          <p:cNvCxnSpPr>
            <a:stCxn id="7" idx="1"/>
          </p:cNvCxnSpPr>
          <p:nvPr/>
        </p:nvCxnSpPr>
        <p:spPr bwMode="auto">
          <a:xfrm flipV="1">
            <a:off x="3440926" y="2661451"/>
            <a:ext cx="1504857" cy="1"/>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EB01EA7F-093B-4DEC-8F3E-3502F966DD91}"/>
              </a:ext>
            </a:extLst>
          </p:cNvPr>
          <p:cNvCxnSpPr/>
          <p:nvPr/>
        </p:nvCxnSpPr>
        <p:spPr bwMode="auto">
          <a:xfrm>
            <a:off x="3359538" y="3199604"/>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12E35831-2456-4201-9E1A-DB49C2DBA4AA}"/>
              </a:ext>
            </a:extLst>
          </p:cNvPr>
          <p:cNvCxnSpPr/>
          <p:nvPr/>
        </p:nvCxnSpPr>
        <p:spPr bwMode="auto">
          <a:xfrm>
            <a:off x="3468115" y="3588988"/>
            <a:ext cx="1501456" cy="0"/>
          </a:xfrm>
          <a:prstGeom prst="line">
            <a:avLst/>
          </a:prstGeom>
          <a:solidFill>
            <a:schemeClr val="accent1"/>
          </a:solidFill>
          <a:ln w="9525"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E33B40E-2667-452F-BB4F-082050F374DE}"/>
                  </a:ext>
                </a:extLst>
              </p:cNvPr>
              <p:cNvSpPr txBox="1"/>
              <p:nvPr/>
            </p:nvSpPr>
            <p:spPr>
              <a:xfrm>
                <a:off x="4032446" y="531522"/>
                <a:ext cx="372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2" name="TextBox 11">
                <a:extLst>
                  <a:ext uri="{FF2B5EF4-FFF2-40B4-BE49-F238E27FC236}">
                    <a16:creationId xmlns:a16="http://schemas.microsoft.com/office/drawing/2014/main" id="{BE33B40E-2667-452F-BB4F-082050F374DE}"/>
                  </a:ext>
                </a:extLst>
              </p:cNvPr>
              <p:cNvSpPr txBox="1">
                <a:spLocks noRot="1" noChangeAspect="1" noMove="1" noResize="1" noEditPoints="1" noAdjustHandles="1" noChangeArrowheads="1" noChangeShapeType="1" noTextEdit="1"/>
              </p:cNvSpPr>
              <p:nvPr/>
            </p:nvSpPr>
            <p:spPr>
              <a:xfrm>
                <a:off x="4032446" y="531522"/>
                <a:ext cx="372794" cy="369332"/>
              </a:xfrm>
              <a:prstGeom prst="rect">
                <a:avLst/>
              </a:prstGeom>
              <a:blipFill>
                <a:blip r:embed="rId3"/>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D880C0F6-997C-4E1A-B330-D301EBB00965}"/>
              </a:ext>
            </a:extLst>
          </p:cNvPr>
          <p:cNvCxnSpPr/>
          <p:nvPr/>
        </p:nvCxnSpPr>
        <p:spPr bwMode="auto">
          <a:xfrm flipH="1">
            <a:off x="3341730" y="2249118"/>
            <a:ext cx="1600652" cy="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AE18A6FD-EB32-4C42-8BD2-082E62CD4F76}"/>
              </a:ext>
            </a:extLst>
          </p:cNvPr>
          <p:cNvCxnSpPr/>
          <p:nvPr/>
        </p:nvCxnSpPr>
        <p:spPr bwMode="auto">
          <a:xfrm flipH="1">
            <a:off x="3387869" y="1878505"/>
            <a:ext cx="1600652" cy="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a:extLst>
              <a:ext uri="{FF2B5EF4-FFF2-40B4-BE49-F238E27FC236}">
                <a16:creationId xmlns:a16="http://schemas.microsoft.com/office/drawing/2014/main" id="{5BC306B9-47AA-4384-9B7A-63541BA354C3}"/>
              </a:ext>
            </a:extLst>
          </p:cNvPr>
          <p:cNvCxnSpPr/>
          <p:nvPr/>
        </p:nvCxnSpPr>
        <p:spPr bwMode="auto">
          <a:xfrm flipH="1">
            <a:off x="3319320" y="3040712"/>
            <a:ext cx="1600652" cy="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3A60577C-5410-4091-98ED-B559EF561AC6}"/>
              </a:ext>
            </a:extLst>
          </p:cNvPr>
          <p:cNvCxnSpPr/>
          <p:nvPr/>
        </p:nvCxnSpPr>
        <p:spPr bwMode="auto">
          <a:xfrm>
            <a:off x="5097110" y="2265654"/>
            <a:ext cx="0" cy="79159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5D2AE19-4C2C-476B-9C0D-FA2475363AE5}"/>
                  </a:ext>
                </a:extLst>
              </p:cNvPr>
              <p:cNvSpPr txBox="1"/>
              <p:nvPr/>
            </p:nvSpPr>
            <p:spPr>
              <a:xfrm>
                <a:off x="5114705" y="2586392"/>
                <a:ext cx="424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75D2AE19-4C2C-476B-9C0D-FA2475363AE5}"/>
                  </a:ext>
                </a:extLst>
              </p:cNvPr>
              <p:cNvSpPr txBox="1">
                <a:spLocks noRot="1" noChangeAspect="1" noMove="1" noResize="1" noEditPoints="1" noAdjustHandles="1" noChangeArrowheads="1" noChangeShapeType="1" noTextEdit="1"/>
              </p:cNvSpPr>
              <p:nvPr/>
            </p:nvSpPr>
            <p:spPr>
              <a:xfrm>
                <a:off x="5114705" y="2586392"/>
                <a:ext cx="424090" cy="276999"/>
              </a:xfrm>
              <a:prstGeom prst="rect">
                <a:avLst/>
              </a:prstGeom>
              <a:blipFill>
                <a:blip r:embed="rId4"/>
                <a:stretch>
                  <a:fillRect l="-11429" r="-5714" b="-1739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48723DE-0968-47A2-94D7-8ED83A2C1EB7}"/>
              </a:ext>
            </a:extLst>
          </p:cNvPr>
          <p:cNvCxnSpPr/>
          <p:nvPr/>
        </p:nvCxnSpPr>
        <p:spPr bwMode="auto">
          <a:xfrm>
            <a:off x="5114705" y="1911805"/>
            <a:ext cx="0" cy="33731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6221C7C-0BF6-4196-900A-A5147CED6C90}"/>
                  </a:ext>
                </a:extLst>
              </p:cNvPr>
              <p:cNvSpPr txBox="1"/>
              <p:nvPr/>
            </p:nvSpPr>
            <p:spPr>
              <a:xfrm>
                <a:off x="5176732" y="1972119"/>
                <a:ext cx="4840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rPr>
                            <m:t>𝑚</m:t>
                          </m:r>
                        </m:sub>
                      </m:sSub>
                    </m:oMath>
                  </m:oMathPara>
                </a14:m>
                <a:endParaRPr lang="en-US" dirty="0"/>
              </a:p>
            </p:txBody>
          </p:sp>
        </mc:Choice>
        <mc:Fallback xmlns="">
          <p:sp>
            <p:nvSpPr>
              <p:cNvPr id="19" name="TextBox 18">
                <a:extLst>
                  <a:ext uri="{FF2B5EF4-FFF2-40B4-BE49-F238E27FC236}">
                    <a16:creationId xmlns:a16="http://schemas.microsoft.com/office/drawing/2014/main" id="{06221C7C-0BF6-4196-900A-A5147CED6C90}"/>
                  </a:ext>
                </a:extLst>
              </p:cNvPr>
              <p:cNvSpPr txBox="1">
                <a:spLocks noRot="1" noChangeAspect="1" noMove="1" noResize="1" noEditPoints="1" noAdjustHandles="1" noChangeArrowheads="1" noChangeShapeType="1" noTextEdit="1"/>
              </p:cNvSpPr>
              <p:nvPr/>
            </p:nvSpPr>
            <p:spPr>
              <a:xfrm>
                <a:off x="5176732" y="1972119"/>
                <a:ext cx="484043" cy="276999"/>
              </a:xfrm>
              <a:prstGeom prst="rect">
                <a:avLst/>
              </a:prstGeom>
              <a:blipFill>
                <a:blip r:embed="rId5"/>
                <a:stretch>
                  <a:fillRect l="-10000" r="-125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F6F134-6BA9-494C-8CDD-8EE9F6ACD624}"/>
                  </a:ext>
                </a:extLst>
              </p:cNvPr>
              <p:cNvSpPr txBox="1"/>
              <p:nvPr/>
            </p:nvSpPr>
            <p:spPr>
              <a:xfrm>
                <a:off x="2008197" y="5625674"/>
                <a:ext cx="1104085"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0</m:t>
                          </m:r>
                        </m:sub>
                      </m:sSub>
                      <m:r>
                        <a:rPr lang="en-GB"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GB"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20" name="TextBox 19">
                <a:extLst>
                  <a:ext uri="{FF2B5EF4-FFF2-40B4-BE49-F238E27FC236}">
                    <a16:creationId xmlns:a16="http://schemas.microsoft.com/office/drawing/2014/main" id="{9DF6F134-6BA9-494C-8CDD-8EE9F6ACD624}"/>
                  </a:ext>
                </a:extLst>
              </p:cNvPr>
              <p:cNvSpPr txBox="1">
                <a:spLocks noRot="1" noChangeAspect="1" noMove="1" noResize="1" noEditPoints="1" noAdjustHandles="1" noChangeArrowheads="1" noChangeShapeType="1" noTextEdit="1"/>
              </p:cNvSpPr>
              <p:nvPr/>
            </p:nvSpPr>
            <p:spPr>
              <a:xfrm>
                <a:off x="2008197" y="5625674"/>
                <a:ext cx="1104085" cy="526554"/>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871BBC6A-78FF-4A57-91E5-B08BA06F0296}"/>
              </a:ext>
            </a:extLst>
          </p:cNvPr>
          <p:cNvSpPr txBox="1"/>
          <p:nvPr/>
        </p:nvSpPr>
        <p:spPr>
          <a:xfrm>
            <a:off x="50215" y="5187616"/>
            <a:ext cx="9077100" cy="369332"/>
          </a:xfrm>
          <a:prstGeom prst="rect">
            <a:avLst/>
          </a:prstGeom>
          <a:noFill/>
        </p:spPr>
        <p:txBody>
          <a:bodyPr wrap="none" rtlCol="0">
            <a:spAutoFit/>
          </a:bodyPr>
          <a:lstStyle/>
          <a:p>
            <a:r>
              <a:rPr lang="en-GB" dirty="0"/>
              <a:t>Width of the central fringe (width is defined here as the distance between two minima of intensity):</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C3284E-E431-477C-A580-E1A5139C6BC5}"/>
                  </a:ext>
                </a:extLst>
              </p:cNvPr>
              <p:cNvSpPr txBox="1"/>
              <p:nvPr/>
            </p:nvSpPr>
            <p:spPr>
              <a:xfrm>
                <a:off x="539552" y="4393004"/>
                <a:ext cx="1305742"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22" name="TextBox 21">
                <a:extLst>
                  <a:ext uri="{FF2B5EF4-FFF2-40B4-BE49-F238E27FC236}">
                    <a16:creationId xmlns:a16="http://schemas.microsoft.com/office/drawing/2014/main" id="{C6C3284E-E431-477C-A580-E1A5139C6BC5}"/>
                  </a:ext>
                </a:extLst>
              </p:cNvPr>
              <p:cNvSpPr txBox="1">
                <a:spLocks noRot="1" noChangeAspect="1" noMove="1" noResize="1" noEditPoints="1" noAdjustHandles="1" noChangeArrowheads="1" noChangeShapeType="1" noTextEdit="1"/>
              </p:cNvSpPr>
              <p:nvPr/>
            </p:nvSpPr>
            <p:spPr>
              <a:xfrm>
                <a:off x="539552" y="4393004"/>
                <a:ext cx="1305742" cy="526554"/>
              </a:xfrm>
              <a:prstGeom prst="rect">
                <a:avLst/>
              </a:prstGeom>
              <a:blipFill>
                <a:blip r:embed="rId7"/>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E27A0F2-4068-4994-9855-4E2291D95FC8}"/>
              </a:ext>
            </a:extLst>
          </p:cNvPr>
          <p:cNvSpPr txBox="1"/>
          <p:nvPr/>
        </p:nvSpPr>
        <p:spPr>
          <a:xfrm>
            <a:off x="179512" y="4077072"/>
            <a:ext cx="4103496" cy="369332"/>
          </a:xfrm>
          <a:prstGeom prst="rect">
            <a:avLst/>
          </a:prstGeom>
          <a:noFill/>
        </p:spPr>
        <p:txBody>
          <a:bodyPr wrap="none" rtlCol="0">
            <a:spAutoFit/>
          </a:bodyPr>
          <a:lstStyle/>
          <a:p>
            <a:r>
              <a:rPr lang="en-GB" dirty="0"/>
              <a:t>Using the x-position of minima of intensity</a:t>
            </a:r>
            <a:endParaRPr lang="en-US" dirty="0"/>
          </a:p>
        </p:txBody>
      </p:sp>
      <p:cxnSp>
        <p:nvCxnSpPr>
          <p:cNvPr id="24" name="Straight Arrow Connector 23">
            <a:extLst>
              <a:ext uri="{FF2B5EF4-FFF2-40B4-BE49-F238E27FC236}">
                <a16:creationId xmlns:a16="http://schemas.microsoft.com/office/drawing/2014/main" id="{DF8A0EA8-72C8-457B-8501-15C2A03D7790}"/>
              </a:ext>
            </a:extLst>
          </p:cNvPr>
          <p:cNvCxnSpPr/>
          <p:nvPr/>
        </p:nvCxnSpPr>
        <p:spPr bwMode="auto">
          <a:xfrm flipH="1">
            <a:off x="5059234" y="2248303"/>
            <a:ext cx="12030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BADD1C-D43B-4F76-8C0C-B1F1A1A53BEE}"/>
                  </a:ext>
                </a:extLst>
              </p:cNvPr>
              <p:cNvSpPr txBox="1"/>
              <p:nvPr/>
            </p:nvSpPr>
            <p:spPr>
              <a:xfrm>
                <a:off x="6381277" y="1978363"/>
                <a:ext cx="832664"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GB"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25" name="TextBox 24">
                <a:extLst>
                  <a:ext uri="{FF2B5EF4-FFF2-40B4-BE49-F238E27FC236}">
                    <a16:creationId xmlns:a16="http://schemas.microsoft.com/office/drawing/2014/main" id="{92BADD1C-D43B-4F76-8C0C-B1F1A1A53BEE}"/>
                  </a:ext>
                </a:extLst>
              </p:cNvPr>
              <p:cNvSpPr txBox="1">
                <a:spLocks noRot="1" noChangeAspect="1" noMove="1" noResize="1" noEditPoints="1" noAdjustHandles="1" noChangeArrowheads="1" noChangeShapeType="1" noTextEdit="1"/>
              </p:cNvSpPr>
              <p:nvPr/>
            </p:nvSpPr>
            <p:spPr>
              <a:xfrm>
                <a:off x="6381277" y="1978363"/>
                <a:ext cx="832664" cy="526554"/>
              </a:xfrm>
              <a:prstGeom prst="rect">
                <a:avLst/>
              </a:prstGeom>
              <a:blipFill>
                <a:blip r:embed="rId8"/>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2EF3B93-B1A2-4084-AD19-9628B65EB76E}"/>
              </a:ext>
            </a:extLst>
          </p:cNvPr>
          <p:cNvCxnSpPr/>
          <p:nvPr/>
        </p:nvCxnSpPr>
        <p:spPr bwMode="auto">
          <a:xfrm flipH="1">
            <a:off x="5106426" y="1878505"/>
            <a:ext cx="12030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BD97B2-0D7D-4A6E-8FFA-45AF9DB605A1}"/>
                  </a:ext>
                </a:extLst>
              </p:cNvPr>
              <p:cNvSpPr txBox="1"/>
              <p:nvPr/>
            </p:nvSpPr>
            <p:spPr>
              <a:xfrm>
                <a:off x="6300192" y="1412776"/>
                <a:ext cx="966226"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GB"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GB"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27" name="TextBox 26">
                <a:extLst>
                  <a:ext uri="{FF2B5EF4-FFF2-40B4-BE49-F238E27FC236}">
                    <a16:creationId xmlns:a16="http://schemas.microsoft.com/office/drawing/2014/main" id="{84BD97B2-0D7D-4A6E-8FFA-45AF9DB605A1}"/>
                  </a:ext>
                </a:extLst>
              </p:cNvPr>
              <p:cNvSpPr txBox="1">
                <a:spLocks noRot="1" noChangeAspect="1" noMove="1" noResize="1" noEditPoints="1" noAdjustHandles="1" noChangeArrowheads="1" noChangeShapeType="1" noTextEdit="1"/>
              </p:cNvSpPr>
              <p:nvPr/>
            </p:nvSpPr>
            <p:spPr>
              <a:xfrm>
                <a:off x="6300192" y="1412776"/>
                <a:ext cx="966226" cy="526554"/>
              </a:xfrm>
              <a:prstGeom prst="rect">
                <a:avLst/>
              </a:prstGeom>
              <a:blipFill>
                <a:blip r:embed="rId9"/>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E9B8A1EB-B697-44E3-A729-099EBACA0BF6}"/>
              </a:ext>
            </a:extLst>
          </p:cNvPr>
          <p:cNvSpPr txBox="1"/>
          <p:nvPr/>
        </p:nvSpPr>
        <p:spPr>
          <a:xfrm>
            <a:off x="1188998" y="6423117"/>
            <a:ext cx="2664512" cy="369332"/>
          </a:xfrm>
          <a:prstGeom prst="rect">
            <a:avLst/>
          </a:prstGeom>
          <a:noFill/>
        </p:spPr>
        <p:txBody>
          <a:bodyPr wrap="none" rtlCol="0">
            <a:spAutoFit/>
          </a:bodyPr>
          <a:lstStyle/>
          <a:p>
            <a:r>
              <a:rPr lang="en-GB" dirty="0"/>
              <a:t>Width of the other fringes: </a:t>
            </a:r>
            <a:endParaRPr lang="en-US" dirty="0"/>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D5B3B7B-3572-453D-8983-84991935579A}"/>
                  </a:ext>
                </a:extLst>
              </p:cNvPr>
              <p:cNvSpPr/>
              <p:nvPr/>
            </p:nvSpPr>
            <p:spPr>
              <a:xfrm>
                <a:off x="3712649" y="6093621"/>
                <a:ext cx="1890454"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r>
                            <a:rPr lang="en-GB" i="1">
                              <a:latin typeface="Cambria Math" panose="02040503050406030204" pitchFamily="18" charset="0"/>
                              <a:ea typeface="Cambria Math" panose="02040503050406030204" pitchFamily="18" charset="0"/>
                            </a:rPr>
                            <m:t>𝑥</m:t>
                          </m:r>
                        </m:e>
                        <m:sub>
                          <m:r>
                            <a:rPr lang="en-GB" i="1">
                              <a:latin typeface="Cambria Math" panose="02040503050406030204" pitchFamily="18" charset="0"/>
                            </a:rPr>
                            <m:t>𝑚</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Δ</m:t>
                          </m:r>
                          <m:sSub>
                            <m:sSubPr>
                              <m:ctrlPr>
                                <a:rPr lang="el-GR"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𝑥</m:t>
                              </m:r>
                            </m:e>
                            <m:sub>
                              <m:r>
                                <a:rPr lang="en-GB" i="1">
                                  <a:latin typeface="Cambria Math" panose="02040503050406030204" pitchFamily="18" charset="0"/>
                                  <a:ea typeface="Cambria Math" panose="02040503050406030204" pitchFamily="18" charset="0"/>
                                </a:rPr>
                                <m:t>0</m:t>
                              </m:r>
                            </m:sub>
                          </m:sSub>
                        </m:num>
                        <m:den>
                          <m:r>
                            <a:rPr lang="en-GB" b="0" i="1" smtClean="0">
                              <a:latin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r>
                            <a:rPr lang="en-GB"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29" name="Rectangle 28">
                <a:extLst>
                  <a:ext uri="{FF2B5EF4-FFF2-40B4-BE49-F238E27FC236}">
                    <a16:creationId xmlns:a16="http://schemas.microsoft.com/office/drawing/2014/main" id="{DD5B3B7B-3572-453D-8983-84991935579A}"/>
                  </a:ext>
                </a:extLst>
              </p:cNvPr>
              <p:cNvSpPr>
                <a:spLocks noRot="1" noChangeAspect="1" noMove="1" noResize="1" noEditPoints="1" noAdjustHandles="1" noChangeArrowheads="1" noChangeShapeType="1" noTextEdit="1"/>
              </p:cNvSpPr>
              <p:nvPr/>
            </p:nvSpPr>
            <p:spPr>
              <a:xfrm>
                <a:off x="3712649" y="6093621"/>
                <a:ext cx="1890454" cy="61888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824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19" grpId="0"/>
      <p:bldP spid="20" grpId="0"/>
      <p:bldP spid="21" grpId="0"/>
      <p:bldP spid="22" grpId="0"/>
      <p:bldP spid="23" grpId="0"/>
      <p:bldP spid="25" grpId="0"/>
      <p:bldP spid="27" grpId="0"/>
      <p:bldP spid="28" grpId="0"/>
      <p:bldP spid="2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41344" y="713745"/>
            <a:ext cx="4034164" cy="242254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75</a:t>
            </a:fld>
            <a:endParaRPr lang="en-US" altLang="zh-CN"/>
          </a:p>
        </p:txBody>
      </p:sp>
      <p:sp>
        <p:nvSpPr>
          <p:cNvPr id="3" name="Rectangle: Rounded Corners 2">
            <a:extLst>
              <a:ext uri="{FF2B5EF4-FFF2-40B4-BE49-F238E27FC236}">
                <a16:creationId xmlns:a16="http://schemas.microsoft.com/office/drawing/2014/main" id="{A8B76905-2C72-41DF-9426-4A162F973A56}"/>
              </a:ext>
            </a:extLst>
          </p:cNvPr>
          <p:cNvSpPr/>
          <p:nvPr/>
        </p:nvSpPr>
        <p:spPr bwMode="auto">
          <a:xfrm>
            <a:off x="153634" y="4790589"/>
            <a:ext cx="1624181" cy="1155075"/>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F6F134-6BA9-494C-8CDD-8EE9F6ACD624}"/>
                  </a:ext>
                </a:extLst>
              </p:cNvPr>
              <p:cNvSpPr txBox="1"/>
              <p:nvPr/>
            </p:nvSpPr>
            <p:spPr>
              <a:xfrm>
                <a:off x="240589" y="4849689"/>
                <a:ext cx="1104085"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0</m:t>
                          </m:r>
                        </m:sub>
                      </m:sSub>
                      <m:r>
                        <a:rPr lang="en-GB"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GB"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5" name="TextBox 4">
                <a:extLst>
                  <a:ext uri="{FF2B5EF4-FFF2-40B4-BE49-F238E27FC236}">
                    <a16:creationId xmlns:a16="http://schemas.microsoft.com/office/drawing/2014/main" id="{9DF6F134-6BA9-494C-8CDD-8EE9F6ACD624}"/>
                  </a:ext>
                </a:extLst>
              </p:cNvPr>
              <p:cNvSpPr txBox="1">
                <a:spLocks noRot="1" noChangeAspect="1" noMove="1" noResize="1" noEditPoints="1" noAdjustHandles="1" noChangeArrowheads="1" noChangeShapeType="1" noTextEdit="1"/>
              </p:cNvSpPr>
              <p:nvPr/>
            </p:nvSpPr>
            <p:spPr>
              <a:xfrm>
                <a:off x="240589" y="4849689"/>
                <a:ext cx="1104085" cy="526554"/>
              </a:xfrm>
              <a:prstGeom prst="rect">
                <a:avLst/>
              </a:prstGeom>
              <a:blipFill>
                <a:blip r:embed="rId3"/>
                <a:stretch>
                  <a:fillRect/>
                </a:stretch>
              </a:blipFill>
            </p:spPr>
            <p:txBody>
              <a:bodyPr/>
              <a:lstStyle/>
              <a:p>
                <a:r>
                  <a:rPr lang="en-US">
                    <a:noFill/>
                  </a:rPr>
                  <a:t> </a:t>
                </a:r>
              </a:p>
            </p:txBody>
          </p:sp>
        </mc:Fallback>
      </mc:AlternateContent>
      <p:sp>
        <p:nvSpPr>
          <p:cNvPr id="6" name="Line 76">
            <a:extLst>
              <a:ext uri="{FF2B5EF4-FFF2-40B4-BE49-F238E27FC236}">
                <a16:creationId xmlns:a16="http://schemas.microsoft.com/office/drawing/2014/main" id="{ABB71278-E46E-491D-AA5A-40942A4E19BE}"/>
              </a:ext>
            </a:extLst>
          </p:cNvPr>
          <p:cNvSpPr>
            <a:spLocks noChangeShapeType="1"/>
          </p:cNvSpPr>
          <p:nvPr/>
        </p:nvSpPr>
        <p:spPr bwMode="auto">
          <a:xfrm flipV="1">
            <a:off x="2736077" y="3014439"/>
            <a:ext cx="3092292" cy="63279"/>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dirty="0"/>
          </a:p>
        </p:txBody>
      </p:sp>
      <p:sp>
        <p:nvSpPr>
          <p:cNvPr id="7" name="Line 77">
            <a:extLst>
              <a:ext uri="{FF2B5EF4-FFF2-40B4-BE49-F238E27FC236}">
                <a16:creationId xmlns:a16="http://schemas.microsoft.com/office/drawing/2014/main" id="{D2068E4B-B5DB-4653-BFD7-587F126E89E3}"/>
              </a:ext>
            </a:extLst>
          </p:cNvPr>
          <p:cNvSpPr>
            <a:spLocks noChangeShapeType="1"/>
          </p:cNvSpPr>
          <p:nvPr/>
        </p:nvSpPr>
        <p:spPr bwMode="auto">
          <a:xfrm flipH="1">
            <a:off x="4299019" y="1095335"/>
            <a:ext cx="1588" cy="2336800"/>
          </a:xfrm>
          <a:prstGeom prst="line">
            <a:avLst/>
          </a:prstGeom>
          <a:noFill/>
          <a:ln w="19050">
            <a:solidFill>
              <a:schemeClr val="tx1"/>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dirty="0"/>
          </a:p>
        </p:txBody>
      </p:sp>
      <p:sp>
        <p:nvSpPr>
          <p:cNvPr id="8" name="Line 78">
            <a:extLst>
              <a:ext uri="{FF2B5EF4-FFF2-40B4-BE49-F238E27FC236}">
                <a16:creationId xmlns:a16="http://schemas.microsoft.com/office/drawing/2014/main" id="{2C7BD51A-A2FD-40C5-933B-F90F672C5475}"/>
              </a:ext>
            </a:extLst>
          </p:cNvPr>
          <p:cNvSpPr>
            <a:spLocks noChangeShapeType="1"/>
          </p:cNvSpPr>
          <p:nvPr/>
        </p:nvSpPr>
        <p:spPr bwMode="auto">
          <a:xfrm rot="10800000">
            <a:off x="4612326" y="3214669"/>
            <a:ext cx="504825" cy="158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aphicFrame>
        <p:nvGraphicFramePr>
          <p:cNvPr id="9" name="Object 79">
            <a:extLst>
              <a:ext uri="{FF2B5EF4-FFF2-40B4-BE49-F238E27FC236}">
                <a16:creationId xmlns:a16="http://schemas.microsoft.com/office/drawing/2014/main" id="{7F8262EA-2F35-44A1-B648-3A5DE4D63797}"/>
              </a:ext>
            </a:extLst>
          </p:cNvPr>
          <p:cNvGraphicFramePr>
            <a:graphicFrameLocks noChangeAspect="1"/>
          </p:cNvGraphicFramePr>
          <p:nvPr/>
        </p:nvGraphicFramePr>
        <p:xfrm>
          <a:off x="4440082" y="1125835"/>
          <a:ext cx="344487" cy="249238"/>
        </p:xfrm>
        <a:graphic>
          <a:graphicData uri="http://schemas.openxmlformats.org/presentationml/2006/ole">
            <mc:AlternateContent xmlns:mc="http://schemas.openxmlformats.org/markup-compatibility/2006">
              <mc:Choice xmlns:v="urn:schemas-microsoft-com:vml" Requires="v">
                <p:oleObj spid="_x0000_s39938" name="公式" r:id="rId4" imgW="418967" imgH="285842" progId="Equation.3">
                  <p:embed/>
                </p:oleObj>
              </mc:Choice>
              <mc:Fallback>
                <p:oleObj name="公式" r:id="rId4" imgW="418967" imgH="285842" progId="Equation.3">
                  <p:embed/>
                  <p:pic>
                    <p:nvPicPr>
                      <p:cNvPr id="9" name="Object 79">
                        <a:extLst>
                          <a:ext uri="{FF2B5EF4-FFF2-40B4-BE49-F238E27FC236}">
                            <a16:creationId xmlns:a16="http://schemas.microsoft.com/office/drawing/2014/main" id="{7F8262EA-2F35-44A1-B648-3A5DE4D63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0082" y="1125835"/>
                        <a:ext cx="344487" cy="249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84">
            <a:extLst>
              <a:ext uri="{FF2B5EF4-FFF2-40B4-BE49-F238E27FC236}">
                <a16:creationId xmlns:a16="http://schemas.microsoft.com/office/drawing/2014/main" id="{FB0E78AF-750B-435E-B1AB-E05E721B5F29}"/>
              </a:ext>
            </a:extLst>
          </p:cNvPr>
          <p:cNvSpPr txBox="1">
            <a:spLocks noChangeArrowheads="1"/>
          </p:cNvSpPr>
          <p:nvPr/>
        </p:nvSpPr>
        <p:spPr bwMode="auto">
          <a:xfrm flipH="1">
            <a:off x="4117025" y="789042"/>
            <a:ext cx="495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lang="en-US" altLang="zh-CN" sz="1800" i="1" dirty="0">
                <a:latin typeface="Times New Roman" panose="02020603050405020304" pitchFamily="18" charset="0"/>
              </a:rPr>
              <a:t>I/I</a:t>
            </a:r>
            <a:r>
              <a:rPr lang="en-US" altLang="zh-CN" sz="1600" baseline="-25000" dirty="0">
                <a:latin typeface="Times New Roman" panose="02020603050405020304" pitchFamily="18" charset="0"/>
              </a:rPr>
              <a:t>0</a:t>
            </a:r>
          </a:p>
        </p:txBody>
      </p:sp>
      <p:pic>
        <p:nvPicPr>
          <p:cNvPr id="11" name="Picture 2" descr="其">
            <a:extLst>
              <a:ext uri="{FF2B5EF4-FFF2-40B4-BE49-F238E27FC236}">
                <a16:creationId xmlns:a16="http://schemas.microsoft.com/office/drawing/2014/main" id="{E57EE633-062E-45C7-8995-2A5BC468FE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3646604" y="2456112"/>
            <a:ext cx="1420068" cy="289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D30771A-0E39-4A72-8613-C0483DD5DF03}"/>
                  </a:ext>
                </a:extLst>
              </p:cNvPr>
              <p:cNvSpPr txBox="1"/>
              <p:nvPr/>
            </p:nvSpPr>
            <p:spPr>
              <a:xfrm>
                <a:off x="5968048" y="2823410"/>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𝑥</m:t>
                      </m:r>
                    </m:oMath>
                  </m:oMathPara>
                </a14:m>
                <a:endParaRPr lang="en-US" dirty="0">
                  <a:solidFill>
                    <a:schemeClr val="bg1"/>
                  </a:solidFill>
                </a:endParaRPr>
              </a:p>
            </p:txBody>
          </p:sp>
        </mc:Choice>
        <mc:Fallback xmlns="">
          <p:sp>
            <p:nvSpPr>
              <p:cNvPr id="12" name="TextBox 11">
                <a:extLst>
                  <a:ext uri="{FF2B5EF4-FFF2-40B4-BE49-F238E27FC236}">
                    <a16:creationId xmlns:a16="http://schemas.microsoft.com/office/drawing/2014/main" id="{0D30771A-0E39-4A72-8613-C0483DD5DF03}"/>
                  </a:ext>
                </a:extLst>
              </p:cNvPr>
              <p:cNvSpPr txBox="1">
                <a:spLocks noRot="1" noChangeAspect="1" noMove="1" noResize="1" noEditPoints="1" noAdjustHandles="1" noChangeArrowheads="1" noChangeShapeType="1" noTextEdit="1"/>
              </p:cNvSpPr>
              <p:nvPr/>
            </p:nvSpPr>
            <p:spPr>
              <a:xfrm>
                <a:off x="5968048" y="2823410"/>
                <a:ext cx="188128" cy="276999"/>
              </a:xfrm>
              <a:prstGeom prst="rect">
                <a:avLst/>
              </a:prstGeom>
              <a:blipFill>
                <a:blip r:embed="rId7"/>
                <a:stretch>
                  <a:fillRect l="-16129" r="-129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671BD30E-6581-46D1-9382-68A636445FF5}"/>
              </a:ext>
            </a:extLst>
          </p:cNvPr>
          <p:cNvCxnSpPr/>
          <p:nvPr/>
        </p:nvCxnSpPr>
        <p:spPr bwMode="auto">
          <a:xfrm>
            <a:off x="3924009" y="4850988"/>
            <a:ext cx="750020"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0D7689-852A-4B0D-9121-8115C643AEC7}"/>
                  </a:ext>
                </a:extLst>
              </p:cNvPr>
              <p:cNvSpPr txBox="1"/>
              <p:nvPr/>
            </p:nvSpPr>
            <p:spPr>
              <a:xfrm>
                <a:off x="4105807" y="4919600"/>
                <a:ext cx="424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14" name="TextBox 13">
                <a:extLst>
                  <a:ext uri="{FF2B5EF4-FFF2-40B4-BE49-F238E27FC236}">
                    <a16:creationId xmlns:a16="http://schemas.microsoft.com/office/drawing/2014/main" id="{4F0D7689-852A-4B0D-9121-8115C643AEC7}"/>
                  </a:ext>
                </a:extLst>
              </p:cNvPr>
              <p:cNvSpPr txBox="1">
                <a:spLocks noRot="1" noChangeAspect="1" noMove="1" noResize="1" noEditPoints="1" noAdjustHandles="1" noChangeArrowheads="1" noChangeShapeType="1" noTextEdit="1"/>
              </p:cNvSpPr>
              <p:nvPr/>
            </p:nvSpPr>
            <p:spPr>
              <a:xfrm>
                <a:off x="4105807" y="4919600"/>
                <a:ext cx="424090" cy="276999"/>
              </a:xfrm>
              <a:prstGeom prst="rect">
                <a:avLst/>
              </a:prstGeom>
              <a:blipFill>
                <a:blip r:embed="rId8"/>
                <a:stretch>
                  <a:fillRect l="-13043" r="-5797" b="-2000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D209AEC-EDCB-4F12-99D5-B8BE55384F68}"/>
              </a:ext>
            </a:extLst>
          </p:cNvPr>
          <p:cNvCxnSpPr/>
          <p:nvPr/>
        </p:nvCxnSpPr>
        <p:spPr bwMode="auto">
          <a:xfrm>
            <a:off x="1972819" y="5230098"/>
            <a:ext cx="43722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C99D473-8C16-4A50-8C8D-150B4EE5E185}"/>
                  </a:ext>
                </a:extLst>
              </p:cNvPr>
              <p:cNvSpPr txBox="1"/>
              <p:nvPr/>
            </p:nvSpPr>
            <p:spPr>
              <a:xfrm>
                <a:off x="1911463" y="4625088"/>
                <a:ext cx="64203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𝜆</m:t>
                          </m:r>
                        </m:num>
                        <m:den>
                          <m:r>
                            <a:rPr lang="en-GB" b="0" i="1" smtClean="0">
                              <a:latin typeface="Cambria Math" panose="02040503050406030204" pitchFamily="18" charset="0"/>
                            </a:rPr>
                            <m:t>𝑎</m:t>
                          </m:r>
                        </m:den>
                      </m:f>
                      <m:r>
                        <a:rPr lang="en-US"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6" name="TextBox 15">
                <a:extLst>
                  <a:ext uri="{FF2B5EF4-FFF2-40B4-BE49-F238E27FC236}">
                    <a16:creationId xmlns:a16="http://schemas.microsoft.com/office/drawing/2014/main" id="{9C99D473-8C16-4A50-8C8D-150B4EE5E185}"/>
                  </a:ext>
                </a:extLst>
              </p:cNvPr>
              <p:cNvSpPr txBox="1">
                <a:spLocks noRot="1" noChangeAspect="1" noMove="1" noResize="1" noEditPoints="1" noAdjustHandles="1" noChangeArrowheads="1" noChangeShapeType="1" noTextEdit="1"/>
              </p:cNvSpPr>
              <p:nvPr/>
            </p:nvSpPr>
            <p:spPr>
              <a:xfrm>
                <a:off x="1911463" y="4625088"/>
                <a:ext cx="642035" cy="52597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B2BDCF-CFDC-4934-89BA-8D451461C0EE}"/>
                  </a:ext>
                </a:extLst>
              </p:cNvPr>
              <p:cNvSpPr txBox="1"/>
              <p:nvPr/>
            </p:nvSpPr>
            <p:spPr>
              <a:xfrm>
                <a:off x="2459230" y="5021235"/>
                <a:ext cx="874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7" name="TextBox 16">
                <a:extLst>
                  <a:ext uri="{FF2B5EF4-FFF2-40B4-BE49-F238E27FC236}">
                    <a16:creationId xmlns:a16="http://schemas.microsoft.com/office/drawing/2014/main" id="{3DB2BDCF-CFDC-4934-89BA-8D451461C0EE}"/>
                  </a:ext>
                </a:extLst>
              </p:cNvPr>
              <p:cNvSpPr txBox="1">
                <a:spLocks noRot="1" noChangeAspect="1" noMove="1" noResize="1" noEditPoints="1" noAdjustHandles="1" noChangeArrowheads="1" noChangeShapeType="1" noTextEdit="1"/>
              </p:cNvSpPr>
              <p:nvPr/>
            </p:nvSpPr>
            <p:spPr>
              <a:xfrm>
                <a:off x="2459230" y="5021235"/>
                <a:ext cx="874535" cy="276999"/>
              </a:xfrm>
              <a:prstGeom prst="rect">
                <a:avLst/>
              </a:prstGeom>
              <a:blipFill>
                <a:blip r:embed="rId10"/>
                <a:stretch>
                  <a:fillRect l="-5556" r="-555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89874D8-EC98-42E7-96FB-3C3A46F8366B}"/>
                  </a:ext>
                </a:extLst>
              </p:cNvPr>
              <p:cNvSpPr txBox="1"/>
              <p:nvPr/>
            </p:nvSpPr>
            <p:spPr>
              <a:xfrm>
                <a:off x="388977" y="6055666"/>
                <a:ext cx="8108660" cy="707886"/>
              </a:xfrm>
              <a:prstGeom prst="rect">
                <a:avLst/>
              </a:prstGeom>
              <a:noFill/>
            </p:spPr>
            <p:txBody>
              <a:bodyPr wrap="square" rtlCol="0">
                <a:spAutoFit/>
              </a:bodyPr>
              <a:lstStyle/>
              <a:p>
                <a:r>
                  <a:rPr lang="en-GB" sz="2000" dirty="0"/>
                  <a:t>The biggest is the width of the slit </a:t>
                </a:r>
                <a14:m>
                  <m:oMath xmlns:m="http://schemas.openxmlformats.org/officeDocument/2006/math">
                    <m:r>
                      <a:rPr lang="en-GB" sz="2000" b="0" i="1" smtClean="0">
                        <a:latin typeface="Cambria Math" panose="02040503050406030204" pitchFamily="18" charset="0"/>
                      </a:rPr>
                      <m:t>𝑎</m:t>
                    </m:r>
                  </m:oMath>
                </a14:m>
                <a:r>
                  <a:rPr lang="en-GB" sz="2000" dirty="0"/>
                  <a:t>, the lowest are the width of the fringes (and the weakest is the diffraction).</a:t>
                </a:r>
                <a:endParaRPr lang="en-US" sz="2000" dirty="0"/>
              </a:p>
            </p:txBody>
          </p:sp>
        </mc:Choice>
        <mc:Fallback xmlns="">
          <p:sp>
            <p:nvSpPr>
              <p:cNvPr id="18" name="TextBox 17">
                <a:extLst>
                  <a:ext uri="{FF2B5EF4-FFF2-40B4-BE49-F238E27FC236}">
                    <a16:creationId xmlns:a16="http://schemas.microsoft.com/office/drawing/2014/main" id="{C89874D8-EC98-42E7-96FB-3C3A46F8366B}"/>
                  </a:ext>
                </a:extLst>
              </p:cNvPr>
              <p:cNvSpPr txBox="1">
                <a:spLocks noRot="1" noChangeAspect="1" noMove="1" noResize="1" noEditPoints="1" noAdjustHandles="1" noChangeArrowheads="1" noChangeShapeType="1" noTextEdit="1"/>
              </p:cNvSpPr>
              <p:nvPr/>
            </p:nvSpPr>
            <p:spPr>
              <a:xfrm>
                <a:off x="388977" y="6055666"/>
                <a:ext cx="8108660" cy="707886"/>
              </a:xfrm>
              <a:prstGeom prst="rect">
                <a:avLst/>
              </a:prstGeom>
              <a:blipFill>
                <a:blip r:embed="rId11"/>
                <a:stretch>
                  <a:fillRect l="-827" t="-4274" b="-1367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C530CC03-E139-4CA9-AC5B-F3599E4E2427}"/>
              </a:ext>
            </a:extLst>
          </p:cNvPr>
          <p:cNvCxnSpPr/>
          <p:nvPr/>
        </p:nvCxnSpPr>
        <p:spPr bwMode="auto">
          <a:xfrm flipV="1">
            <a:off x="4712857" y="4869159"/>
            <a:ext cx="404294" cy="1"/>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CCDDE1-1CB2-458F-BA5B-F22FFD31D129}"/>
                  </a:ext>
                </a:extLst>
              </p:cNvPr>
              <p:cNvSpPr txBox="1"/>
              <p:nvPr/>
            </p:nvSpPr>
            <p:spPr>
              <a:xfrm>
                <a:off x="4693061" y="4941819"/>
                <a:ext cx="484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𝑚</m:t>
                          </m:r>
                        </m:sub>
                      </m:sSub>
                    </m:oMath>
                  </m:oMathPara>
                </a14:m>
                <a:endParaRPr lang="en-US" dirty="0"/>
              </a:p>
            </p:txBody>
          </p:sp>
        </mc:Choice>
        <mc:Fallback xmlns="">
          <p:sp>
            <p:nvSpPr>
              <p:cNvPr id="20" name="TextBox 19">
                <a:extLst>
                  <a:ext uri="{FF2B5EF4-FFF2-40B4-BE49-F238E27FC236}">
                    <a16:creationId xmlns:a16="http://schemas.microsoft.com/office/drawing/2014/main" id="{0CCCDDE1-1CB2-458F-BA5B-F22FFD31D129}"/>
                  </a:ext>
                </a:extLst>
              </p:cNvPr>
              <p:cNvSpPr txBox="1">
                <a:spLocks noRot="1" noChangeAspect="1" noMove="1" noResize="1" noEditPoints="1" noAdjustHandles="1" noChangeArrowheads="1" noChangeShapeType="1" noTextEdit="1"/>
              </p:cNvSpPr>
              <p:nvPr/>
            </p:nvSpPr>
            <p:spPr>
              <a:xfrm>
                <a:off x="4693061" y="4941819"/>
                <a:ext cx="484042" cy="276999"/>
              </a:xfrm>
              <a:prstGeom prst="rect">
                <a:avLst/>
              </a:prstGeom>
              <a:blipFill>
                <a:blip r:embed="rId12"/>
                <a:stretch>
                  <a:fillRect l="-11392" r="-126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10C6E0-04A0-4B6E-BED1-82A8EC18B697}"/>
                  </a:ext>
                </a:extLst>
              </p:cNvPr>
              <p:cNvSpPr txBox="1"/>
              <p:nvPr/>
            </p:nvSpPr>
            <p:spPr>
              <a:xfrm>
                <a:off x="240589" y="5427070"/>
                <a:ext cx="1041247"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𝑚</m:t>
                          </m:r>
                        </m:sub>
                      </m:sSub>
                      <m:r>
                        <a:rPr lang="en-GB"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r>
                            <a:rPr lang="en-GB" i="1">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21" name="TextBox 20">
                <a:extLst>
                  <a:ext uri="{FF2B5EF4-FFF2-40B4-BE49-F238E27FC236}">
                    <a16:creationId xmlns:a16="http://schemas.microsoft.com/office/drawing/2014/main" id="{8310C6E0-04A0-4B6E-BED1-82A8EC18B697}"/>
                  </a:ext>
                </a:extLst>
              </p:cNvPr>
              <p:cNvSpPr txBox="1">
                <a:spLocks noRot="1" noChangeAspect="1" noMove="1" noResize="1" noEditPoints="1" noAdjustHandles="1" noChangeArrowheads="1" noChangeShapeType="1" noTextEdit="1"/>
              </p:cNvSpPr>
              <p:nvPr/>
            </p:nvSpPr>
            <p:spPr>
              <a:xfrm>
                <a:off x="240589" y="5427070"/>
                <a:ext cx="1041247" cy="526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1B413EC-24DD-4A1A-8B36-B1A8297CA850}"/>
                  </a:ext>
                </a:extLst>
              </p:cNvPr>
              <p:cNvSpPr/>
              <p:nvPr/>
            </p:nvSpPr>
            <p:spPr>
              <a:xfrm>
                <a:off x="2360763" y="5306551"/>
                <a:ext cx="11213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rPr>
                        <m:t>Δ</m:t>
                      </m:r>
                      <m:sSub>
                        <m:sSubPr>
                          <m:ctrlPr>
                            <a:rPr lang="el-GR"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𝑥</m:t>
                          </m:r>
                        </m:e>
                        <m:sub>
                          <m:r>
                            <a:rPr lang="en-GB" i="1">
                              <a:latin typeface="Cambria Math" panose="02040503050406030204" pitchFamily="18" charset="0"/>
                              <a:ea typeface="Cambria Math" panose="02040503050406030204" pitchFamily="18" charset="0"/>
                            </a:rPr>
                            <m:t>𝑚</m:t>
                          </m:r>
                        </m:sub>
                      </m:sSub>
                      <m:r>
                        <a:rPr lang="en-GB" i="1">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2" name="Rectangle 21">
                <a:extLst>
                  <a:ext uri="{FF2B5EF4-FFF2-40B4-BE49-F238E27FC236}">
                    <a16:creationId xmlns:a16="http://schemas.microsoft.com/office/drawing/2014/main" id="{C1B413EC-24DD-4A1A-8B36-B1A8297CA850}"/>
                  </a:ext>
                </a:extLst>
              </p:cNvPr>
              <p:cNvSpPr>
                <a:spLocks noRot="1" noChangeAspect="1" noMove="1" noResize="1" noEditPoints="1" noAdjustHandles="1" noChangeArrowheads="1" noChangeShapeType="1" noTextEdit="1"/>
              </p:cNvSpPr>
              <p:nvPr/>
            </p:nvSpPr>
            <p:spPr>
              <a:xfrm>
                <a:off x="2360763" y="5306551"/>
                <a:ext cx="1121397" cy="369332"/>
              </a:xfrm>
              <a:prstGeom prst="rect">
                <a:avLst/>
              </a:prstGeom>
              <a:blipFill>
                <a:blip r:embed="rId14"/>
                <a:stretch>
                  <a:fillRect/>
                </a:stretch>
              </a:blipFill>
            </p:spPr>
            <p:txBody>
              <a:bodyPr/>
              <a:lstStyle/>
              <a:p>
                <a:r>
                  <a:rPr lang="en-US">
                    <a:noFill/>
                  </a:rPr>
                  <a:t> </a:t>
                </a:r>
              </a:p>
            </p:txBody>
          </p:sp>
        </mc:Fallback>
      </mc:AlternateContent>
      <p:pic>
        <p:nvPicPr>
          <p:cNvPr id="23" name="Picture 72" descr="14">
            <a:extLst>
              <a:ext uri="{FF2B5EF4-FFF2-40B4-BE49-F238E27FC236}">
                <a16:creationId xmlns:a16="http://schemas.microsoft.com/office/drawing/2014/main" id="{D800E9B6-6A6F-4F51-8A36-7FCFBAABA09D}"/>
              </a:ext>
            </a:extLst>
          </p:cNvPr>
          <p:cNvPicPr>
            <a:picLocks noChangeAspect="1" noChangeArrowheads="1"/>
          </p:cNvPicPr>
          <p:nvPr/>
        </p:nvPicPr>
        <p:blipFill>
          <a:blip r:embed="rId15">
            <a:clrChange>
              <a:clrFrom>
                <a:srgbClr val="326698"/>
              </a:clrFrom>
              <a:clrTo>
                <a:srgbClr val="326698">
                  <a:alpha val="0"/>
                </a:srgbClr>
              </a:clrTo>
            </a:clrChange>
            <a:extLst>
              <a:ext uri="{28A0092B-C50C-407E-A947-70E740481C1C}">
                <a14:useLocalDpi xmlns:a14="http://schemas.microsoft.com/office/drawing/2010/main" val="0"/>
              </a:ext>
            </a:extLst>
          </a:blip>
          <a:srcRect b="1720"/>
          <a:stretch>
            <a:fillRect/>
          </a:stretch>
        </p:blipFill>
        <p:spPr bwMode="auto">
          <a:xfrm rot="5400000">
            <a:off x="3247474" y="431657"/>
            <a:ext cx="2225675"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itle 1">
            <a:extLst>
              <a:ext uri="{FF2B5EF4-FFF2-40B4-BE49-F238E27FC236}">
                <a16:creationId xmlns:a16="http://schemas.microsoft.com/office/drawing/2014/main" id="{07C8BBDB-E427-4F9C-AF07-BC3ABC8C9DA7}"/>
              </a:ext>
            </a:extLst>
          </p:cNvPr>
          <p:cNvSpPr>
            <a:spLocks noGrp="1"/>
          </p:cNvSpPr>
          <p:nvPr>
            <p:ph type="title"/>
          </p:nvPr>
        </p:nvSpPr>
        <p:spPr>
          <a:xfrm>
            <a:off x="746194" y="-47166"/>
            <a:ext cx="8229600" cy="1143000"/>
          </a:xfrm>
        </p:spPr>
        <p:txBody>
          <a:bodyPr/>
          <a:lstStyle/>
          <a:p>
            <a:r>
              <a:rPr lang="en-GB" sz="3200" dirty="0"/>
              <a:t>Width of the central fringe</a:t>
            </a:r>
            <a:endParaRPr lang="en-US" sz="3200" dirty="0"/>
          </a:p>
        </p:txBody>
      </p:sp>
    </p:spTree>
    <p:extLst>
      <p:ext uri="{BB962C8B-B14F-4D97-AF65-F5344CB8AC3E}">
        <p14:creationId xmlns:p14="http://schemas.microsoft.com/office/powerpoint/2010/main" val="191868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6" grpId="0"/>
      <p:bldP spid="17" grpId="0"/>
      <p:bldP spid="18" grpId="0"/>
      <p:bldP spid="21" grpId="0"/>
      <p:bldP spid="2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76</a:t>
            </a:fld>
            <a:endParaRPr lang="en-US" altLang="zh-CN"/>
          </a:p>
        </p:txBody>
      </p:sp>
      <p:sp>
        <p:nvSpPr>
          <p:cNvPr id="3" name="Rectangle: Rounded Corners 72">
            <a:extLst>
              <a:ext uri="{FF2B5EF4-FFF2-40B4-BE49-F238E27FC236}">
                <a16:creationId xmlns:a16="http://schemas.microsoft.com/office/drawing/2014/main" id="{DA9AE956-9961-40C5-A7DA-ACA0E3B64043}"/>
              </a:ext>
            </a:extLst>
          </p:cNvPr>
          <p:cNvSpPr/>
          <p:nvPr/>
        </p:nvSpPr>
        <p:spPr bwMode="auto">
          <a:xfrm>
            <a:off x="4295775" y="4451996"/>
            <a:ext cx="1644371" cy="123579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Title 1">
            <a:extLst>
              <a:ext uri="{FF2B5EF4-FFF2-40B4-BE49-F238E27FC236}">
                <a16:creationId xmlns:a16="http://schemas.microsoft.com/office/drawing/2014/main" id="{524A7807-65B9-4638-A196-D109FC582E7E}"/>
              </a:ext>
            </a:extLst>
          </p:cNvPr>
          <p:cNvSpPr>
            <a:spLocks noGrp="1"/>
          </p:cNvSpPr>
          <p:nvPr>
            <p:ph type="title"/>
          </p:nvPr>
        </p:nvSpPr>
        <p:spPr>
          <a:xfrm>
            <a:off x="910018" y="-34893"/>
            <a:ext cx="8229600" cy="1143000"/>
          </a:xfrm>
        </p:spPr>
        <p:txBody>
          <a:bodyPr/>
          <a:lstStyle/>
          <a:p>
            <a:r>
              <a:rPr lang="en-GB" sz="3600" dirty="0"/>
              <a:t>Angular width of the central bright band</a:t>
            </a:r>
            <a:endParaRPr lang="en-US" sz="3600" dirty="0"/>
          </a:p>
        </p:txBody>
      </p:sp>
      <p:pic>
        <p:nvPicPr>
          <p:cNvPr id="6" name="Picture 2" descr="其">
            <a:extLst>
              <a:ext uri="{FF2B5EF4-FFF2-40B4-BE49-F238E27FC236}">
                <a16:creationId xmlns:a16="http://schemas.microsoft.com/office/drawing/2014/main" id="{6A78C6C2-0C26-458B-84D6-CA8E86619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900" y="744538"/>
            <a:ext cx="1511300"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5">
            <a:extLst>
              <a:ext uri="{FF2B5EF4-FFF2-40B4-BE49-F238E27FC236}">
                <a16:creationId xmlns:a16="http://schemas.microsoft.com/office/drawing/2014/main" id="{575B3195-B307-4E20-B164-31640BEDCB60}"/>
              </a:ext>
            </a:extLst>
          </p:cNvPr>
          <p:cNvSpPr>
            <a:spLocks noChangeShapeType="1"/>
          </p:cNvSpPr>
          <p:nvPr/>
        </p:nvSpPr>
        <p:spPr bwMode="auto">
          <a:xfrm>
            <a:off x="3059113" y="2203450"/>
            <a:ext cx="3733800" cy="0"/>
          </a:xfrm>
          <a:prstGeom prst="line">
            <a:avLst/>
          </a:prstGeom>
          <a:noFill/>
          <a:ln w="1270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0" name="Line 6">
            <a:extLst>
              <a:ext uri="{FF2B5EF4-FFF2-40B4-BE49-F238E27FC236}">
                <a16:creationId xmlns:a16="http://schemas.microsoft.com/office/drawing/2014/main" id="{A7FFD911-EC27-4C28-9160-27B5BDAEAEEE}"/>
              </a:ext>
            </a:extLst>
          </p:cNvPr>
          <p:cNvSpPr>
            <a:spLocks noChangeShapeType="1"/>
          </p:cNvSpPr>
          <p:nvPr/>
        </p:nvSpPr>
        <p:spPr bwMode="auto">
          <a:xfrm flipV="1">
            <a:off x="3040063" y="1803400"/>
            <a:ext cx="2457450" cy="412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7">
            <a:extLst>
              <a:ext uri="{FF2B5EF4-FFF2-40B4-BE49-F238E27FC236}">
                <a16:creationId xmlns:a16="http://schemas.microsoft.com/office/drawing/2014/main" id="{AB7AC280-F670-46D5-AA47-38D6F143B6A1}"/>
              </a:ext>
            </a:extLst>
          </p:cNvPr>
          <p:cNvSpPr>
            <a:spLocks noChangeShapeType="1"/>
          </p:cNvSpPr>
          <p:nvPr/>
        </p:nvSpPr>
        <p:spPr bwMode="auto">
          <a:xfrm>
            <a:off x="3040063" y="2208213"/>
            <a:ext cx="2457450" cy="3571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8">
            <a:extLst>
              <a:ext uri="{FF2B5EF4-FFF2-40B4-BE49-F238E27FC236}">
                <a16:creationId xmlns:a16="http://schemas.microsoft.com/office/drawing/2014/main" id="{CA55487F-DD4A-4641-9B88-1F350FE90F16}"/>
              </a:ext>
            </a:extLst>
          </p:cNvPr>
          <p:cNvSpPr>
            <a:spLocks noChangeShapeType="1"/>
          </p:cNvSpPr>
          <p:nvPr/>
        </p:nvSpPr>
        <p:spPr bwMode="auto">
          <a:xfrm flipV="1">
            <a:off x="3027363" y="1422400"/>
            <a:ext cx="2470150" cy="7953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3">
            <a:extLst>
              <a:ext uri="{FF2B5EF4-FFF2-40B4-BE49-F238E27FC236}">
                <a16:creationId xmlns:a16="http://schemas.microsoft.com/office/drawing/2014/main" id="{B7911FBC-A873-4710-ABAF-7C2008F1E792}"/>
              </a:ext>
            </a:extLst>
          </p:cNvPr>
          <p:cNvSpPr>
            <a:spLocks noChangeShapeType="1"/>
          </p:cNvSpPr>
          <p:nvPr/>
        </p:nvSpPr>
        <p:spPr bwMode="auto">
          <a:xfrm>
            <a:off x="4622800" y="3449638"/>
            <a:ext cx="868363" cy="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4">
            <a:extLst>
              <a:ext uri="{FF2B5EF4-FFF2-40B4-BE49-F238E27FC236}">
                <a16:creationId xmlns:a16="http://schemas.microsoft.com/office/drawing/2014/main" id="{8BAD5AF0-90FA-4470-A886-83CA6BBEBECB}"/>
              </a:ext>
            </a:extLst>
          </p:cNvPr>
          <p:cNvSpPr>
            <a:spLocks noChangeShapeType="1"/>
          </p:cNvSpPr>
          <p:nvPr/>
        </p:nvSpPr>
        <p:spPr bwMode="auto">
          <a:xfrm flipH="1">
            <a:off x="3284226" y="3775839"/>
            <a:ext cx="1023937" cy="0"/>
          </a:xfrm>
          <a:prstGeom prst="line">
            <a:avLst/>
          </a:prstGeom>
          <a:noFill/>
          <a:ln w="19050">
            <a:solidFill>
              <a:schemeClr val="bg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5" name="Arc 15">
            <a:extLst>
              <a:ext uri="{FF2B5EF4-FFF2-40B4-BE49-F238E27FC236}">
                <a16:creationId xmlns:a16="http://schemas.microsoft.com/office/drawing/2014/main" id="{A51C1D11-B454-4C24-9AD0-132D4AF0F4DA}"/>
              </a:ext>
            </a:extLst>
          </p:cNvPr>
          <p:cNvSpPr>
            <a:spLocks/>
          </p:cNvSpPr>
          <p:nvPr/>
        </p:nvSpPr>
        <p:spPr bwMode="auto">
          <a:xfrm rot="20738488">
            <a:off x="4219575" y="1814513"/>
            <a:ext cx="152400" cy="203200"/>
          </a:xfrm>
          <a:custGeom>
            <a:avLst/>
            <a:gdLst>
              <a:gd name="T0" fmla="*/ 7211850 w 21600"/>
              <a:gd name="T1" fmla="*/ 0 h 18494"/>
              <a:gd name="T2" fmla="*/ 6356964 w 21600"/>
              <a:gd name="T3" fmla="*/ 24530670 h 18494"/>
              <a:gd name="T4" fmla="*/ 0 w 21600"/>
              <a:gd name="T5" fmla="*/ 8892247 h 18494"/>
              <a:gd name="T6" fmla="*/ 0 60000 65536"/>
              <a:gd name="T7" fmla="*/ 0 60000 65536"/>
              <a:gd name="T8" fmla="*/ 0 60000 65536"/>
            </a:gdLst>
            <a:ahLst/>
            <a:cxnLst>
              <a:cxn ang="T6">
                <a:pos x="T0" y="T1"/>
              </a:cxn>
              <a:cxn ang="T7">
                <a:pos x="T2" y="T3"/>
              </a:cxn>
              <a:cxn ang="T8">
                <a:pos x="T4" y="T5"/>
              </a:cxn>
            </a:cxnLst>
            <a:rect l="0" t="0" r="r" b="b"/>
            <a:pathLst>
              <a:path w="21600" h="18494" fill="none" extrusionOk="0">
                <a:moveTo>
                  <a:pt x="20533" y="-1"/>
                </a:moveTo>
                <a:cubicBezTo>
                  <a:pt x="21239" y="2164"/>
                  <a:pt x="21600" y="4427"/>
                  <a:pt x="21600" y="6704"/>
                </a:cubicBezTo>
                <a:cubicBezTo>
                  <a:pt x="21600" y="10890"/>
                  <a:pt x="20383" y="14986"/>
                  <a:pt x="18098" y="18493"/>
                </a:cubicBezTo>
              </a:path>
              <a:path w="21600" h="18494" stroke="0" extrusionOk="0">
                <a:moveTo>
                  <a:pt x="20533" y="-1"/>
                </a:moveTo>
                <a:cubicBezTo>
                  <a:pt x="21239" y="2164"/>
                  <a:pt x="21600" y="4427"/>
                  <a:pt x="21600" y="6704"/>
                </a:cubicBezTo>
                <a:cubicBezTo>
                  <a:pt x="21600" y="10890"/>
                  <a:pt x="20383" y="14986"/>
                  <a:pt x="18098" y="18493"/>
                </a:cubicBezTo>
                <a:lnTo>
                  <a:pt x="0" y="6704"/>
                </a:lnTo>
                <a:lnTo>
                  <a:pt x="20533" y="-1"/>
                </a:lnTo>
                <a:close/>
              </a:path>
            </a:pathLst>
          </a:cu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6" name="Arc 16">
            <a:extLst>
              <a:ext uri="{FF2B5EF4-FFF2-40B4-BE49-F238E27FC236}">
                <a16:creationId xmlns:a16="http://schemas.microsoft.com/office/drawing/2014/main" id="{841EC495-F85D-4CA9-801C-A2F437E832C2}"/>
              </a:ext>
            </a:extLst>
          </p:cNvPr>
          <p:cNvSpPr>
            <a:spLocks/>
          </p:cNvSpPr>
          <p:nvPr/>
        </p:nvSpPr>
        <p:spPr bwMode="auto">
          <a:xfrm rot="13592630">
            <a:off x="3824795" y="2133686"/>
            <a:ext cx="241300" cy="322262"/>
          </a:xfrm>
          <a:custGeom>
            <a:avLst/>
            <a:gdLst>
              <a:gd name="T0" fmla="*/ 27371936 w 22656"/>
              <a:gd name="T1" fmla="*/ 69610934 h 21600"/>
              <a:gd name="T2" fmla="*/ 0 w 22656"/>
              <a:gd name="T3" fmla="*/ 42322639 h 21600"/>
              <a:gd name="T4" fmla="*/ 21070146 w 22656"/>
              <a:gd name="T5" fmla="*/ 0 h 21600"/>
              <a:gd name="T6" fmla="*/ 0 60000 65536"/>
              <a:gd name="T7" fmla="*/ 0 60000 65536"/>
              <a:gd name="T8" fmla="*/ 0 60000 65536"/>
            </a:gdLst>
            <a:ahLst/>
            <a:cxnLst>
              <a:cxn ang="T6">
                <a:pos x="T0" y="T1"/>
              </a:cxn>
              <a:cxn ang="T7">
                <a:pos x="T2" y="T3"/>
              </a:cxn>
              <a:cxn ang="T8">
                <a:pos x="T4" y="T5"/>
              </a:cxn>
            </a:cxnLst>
            <a:rect l="0" t="0" r="r" b="b"/>
            <a:pathLst>
              <a:path w="22656" h="21600" fill="none" extrusionOk="0">
                <a:moveTo>
                  <a:pt x="22655" y="20960"/>
                </a:moveTo>
                <a:cubicBezTo>
                  <a:pt x="20949" y="21385"/>
                  <a:pt x="19198" y="21599"/>
                  <a:pt x="17440" y="21600"/>
                </a:cubicBezTo>
                <a:cubicBezTo>
                  <a:pt x="10546" y="21600"/>
                  <a:pt x="4067" y="18309"/>
                  <a:pt x="0" y="12743"/>
                </a:cubicBezTo>
              </a:path>
              <a:path w="22656" h="21600" stroke="0" extrusionOk="0">
                <a:moveTo>
                  <a:pt x="22655" y="20960"/>
                </a:moveTo>
                <a:cubicBezTo>
                  <a:pt x="20949" y="21385"/>
                  <a:pt x="19198" y="21599"/>
                  <a:pt x="17440" y="21600"/>
                </a:cubicBezTo>
                <a:cubicBezTo>
                  <a:pt x="10546" y="21600"/>
                  <a:pt x="4067" y="18309"/>
                  <a:pt x="0" y="12743"/>
                </a:cubicBezTo>
                <a:lnTo>
                  <a:pt x="17440" y="0"/>
                </a:lnTo>
                <a:lnTo>
                  <a:pt x="22655" y="20960"/>
                </a:lnTo>
                <a:close/>
              </a:path>
            </a:pathLst>
          </a:cu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mc:AlternateContent xmlns:mc="http://schemas.openxmlformats.org/markup-compatibility/2006" xmlns:a14="http://schemas.microsoft.com/office/drawing/2010/main">
        <mc:Choice Requires="a14">
          <p:sp>
            <p:nvSpPr>
              <p:cNvPr id="17" name="Object 17">
                <a:extLst>
                  <a:ext uri="{FF2B5EF4-FFF2-40B4-BE49-F238E27FC236}">
                    <a16:creationId xmlns:a16="http://schemas.microsoft.com/office/drawing/2014/main" id="{D9513939-33DA-4CAF-8F35-E47CC6E5481C}"/>
                  </a:ext>
                </a:extLst>
              </p:cNvPr>
              <p:cNvSpPr txBox="1"/>
              <p:nvPr/>
            </p:nvSpPr>
            <p:spPr bwMode="auto">
              <a:xfrm>
                <a:off x="4057882" y="2055019"/>
                <a:ext cx="613772" cy="347662"/>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sty m:val="p"/>
                        </m:rPr>
                        <a:rPr lang="en-US" i="1" smtClean="0">
                          <a:solidFill>
                            <a:schemeClr val="tx1"/>
                          </a:solidFill>
                          <a:latin typeface="Cambria Math" panose="02040503050406030204" pitchFamily="18" charset="0"/>
                        </a:rPr>
                        <m:t>Δ</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i="1">
                              <a:solidFill>
                                <a:schemeClr val="tx1"/>
                              </a:solidFill>
                              <a:latin typeface="Cambria Math" panose="02040503050406030204" pitchFamily="18" charset="0"/>
                            </a:rPr>
                            <m:t>0</m:t>
                          </m:r>
                        </m:sub>
                      </m:sSub>
                    </m:oMath>
                  </m:oMathPara>
                </a14:m>
                <a:endParaRPr lang="en-US" dirty="0"/>
              </a:p>
            </p:txBody>
          </p:sp>
        </mc:Choice>
        <mc:Fallback xmlns="">
          <p:sp>
            <p:nvSpPr>
              <p:cNvPr id="17" name="Object 17">
                <a:extLst>
                  <a:ext uri="{FF2B5EF4-FFF2-40B4-BE49-F238E27FC236}">
                    <a16:creationId xmlns:a16="http://schemas.microsoft.com/office/drawing/2014/main" id="{D9513939-33DA-4CAF-8F35-E47CC6E5481C}"/>
                  </a:ext>
                </a:extLst>
              </p:cNvPr>
              <p:cNvSpPr txBox="1">
                <a:spLocks noRot="1" noChangeAspect="1" noMove="1" noResize="1" noEditPoints="1" noAdjustHandles="1" noChangeArrowheads="1" noChangeShapeType="1" noTextEdit="1"/>
              </p:cNvSpPr>
              <p:nvPr/>
            </p:nvSpPr>
            <p:spPr bwMode="auto">
              <a:xfrm>
                <a:off x="4057882" y="2055019"/>
                <a:ext cx="613772" cy="347662"/>
              </a:xfrm>
              <a:prstGeom prst="rect">
                <a:avLst/>
              </a:prstGeom>
              <a:blipFill>
                <a:blip r:embed="rId4"/>
                <a:stretch>
                  <a:fillRect/>
                </a:stretch>
              </a:blipFill>
              <a:ln>
                <a:noFill/>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18">
                <a:extLst>
                  <a:ext uri="{FF2B5EF4-FFF2-40B4-BE49-F238E27FC236}">
                    <a16:creationId xmlns:a16="http://schemas.microsoft.com/office/drawing/2014/main" id="{BA255C24-16C5-4C13-A0F7-349A29495D51}"/>
                  </a:ext>
                </a:extLst>
              </p:cNvPr>
              <p:cNvSpPr txBox="1"/>
              <p:nvPr/>
            </p:nvSpPr>
            <p:spPr bwMode="auto">
              <a:xfrm>
                <a:off x="4084638" y="1400175"/>
                <a:ext cx="446087" cy="33337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sty m:val="p"/>
                        </m:rPr>
                        <a:rPr lang="en-US" i="1" smtClean="0">
                          <a:solidFill>
                            <a:schemeClr val="tx1"/>
                          </a:solidFill>
                          <a:latin typeface="Cambria Math" panose="02040503050406030204" pitchFamily="18" charset="0"/>
                        </a:rPr>
                        <m:t>Δ</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i="1">
                              <a:solidFill>
                                <a:schemeClr val="tx1"/>
                              </a:solidFill>
                              <a:latin typeface="Cambria Math" panose="02040503050406030204" pitchFamily="18" charset="0"/>
                            </a:rPr>
                            <m:t>1</m:t>
                          </m:r>
                        </m:sub>
                      </m:sSub>
                    </m:oMath>
                  </m:oMathPara>
                </a14:m>
                <a:endParaRPr lang="en-US" dirty="0"/>
              </a:p>
            </p:txBody>
          </p:sp>
        </mc:Choice>
        <mc:Fallback xmlns="">
          <p:sp>
            <p:nvSpPr>
              <p:cNvPr id="18" name="Object 18">
                <a:extLst>
                  <a:ext uri="{FF2B5EF4-FFF2-40B4-BE49-F238E27FC236}">
                    <a16:creationId xmlns:a16="http://schemas.microsoft.com/office/drawing/2014/main" id="{BA255C24-16C5-4C13-A0F7-349A29495D51}"/>
                  </a:ext>
                </a:extLst>
              </p:cNvPr>
              <p:cNvSpPr txBox="1">
                <a:spLocks noRot="1" noChangeAspect="1" noMove="1" noResize="1" noEditPoints="1" noAdjustHandles="1" noChangeArrowheads="1" noChangeShapeType="1" noTextEdit="1"/>
              </p:cNvSpPr>
              <p:nvPr/>
            </p:nvSpPr>
            <p:spPr bwMode="auto">
              <a:xfrm>
                <a:off x="4084638" y="1400175"/>
                <a:ext cx="446087" cy="333375"/>
              </a:xfrm>
              <a:prstGeom prst="rect">
                <a:avLst/>
              </a:prstGeom>
              <a:blipFill>
                <a:blip r:embed="rId5"/>
                <a:stretch>
                  <a:fillRect/>
                </a:stretch>
              </a:blipFill>
              <a:ln>
                <a:noFill/>
              </a:ln>
              <a:effectLst/>
              <a:extLst/>
            </p:spPr>
            <p:txBody>
              <a:bodyPr/>
              <a:lstStyle/>
              <a:p>
                <a:r>
                  <a:rPr lang="en-US">
                    <a:noFill/>
                  </a:rPr>
                  <a:t> </a:t>
                </a:r>
              </a:p>
            </p:txBody>
          </p:sp>
        </mc:Fallback>
      </mc:AlternateContent>
      <p:graphicFrame>
        <p:nvGraphicFramePr>
          <p:cNvPr id="19" name="Object 19">
            <a:extLst>
              <a:ext uri="{FF2B5EF4-FFF2-40B4-BE49-F238E27FC236}">
                <a16:creationId xmlns:a16="http://schemas.microsoft.com/office/drawing/2014/main" id="{FD7A3C88-D681-4B9A-94F0-F473B91EB835}"/>
              </a:ext>
            </a:extLst>
          </p:cNvPr>
          <p:cNvGraphicFramePr>
            <a:graphicFrameLocks noChangeAspect="1"/>
          </p:cNvGraphicFramePr>
          <p:nvPr/>
        </p:nvGraphicFramePr>
        <p:xfrm>
          <a:off x="5187950" y="1449388"/>
          <a:ext cx="227013" cy="341312"/>
        </p:xfrm>
        <a:graphic>
          <a:graphicData uri="http://schemas.openxmlformats.org/presentationml/2006/ole">
            <mc:AlternateContent xmlns:mc="http://schemas.openxmlformats.org/markup-compatibility/2006">
              <mc:Choice xmlns:v="urn:schemas-microsoft-com:vml" Requires="v">
                <p:oleObj spid="_x0000_s40962" name="公式" r:id="rId6" imgW="247591" imgH="390708" progId="Equation.3">
                  <p:embed/>
                </p:oleObj>
              </mc:Choice>
              <mc:Fallback>
                <p:oleObj name="公式" r:id="rId6" imgW="247591" imgH="390708" progId="Equation.3">
                  <p:embed/>
                  <p:pic>
                    <p:nvPicPr>
                      <p:cNvPr id="19" name="Object 19">
                        <a:extLst>
                          <a:ext uri="{FF2B5EF4-FFF2-40B4-BE49-F238E27FC236}">
                            <a16:creationId xmlns:a16="http://schemas.microsoft.com/office/drawing/2014/main" id="{FD7A3C88-D681-4B9A-94F0-F473B91EB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7950" y="1449388"/>
                        <a:ext cx="227013"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0">
            <a:extLst>
              <a:ext uri="{FF2B5EF4-FFF2-40B4-BE49-F238E27FC236}">
                <a16:creationId xmlns:a16="http://schemas.microsoft.com/office/drawing/2014/main" id="{88485114-69F1-4DC2-8FA4-4F263B19A002}"/>
              </a:ext>
            </a:extLst>
          </p:cNvPr>
          <p:cNvGraphicFramePr>
            <a:graphicFrameLocks noChangeAspect="1"/>
          </p:cNvGraphicFramePr>
          <p:nvPr/>
        </p:nvGraphicFramePr>
        <p:xfrm>
          <a:off x="5176838" y="1036638"/>
          <a:ext cx="255587" cy="336550"/>
        </p:xfrm>
        <a:graphic>
          <a:graphicData uri="http://schemas.openxmlformats.org/presentationml/2006/ole">
            <mc:AlternateContent xmlns:mc="http://schemas.openxmlformats.org/markup-compatibility/2006">
              <mc:Choice xmlns:v="urn:schemas-microsoft-com:vml" Requires="v">
                <p:oleObj spid="_x0000_s40963" name="公式" r:id="rId8" imgW="285908" imgH="390708" progId="Equation.3">
                  <p:embed/>
                </p:oleObj>
              </mc:Choice>
              <mc:Fallback>
                <p:oleObj name="公式" r:id="rId8" imgW="285908" imgH="390708" progId="Equation.3">
                  <p:embed/>
                  <p:pic>
                    <p:nvPicPr>
                      <p:cNvPr id="20" name="Object 20">
                        <a:extLst>
                          <a:ext uri="{FF2B5EF4-FFF2-40B4-BE49-F238E27FC236}">
                            <a16:creationId xmlns:a16="http://schemas.microsoft.com/office/drawing/2014/main" id="{88485114-69F1-4DC2-8FA4-4F263B19A0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6838" y="1036638"/>
                        <a:ext cx="2555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oup 21">
            <a:extLst>
              <a:ext uri="{FF2B5EF4-FFF2-40B4-BE49-F238E27FC236}">
                <a16:creationId xmlns:a16="http://schemas.microsoft.com/office/drawing/2014/main" id="{ED974B77-BFF4-4DB1-B6F9-46BCABEFF701}"/>
              </a:ext>
            </a:extLst>
          </p:cNvPr>
          <p:cNvGrpSpPr>
            <a:grpSpLocks/>
          </p:cNvGrpSpPr>
          <p:nvPr/>
        </p:nvGrpSpPr>
        <p:grpSpPr bwMode="auto">
          <a:xfrm>
            <a:off x="2551113" y="1506538"/>
            <a:ext cx="0" cy="1428750"/>
            <a:chOff x="832" y="1253"/>
            <a:chExt cx="0" cy="900"/>
          </a:xfrm>
        </p:grpSpPr>
        <p:sp>
          <p:nvSpPr>
            <p:cNvPr id="22" name="Line 22">
              <a:extLst>
                <a:ext uri="{FF2B5EF4-FFF2-40B4-BE49-F238E27FC236}">
                  <a16:creationId xmlns:a16="http://schemas.microsoft.com/office/drawing/2014/main" id="{8032B06F-7F58-45CB-B8D4-4F4BD8DD78F6}"/>
                </a:ext>
              </a:extLst>
            </p:cNvPr>
            <p:cNvSpPr>
              <a:spLocks noChangeShapeType="1"/>
            </p:cNvSpPr>
            <p:nvPr/>
          </p:nvSpPr>
          <p:spPr bwMode="auto">
            <a:xfrm>
              <a:off x="832" y="1253"/>
              <a:ext cx="0" cy="3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Line 23">
              <a:extLst>
                <a:ext uri="{FF2B5EF4-FFF2-40B4-BE49-F238E27FC236}">
                  <a16:creationId xmlns:a16="http://schemas.microsoft.com/office/drawing/2014/main" id="{D282DD72-51B4-45EA-A41B-D640DF869CD2}"/>
                </a:ext>
              </a:extLst>
            </p:cNvPr>
            <p:cNvSpPr>
              <a:spLocks noChangeShapeType="1"/>
            </p:cNvSpPr>
            <p:nvPr/>
          </p:nvSpPr>
          <p:spPr bwMode="auto">
            <a:xfrm flipH="1">
              <a:off x="832" y="1827"/>
              <a:ext cx="0" cy="32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4" name="Group 24">
            <a:extLst>
              <a:ext uri="{FF2B5EF4-FFF2-40B4-BE49-F238E27FC236}">
                <a16:creationId xmlns:a16="http://schemas.microsoft.com/office/drawing/2014/main" id="{58CA30DC-50B6-491C-B0A7-A3DC99B5C13C}"/>
              </a:ext>
            </a:extLst>
          </p:cNvPr>
          <p:cNvGrpSpPr>
            <a:grpSpLocks/>
          </p:cNvGrpSpPr>
          <p:nvPr/>
        </p:nvGrpSpPr>
        <p:grpSpPr bwMode="auto">
          <a:xfrm>
            <a:off x="1763713" y="1498600"/>
            <a:ext cx="755650" cy="928688"/>
            <a:chOff x="336" y="1248"/>
            <a:chExt cx="476" cy="605"/>
          </a:xfrm>
        </p:grpSpPr>
        <p:sp>
          <p:nvSpPr>
            <p:cNvPr id="25" name="Line 25">
              <a:extLst>
                <a:ext uri="{FF2B5EF4-FFF2-40B4-BE49-F238E27FC236}">
                  <a16:creationId xmlns:a16="http://schemas.microsoft.com/office/drawing/2014/main" id="{D3D69754-2426-47FA-B4C0-B06340F6B1A6}"/>
                </a:ext>
              </a:extLst>
            </p:cNvPr>
            <p:cNvSpPr>
              <a:spLocks noChangeShapeType="1"/>
            </p:cNvSpPr>
            <p:nvPr/>
          </p:nvSpPr>
          <p:spPr bwMode="auto">
            <a:xfrm>
              <a:off x="336" y="1553"/>
              <a:ext cx="476"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 name="Line 26">
              <a:extLst>
                <a:ext uri="{FF2B5EF4-FFF2-40B4-BE49-F238E27FC236}">
                  <a16:creationId xmlns:a16="http://schemas.microsoft.com/office/drawing/2014/main" id="{071B8C04-E857-493A-88E6-D6BD0FEE7C89}"/>
                </a:ext>
              </a:extLst>
            </p:cNvPr>
            <p:cNvSpPr>
              <a:spLocks noChangeShapeType="1"/>
            </p:cNvSpPr>
            <p:nvPr/>
          </p:nvSpPr>
          <p:spPr bwMode="auto">
            <a:xfrm>
              <a:off x="336" y="1632"/>
              <a:ext cx="476"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Line 27">
              <a:extLst>
                <a:ext uri="{FF2B5EF4-FFF2-40B4-BE49-F238E27FC236}">
                  <a16:creationId xmlns:a16="http://schemas.microsoft.com/office/drawing/2014/main" id="{468FDCCE-3C8D-4B57-9F5E-9FDA19F6D84F}"/>
                </a:ext>
              </a:extLst>
            </p:cNvPr>
            <p:cNvSpPr>
              <a:spLocks noChangeShapeType="1"/>
            </p:cNvSpPr>
            <p:nvPr/>
          </p:nvSpPr>
          <p:spPr bwMode="auto">
            <a:xfrm>
              <a:off x="336" y="1706"/>
              <a:ext cx="476"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Line 28">
              <a:extLst>
                <a:ext uri="{FF2B5EF4-FFF2-40B4-BE49-F238E27FC236}">
                  <a16:creationId xmlns:a16="http://schemas.microsoft.com/office/drawing/2014/main" id="{B8614B96-16A0-430F-86A7-20D2E221A69B}"/>
                </a:ext>
              </a:extLst>
            </p:cNvPr>
            <p:cNvSpPr>
              <a:spLocks noChangeShapeType="1"/>
            </p:cNvSpPr>
            <p:nvPr/>
          </p:nvSpPr>
          <p:spPr bwMode="auto">
            <a:xfrm>
              <a:off x="336" y="1774"/>
              <a:ext cx="476"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 name="Line 29">
              <a:extLst>
                <a:ext uri="{FF2B5EF4-FFF2-40B4-BE49-F238E27FC236}">
                  <a16:creationId xmlns:a16="http://schemas.microsoft.com/office/drawing/2014/main" id="{660474D8-9820-43A7-B387-C73886FB6045}"/>
                </a:ext>
              </a:extLst>
            </p:cNvPr>
            <p:cNvSpPr>
              <a:spLocks noChangeShapeType="1"/>
            </p:cNvSpPr>
            <p:nvPr/>
          </p:nvSpPr>
          <p:spPr bwMode="auto">
            <a:xfrm>
              <a:off x="336" y="1853"/>
              <a:ext cx="476"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30" name="Object 30">
              <a:extLst>
                <a:ext uri="{FF2B5EF4-FFF2-40B4-BE49-F238E27FC236}">
                  <a16:creationId xmlns:a16="http://schemas.microsoft.com/office/drawing/2014/main" id="{EFFB1F3A-170D-4400-9BAC-8C4F9ED428AE}"/>
                </a:ext>
              </a:extLst>
            </p:cNvPr>
            <p:cNvGraphicFramePr>
              <a:graphicFrameLocks noChangeAspect="1"/>
            </p:cNvGraphicFramePr>
            <p:nvPr/>
          </p:nvGraphicFramePr>
          <p:xfrm>
            <a:off x="336" y="1248"/>
            <a:ext cx="232" cy="270"/>
          </p:xfrm>
          <a:graphic>
            <a:graphicData uri="http://schemas.openxmlformats.org/presentationml/2006/ole">
              <mc:AlternateContent xmlns:mc="http://schemas.openxmlformats.org/markup-compatibility/2006">
                <mc:Choice xmlns:v="urn:schemas-microsoft-com:vml" Requires="v">
                  <p:oleObj spid="_x0000_s40964" name="Equation" r:id="rId10" imgW="123795" imgH="152224" progId="Equation.3">
                    <p:embed/>
                  </p:oleObj>
                </mc:Choice>
                <mc:Fallback>
                  <p:oleObj name="Equation" r:id="rId10" imgW="123795" imgH="152224" progId="Equation.3">
                    <p:embed/>
                    <p:pic>
                      <p:nvPicPr>
                        <p:cNvPr id="30" name="Object 30">
                          <a:extLst>
                            <a:ext uri="{FF2B5EF4-FFF2-40B4-BE49-F238E27FC236}">
                              <a16:creationId xmlns:a16="http://schemas.microsoft.com/office/drawing/2014/main" id="{EFFB1F3A-170D-4400-9BAC-8C4F9ED428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 y="1248"/>
                          <a:ext cx="23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1" name="Object 31">
            <a:extLst>
              <a:ext uri="{FF2B5EF4-FFF2-40B4-BE49-F238E27FC236}">
                <a16:creationId xmlns:a16="http://schemas.microsoft.com/office/drawing/2014/main" id="{ABCD7FE8-FE51-41C0-89DA-378B6C77F3C7}"/>
              </a:ext>
            </a:extLst>
          </p:cNvPr>
          <p:cNvGraphicFramePr>
            <a:graphicFrameLocks noChangeAspect="1"/>
          </p:cNvGraphicFramePr>
          <p:nvPr/>
        </p:nvGraphicFramePr>
        <p:xfrm>
          <a:off x="5270500" y="1941513"/>
          <a:ext cx="214313" cy="227012"/>
        </p:xfrm>
        <a:graphic>
          <a:graphicData uri="http://schemas.openxmlformats.org/presentationml/2006/ole">
            <mc:AlternateContent xmlns:mc="http://schemas.openxmlformats.org/markup-compatibility/2006">
              <mc:Choice xmlns:v="urn:schemas-microsoft-com:vml" Requires="v">
                <p:oleObj spid="_x0000_s40965" name="公式" r:id="rId12" imgW="190325" imgH="200005" progId="Equation.3">
                  <p:embed/>
                </p:oleObj>
              </mc:Choice>
              <mc:Fallback>
                <p:oleObj name="公式" r:id="rId12" imgW="190325" imgH="200005" progId="Equation.3">
                  <p:embed/>
                  <p:pic>
                    <p:nvPicPr>
                      <p:cNvPr id="31" name="Object 31">
                        <a:extLst>
                          <a:ext uri="{FF2B5EF4-FFF2-40B4-BE49-F238E27FC236}">
                            <a16:creationId xmlns:a16="http://schemas.microsoft.com/office/drawing/2014/main" id="{ABCD7FE8-FE51-41C0-89DA-378B6C77F3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0500" y="1941513"/>
                        <a:ext cx="214313" cy="22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32">
            <a:extLst>
              <a:ext uri="{FF2B5EF4-FFF2-40B4-BE49-F238E27FC236}">
                <a16:creationId xmlns:a16="http://schemas.microsoft.com/office/drawing/2014/main" id="{930C819F-F098-46D0-ABFD-8349C9AA4DFC}"/>
              </a:ext>
            </a:extLst>
          </p:cNvPr>
          <p:cNvGraphicFramePr>
            <a:graphicFrameLocks noChangeAspect="1"/>
          </p:cNvGraphicFramePr>
          <p:nvPr/>
        </p:nvGraphicFramePr>
        <p:xfrm>
          <a:off x="4020826" y="3787858"/>
          <a:ext cx="227012" cy="317500"/>
        </p:xfrm>
        <a:graphic>
          <a:graphicData uri="http://schemas.openxmlformats.org/presentationml/2006/ole">
            <mc:AlternateContent xmlns:mc="http://schemas.openxmlformats.org/markup-compatibility/2006">
              <mc:Choice xmlns:v="urn:schemas-microsoft-com:vml" Requires="v">
                <p:oleObj spid="_x0000_s40966" name="公式" r:id="rId14" imgW="247591" imgH="361954" progId="Equation.3">
                  <p:embed/>
                </p:oleObj>
              </mc:Choice>
              <mc:Fallback>
                <p:oleObj name="公式" r:id="rId14" imgW="247591" imgH="361954" progId="Equation.3">
                  <p:embed/>
                  <p:pic>
                    <p:nvPicPr>
                      <p:cNvPr id="32" name="Object 32">
                        <a:extLst>
                          <a:ext uri="{FF2B5EF4-FFF2-40B4-BE49-F238E27FC236}">
                            <a16:creationId xmlns:a16="http://schemas.microsoft.com/office/drawing/2014/main" id="{930C819F-F098-46D0-ABFD-8349C9AA4DF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20826" y="3787858"/>
                        <a:ext cx="2270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35">
            <a:extLst>
              <a:ext uri="{FF2B5EF4-FFF2-40B4-BE49-F238E27FC236}">
                <a16:creationId xmlns:a16="http://schemas.microsoft.com/office/drawing/2014/main" id="{52EBA665-A512-4CA5-815D-4C774E7EBF49}"/>
              </a:ext>
            </a:extLst>
          </p:cNvPr>
          <p:cNvGraphicFramePr>
            <a:graphicFrameLocks noChangeAspect="1"/>
          </p:cNvGraphicFramePr>
          <p:nvPr/>
        </p:nvGraphicFramePr>
        <p:xfrm>
          <a:off x="4999038" y="2540000"/>
          <a:ext cx="425450" cy="334963"/>
        </p:xfrm>
        <a:graphic>
          <a:graphicData uri="http://schemas.openxmlformats.org/presentationml/2006/ole">
            <mc:AlternateContent xmlns:mc="http://schemas.openxmlformats.org/markup-compatibility/2006">
              <mc:Choice xmlns:v="urn:schemas-microsoft-com:vml" Requires="v">
                <p:oleObj spid="_x0000_s40967" name="公式" r:id="rId16" imgW="504866" imgH="390708" progId="Equation.3">
                  <p:embed/>
                </p:oleObj>
              </mc:Choice>
              <mc:Fallback>
                <p:oleObj name="公式" r:id="rId16" imgW="504866" imgH="390708" progId="Equation.3">
                  <p:embed/>
                  <p:pic>
                    <p:nvPicPr>
                      <p:cNvPr id="35" name="Object 35">
                        <a:extLst>
                          <a:ext uri="{FF2B5EF4-FFF2-40B4-BE49-F238E27FC236}">
                            <a16:creationId xmlns:a16="http://schemas.microsoft.com/office/drawing/2014/main" id="{52EBA665-A512-4CA5-815D-4C774E7EBF4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99038" y="2540000"/>
                        <a:ext cx="4254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Line 36">
            <a:extLst>
              <a:ext uri="{FF2B5EF4-FFF2-40B4-BE49-F238E27FC236}">
                <a16:creationId xmlns:a16="http://schemas.microsoft.com/office/drawing/2014/main" id="{AF338D1C-13E4-4110-97A8-6B08586DE8D4}"/>
              </a:ext>
            </a:extLst>
          </p:cNvPr>
          <p:cNvSpPr>
            <a:spLocks noChangeShapeType="1"/>
          </p:cNvSpPr>
          <p:nvPr/>
        </p:nvSpPr>
        <p:spPr bwMode="auto">
          <a:xfrm>
            <a:off x="5554663" y="2565400"/>
            <a:ext cx="1905000" cy="3175"/>
          </a:xfrm>
          <a:prstGeom prst="line">
            <a:avLst/>
          </a:prstGeom>
          <a:noFill/>
          <a:ln w="19050">
            <a:solidFill>
              <a:srgbClr val="66FF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7" name="Line 37">
            <a:extLst>
              <a:ext uri="{FF2B5EF4-FFF2-40B4-BE49-F238E27FC236}">
                <a16:creationId xmlns:a16="http://schemas.microsoft.com/office/drawing/2014/main" id="{06BF798B-A902-4D8D-B707-7225C7766A47}"/>
              </a:ext>
            </a:extLst>
          </p:cNvPr>
          <p:cNvSpPr>
            <a:spLocks noChangeShapeType="1"/>
          </p:cNvSpPr>
          <p:nvPr/>
        </p:nvSpPr>
        <p:spPr bwMode="auto">
          <a:xfrm>
            <a:off x="5528184" y="1389278"/>
            <a:ext cx="1989137" cy="2698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38" name="Line 38">
            <a:extLst>
              <a:ext uri="{FF2B5EF4-FFF2-40B4-BE49-F238E27FC236}">
                <a16:creationId xmlns:a16="http://schemas.microsoft.com/office/drawing/2014/main" id="{CAFB310A-B8B2-46E9-9740-89628859C34B}"/>
              </a:ext>
            </a:extLst>
          </p:cNvPr>
          <p:cNvSpPr>
            <a:spLocks noChangeShapeType="1"/>
          </p:cNvSpPr>
          <p:nvPr/>
        </p:nvSpPr>
        <p:spPr bwMode="auto">
          <a:xfrm flipV="1">
            <a:off x="5545138" y="1779588"/>
            <a:ext cx="1973262" cy="190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0" name="Line 40">
            <a:extLst>
              <a:ext uri="{FF2B5EF4-FFF2-40B4-BE49-F238E27FC236}">
                <a16:creationId xmlns:a16="http://schemas.microsoft.com/office/drawing/2014/main" id="{87911923-4D1E-4AD1-B2AC-7455A908D49E}"/>
              </a:ext>
            </a:extLst>
          </p:cNvPr>
          <p:cNvSpPr>
            <a:spLocks noChangeShapeType="1"/>
          </p:cNvSpPr>
          <p:nvPr/>
        </p:nvSpPr>
        <p:spPr bwMode="auto">
          <a:xfrm>
            <a:off x="7278688" y="1789113"/>
            <a:ext cx="0" cy="776287"/>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41" name="Line 41">
            <a:extLst>
              <a:ext uri="{FF2B5EF4-FFF2-40B4-BE49-F238E27FC236}">
                <a16:creationId xmlns:a16="http://schemas.microsoft.com/office/drawing/2014/main" id="{D9EA0467-492A-4376-A03A-BBEE7B2578B1}"/>
              </a:ext>
            </a:extLst>
          </p:cNvPr>
          <p:cNvSpPr>
            <a:spLocks noChangeShapeType="1"/>
          </p:cNvSpPr>
          <p:nvPr/>
        </p:nvSpPr>
        <p:spPr bwMode="auto">
          <a:xfrm>
            <a:off x="7278688" y="1422400"/>
            <a:ext cx="0" cy="381000"/>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42" name="Group 46">
            <a:extLst>
              <a:ext uri="{FF2B5EF4-FFF2-40B4-BE49-F238E27FC236}">
                <a16:creationId xmlns:a16="http://schemas.microsoft.com/office/drawing/2014/main" id="{94489ACD-FB83-427A-AE2E-A18AD8529F79}"/>
              </a:ext>
            </a:extLst>
          </p:cNvPr>
          <p:cNvGrpSpPr>
            <a:grpSpLocks/>
          </p:cNvGrpSpPr>
          <p:nvPr/>
        </p:nvGrpSpPr>
        <p:grpSpPr bwMode="auto">
          <a:xfrm>
            <a:off x="5497513" y="736600"/>
            <a:ext cx="76200" cy="2895600"/>
            <a:chOff x="3648" y="1008"/>
            <a:chExt cx="48" cy="1344"/>
          </a:xfrm>
        </p:grpSpPr>
        <p:sp>
          <p:nvSpPr>
            <p:cNvPr id="43" name="Rectangle 47">
              <a:extLst>
                <a:ext uri="{FF2B5EF4-FFF2-40B4-BE49-F238E27FC236}">
                  <a16:creationId xmlns:a16="http://schemas.microsoft.com/office/drawing/2014/main" id="{D42F66D2-9C13-47A8-95C0-702EE43C595B}"/>
                </a:ext>
              </a:extLst>
            </p:cNvPr>
            <p:cNvSpPr>
              <a:spLocks noChangeArrowheads="1"/>
            </p:cNvSpPr>
            <p:nvPr/>
          </p:nvSpPr>
          <p:spPr bwMode="auto">
            <a:xfrm>
              <a:off x="3648" y="1008"/>
              <a:ext cx="48" cy="134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Line 48">
              <a:extLst>
                <a:ext uri="{FF2B5EF4-FFF2-40B4-BE49-F238E27FC236}">
                  <a16:creationId xmlns:a16="http://schemas.microsoft.com/office/drawing/2014/main" id="{21E2DF38-06EE-4D04-AEAF-329CC9DC771C}"/>
                </a:ext>
              </a:extLst>
            </p:cNvPr>
            <p:cNvSpPr>
              <a:spLocks noChangeShapeType="1"/>
            </p:cNvSpPr>
            <p:nvPr/>
          </p:nvSpPr>
          <p:spPr bwMode="auto">
            <a:xfrm>
              <a:off x="3648" y="1008"/>
              <a:ext cx="0" cy="1344"/>
            </a:xfrm>
            <a:prstGeom prst="line">
              <a:avLst/>
            </a:prstGeom>
            <a:noFill/>
            <a:ln w="381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grpSp>
        <p:nvGrpSpPr>
          <p:cNvPr id="45" name="Group 51">
            <a:extLst>
              <a:ext uri="{FF2B5EF4-FFF2-40B4-BE49-F238E27FC236}">
                <a16:creationId xmlns:a16="http://schemas.microsoft.com/office/drawing/2014/main" id="{89D71DE2-6311-4018-9EE0-C4FBC58D853F}"/>
              </a:ext>
            </a:extLst>
          </p:cNvPr>
          <p:cNvGrpSpPr>
            <a:grpSpLocks/>
          </p:cNvGrpSpPr>
          <p:nvPr/>
        </p:nvGrpSpPr>
        <p:grpSpPr bwMode="auto">
          <a:xfrm>
            <a:off x="2936875" y="1300163"/>
            <a:ext cx="215900" cy="1801812"/>
            <a:chOff x="3969" y="2432"/>
            <a:chExt cx="84" cy="1271"/>
          </a:xfrm>
          <a:solidFill>
            <a:schemeClr val="bg2"/>
          </a:solidFill>
        </p:grpSpPr>
        <p:sp>
          <p:nvSpPr>
            <p:cNvPr id="46" name="Freeform 52">
              <a:extLst>
                <a:ext uri="{FF2B5EF4-FFF2-40B4-BE49-F238E27FC236}">
                  <a16:creationId xmlns:a16="http://schemas.microsoft.com/office/drawing/2014/main" id="{61987F51-8C86-43AE-91AC-B2C92793199F}"/>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7" name="Freeform 53">
              <a:extLst>
                <a:ext uri="{FF2B5EF4-FFF2-40B4-BE49-F238E27FC236}">
                  <a16:creationId xmlns:a16="http://schemas.microsoft.com/office/drawing/2014/main" id="{8C01178E-C7F0-4CE3-972E-36B22724B7AC}"/>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sp>
        <p:nvSpPr>
          <p:cNvPr id="48" name="TextBox 47">
            <a:extLst>
              <a:ext uri="{FF2B5EF4-FFF2-40B4-BE49-F238E27FC236}">
                <a16:creationId xmlns:a16="http://schemas.microsoft.com/office/drawing/2014/main" id="{122C64FB-5F7D-4160-8370-6E5A48CC8AF9}"/>
              </a:ext>
            </a:extLst>
          </p:cNvPr>
          <p:cNvSpPr txBox="1"/>
          <p:nvPr/>
        </p:nvSpPr>
        <p:spPr>
          <a:xfrm>
            <a:off x="2268701" y="3084011"/>
            <a:ext cx="442750" cy="369332"/>
          </a:xfrm>
          <a:prstGeom prst="rect">
            <a:avLst/>
          </a:prstGeom>
          <a:noFill/>
        </p:spPr>
        <p:txBody>
          <a:bodyPr wrap="none" rtlCol="0">
            <a:spAutoFit/>
          </a:bodyPr>
          <a:lstStyle/>
          <a:p>
            <a:r>
              <a:rPr lang="en-GB" dirty="0"/>
              <a:t>slit</a:t>
            </a:r>
            <a:endParaRPr lang="en-US" dirty="0"/>
          </a:p>
        </p:txBody>
      </p:sp>
      <p:sp>
        <p:nvSpPr>
          <p:cNvPr id="49" name="TextBox 48">
            <a:extLst>
              <a:ext uri="{FF2B5EF4-FFF2-40B4-BE49-F238E27FC236}">
                <a16:creationId xmlns:a16="http://schemas.microsoft.com/office/drawing/2014/main" id="{67CBBC4B-9958-4AAB-93EE-3D1DC3663358}"/>
              </a:ext>
            </a:extLst>
          </p:cNvPr>
          <p:cNvSpPr txBox="1"/>
          <p:nvPr/>
        </p:nvSpPr>
        <p:spPr>
          <a:xfrm>
            <a:off x="2779497" y="3373685"/>
            <a:ext cx="535724" cy="369332"/>
          </a:xfrm>
          <a:prstGeom prst="rect">
            <a:avLst/>
          </a:prstGeom>
          <a:noFill/>
        </p:spPr>
        <p:txBody>
          <a:bodyPr wrap="none" rtlCol="0">
            <a:spAutoFit/>
          </a:bodyPr>
          <a:lstStyle/>
          <a:p>
            <a:r>
              <a:rPr lang="en-GB" dirty="0"/>
              <a:t>lens</a:t>
            </a:r>
            <a:endParaRPr lang="en-US" dirty="0"/>
          </a:p>
        </p:txBody>
      </p:sp>
      <p:cxnSp>
        <p:nvCxnSpPr>
          <p:cNvPr id="50" name="Straight Arrow Connector 49">
            <a:extLst>
              <a:ext uri="{FF2B5EF4-FFF2-40B4-BE49-F238E27FC236}">
                <a16:creationId xmlns:a16="http://schemas.microsoft.com/office/drawing/2014/main" id="{C59F9B8E-1698-4AA9-852C-E83CA73B4444}"/>
              </a:ext>
            </a:extLst>
          </p:cNvPr>
          <p:cNvCxnSpPr/>
          <p:nvPr/>
        </p:nvCxnSpPr>
        <p:spPr bwMode="auto">
          <a:xfrm>
            <a:off x="2918543" y="3251881"/>
            <a:ext cx="2470150"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F5250BE-F656-408C-AD96-7B77CBFE85B4}"/>
                  </a:ext>
                </a:extLst>
              </p:cNvPr>
              <p:cNvSpPr txBox="1"/>
              <p:nvPr/>
            </p:nvSpPr>
            <p:spPr>
              <a:xfrm>
                <a:off x="583040" y="4923553"/>
                <a:ext cx="9864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tan</m:t>
                          </m:r>
                        </m:fName>
                        <m:e>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51" name="TextBox 50">
                <a:extLst>
                  <a:ext uri="{FF2B5EF4-FFF2-40B4-BE49-F238E27FC236}">
                    <a16:creationId xmlns:a16="http://schemas.microsoft.com/office/drawing/2014/main" id="{BF5250BE-F656-408C-AD96-7B77CBFE85B4}"/>
                  </a:ext>
                </a:extLst>
              </p:cNvPr>
              <p:cNvSpPr txBox="1">
                <a:spLocks noRot="1" noChangeAspect="1" noMove="1" noResize="1" noEditPoints="1" noAdjustHandles="1" noChangeArrowheads="1" noChangeShapeType="1" noTextEdit="1"/>
              </p:cNvSpPr>
              <p:nvPr/>
            </p:nvSpPr>
            <p:spPr>
              <a:xfrm>
                <a:off x="583040" y="4923553"/>
                <a:ext cx="986489" cy="276999"/>
              </a:xfrm>
              <a:prstGeom prst="rect">
                <a:avLst/>
              </a:prstGeom>
              <a:blipFill>
                <a:blip r:embed="rId18"/>
                <a:stretch>
                  <a:fillRect l="-4969" r="-4348" b="-8889"/>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40BFD55A-C7EE-4459-A49E-EFB88D70C3E0}"/>
              </a:ext>
            </a:extLst>
          </p:cNvPr>
          <p:cNvCxnSpPr/>
          <p:nvPr/>
        </p:nvCxnSpPr>
        <p:spPr bwMode="auto">
          <a:xfrm>
            <a:off x="2735943" y="5200552"/>
            <a:ext cx="1057123"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C7EADCF-1026-45B3-A3A7-8C199DD37CF1}"/>
                  </a:ext>
                </a:extLst>
              </p:cNvPr>
              <p:cNvSpPr txBox="1"/>
              <p:nvPr/>
            </p:nvSpPr>
            <p:spPr>
              <a:xfrm>
                <a:off x="583040" y="5200898"/>
                <a:ext cx="1104085"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0</m:t>
                          </m:r>
                        </m:sub>
                      </m:sSub>
                      <m:r>
                        <a:rPr lang="en-GB"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GB"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𝑓</m:t>
                          </m:r>
                        </m:num>
                        <m:den>
                          <m:r>
                            <a:rPr lang="en-US"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53" name="TextBox 52">
                <a:extLst>
                  <a:ext uri="{FF2B5EF4-FFF2-40B4-BE49-F238E27FC236}">
                    <a16:creationId xmlns:a16="http://schemas.microsoft.com/office/drawing/2014/main" id="{2C7EADCF-1026-45B3-A3A7-8C199DD37CF1}"/>
                  </a:ext>
                </a:extLst>
              </p:cNvPr>
              <p:cNvSpPr txBox="1">
                <a:spLocks noRot="1" noChangeAspect="1" noMove="1" noResize="1" noEditPoints="1" noAdjustHandles="1" noChangeArrowheads="1" noChangeShapeType="1" noTextEdit="1"/>
              </p:cNvSpPr>
              <p:nvPr/>
            </p:nvSpPr>
            <p:spPr>
              <a:xfrm>
                <a:off x="583040" y="5200898"/>
                <a:ext cx="1104085" cy="526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7AB36B5-7266-4566-B417-8C9578C32CC3}"/>
                  </a:ext>
                </a:extLst>
              </p:cNvPr>
              <p:cNvSpPr txBox="1"/>
              <p:nvPr/>
            </p:nvSpPr>
            <p:spPr>
              <a:xfrm>
                <a:off x="583040" y="4451996"/>
                <a:ext cx="23940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𝑥</m:t>
                          </m:r>
                        </m:e>
                        <m:sub>
                          <m:r>
                            <a:rPr lang="en-GB" sz="2400" b="0" i="1" smtClean="0">
                              <a:latin typeface="Cambria Math" panose="02040503050406030204" pitchFamily="18" charset="0"/>
                              <a:ea typeface="Cambria Math" panose="02040503050406030204" pitchFamily="18" charset="0"/>
                            </a:rPr>
                            <m:t>0</m:t>
                          </m:r>
                        </m:sub>
                      </m:sSub>
                      <m:r>
                        <a:rPr lang="en-GB" sz="2400" b="0" i="1" smtClean="0">
                          <a:latin typeface="Cambria Math" panose="02040503050406030204" pitchFamily="18" charset="0"/>
                          <a:ea typeface="Cambria Math" panose="02040503050406030204" pitchFamily="18" charset="0"/>
                        </a:rPr>
                        <m:t>=2</m:t>
                      </m:r>
                      <m:d>
                        <m:dPr>
                          <m:ctrlPr>
                            <a:rPr lang="en-GB" sz="2400" b="0" i="1" smtClean="0">
                              <a:latin typeface="Cambria Math" panose="02040503050406030204" pitchFamily="18" charset="0"/>
                              <a:ea typeface="Cambria Math" panose="02040503050406030204" pitchFamily="18" charset="0"/>
                            </a:rPr>
                          </m:ctrlPr>
                        </m:dPr>
                        <m:e>
                          <m:r>
                            <a:rPr lang="en-GB" sz="2400" b="0" i="1" smtClean="0">
                              <a:latin typeface="Cambria Math" panose="02040503050406030204" pitchFamily="18" charset="0"/>
                              <a:ea typeface="Cambria Math" panose="02040503050406030204" pitchFamily="18" charset="0"/>
                            </a:rPr>
                            <m:t>𝑓</m:t>
                          </m:r>
                          <m:func>
                            <m:funcPr>
                              <m:ctrlPr>
                                <a:rPr lang="en-GB" sz="2400" b="0" i="1" smtClean="0">
                                  <a:latin typeface="Cambria Math" panose="02040503050406030204" pitchFamily="18" charset="0"/>
                                  <a:ea typeface="Cambria Math" panose="02040503050406030204" pitchFamily="18" charset="0"/>
                                </a:rPr>
                              </m:ctrlPr>
                            </m:funcPr>
                            <m:fName>
                              <m:r>
                                <m:rPr>
                                  <m:sty m:val="p"/>
                                </m:rPr>
                                <a:rPr lang="en-GB" sz="2400" b="0" i="0" smtClean="0">
                                  <a:latin typeface="Cambria Math" panose="02040503050406030204" pitchFamily="18" charset="0"/>
                                  <a:ea typeface="Cambria Math" panose="02040503050406030204" pitchFamily="18" charset="0"/>
                                </a:rPr>
                                <m:t>tan</m:t>
                              </m:r>
                            </m:fName>
                            <m:e>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ea typeface="Cambria Math" panose="02040503050406030204" pitchFamily="18" charset="0"/>
                                    </a:rPr>
                                    <m:t>1</m:t>
                                  </m:r>
                                </m:sub>
                              </m:sSub>
                            </m:e>
                          </m:func>
                        </m:e>
                      </m:d>
                    </m:oMath>
                  </m:oMathPara>
                </a14:m>
                <a:endParaRPr lang="en-US" sz="2400" dirty="0"/>
              </a:p>
            </p:txBody>
          </p:sp>
        </mc:Choice>
        <mc:Fallback xmlns="">
          <p:sp>
            <p:nvSpPr>
              <p:cNvPr id="54" name="TextBox 53">
                <a:extLst>
                  <a:ext uri="{FF2B5EF4-FFF2-40B4-BE49-F238E27FC236}">
                    <a16:creationId xmlns:a16="http://schemas.microsoft.com/office/drawing/2014/main" id="{57AB36B5-7266-4566-B417-8C9578C32CC3}"/>
                  </a:ext>
                </a:extLst>
              </p:cNvPr>
              <p:cNvSpPr txBox="1">
                <a:spLocks noRot="1" noChangeAspect="1" noMove="1" noResize="1" noEditPoints="1" noAdjustHandles="1" noChangeArrowheads="1" noChangeShapeType="1" noTextEdit="1"/>
              </p:cNvSpPr>
              <p:nvPr/>
            </p:nvSpPr>
            <p:spPr>
              <a:xfrm>
                <a:off x="583040" y="4451996"/>
                <a:ext cx="2394053" cy="369332"/>
              </a:xfrm>
              <a:prstGeom prst="rect">
                <a:avLst/>
              </a:prstGeom>
              <a:blipFill>
                <a:blip r:embed="rId20"/>
                <a:stretch>
                  <a:fillRect l="-2551" b="-36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E0FD2F-A40F-483E-8A90-35820AACC695}"/>
                  </a:ext>
                </a:extLst>
              </p:cNvPr>
              <p:cNvSpPr txBox="1"/>
              <p:nvPr/>
            </p:nvSpPr>
            <p:spPr>
              <a:xfrm>
                <a:off x="4358482" y="4649341"/>
                <a:ext cx="1332673" cy="818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Δ</m:t>
                      </m:r>
                      <m:sSub>
                        <m:sSubPr>
                          <m:ctrlPr>
                            <a:rPr lang="el-GR" sz="2800" i="1" smtClean="0">
                              <a:latin typeface="Cambria Math" panose="02040503050406030204" pitchFamily="18" charset="0"/>
                              <a:ea typeface="Cambria Math" panose="02040503050406030204" pitchFamily="18" charset="0"/>
                            </a:rPr>
                          </m:ctrlPr>
                        </m:sSubPr>
                        <m:e>
                          <m:r>
                            <a:rPr lang="el-GR" sz="2800" i="1" smtClean="0">
                              <a:latin typeface="Cambria Math" panose="02040503050406030204" pitchFamily="18" charset="0"/>
                              <a:ea typeface="Cambria Math" panose="02040503050406030204" pitchFamily="18" charset="0"/>
                            </a:rPr>
                            <m:t>𝜃</m:t>
                          </m:r>
                        </m:e>
                        <m:sub>
                          <m:r>
                            <a:rPr lang="en-GB" sz="2800" b="0" i="1" smtClean="0">
                              <a:latin typeface="Cambria Math" panose="02040503050406030204" pitchFamily="18" charset="0"/>
                              <a:ea typeface="Cambria Math" panose="02040503050406030204" pitchFamily="18" charset="0"/>
                            </a:rPr>
                            <m:t>0</m:t>
                          </m:r>
                        </m:sub>
                      </m:sSub>
                      <m:r>
                        <a:rPr lang="el-GR" sz="2800" i="1" smtClean="0">
                          <a:latin typeface="Cambria Math" panose="02040503050406030204" pitchFamily="18" charset="0"/>
                          <a:ea typeface="Cambria Math" panose="02040503050406030204" pitchFamily="18" charset="0"/>
                        </a:rPr>
                        <m:t>≈</m:t>
                      </m:r>
                      <m:f>
                        <m:fPr>
                          <m:ctrlPr>
                            <a:rPr lang="el-GR" sz="2800" i="1" smtClean="0">
                              <a:latin typeface="Cambria Math" panose="02040503050406030204" pitchFamily="18" charset="0"/>
                              <a:ea typeface="Cambria Math" panose="02040503050406030204" pitchFamily="18" charset="0"/>
                            </a:rPr>
                          </m:ctrlPr>
                        </m:fPr>
                        <m:num>
                          <m:r>
                            <a:rPr lang="el-GR" sz="2800" i="1" smtClean="0">
                              <a:latin typeface="Cambria Math" panose="02040503050406030204" pitchFamily="18" charset="0"/>
                              <a:ea typeface="Cambria Math" panose="02040503050406030204" pitchFamily="18" charset="0"/>
                            </a:rPr>
                            <m:t>𝜆</m:t>
                          </m:r>
                        </m:num>
                        <m:den>
                          <m:r>
                            <a:rPr lang="en-GB" sz="2800" b="0" i="1" smtClean="0">
                              <a:latin typeface="Cambria Math" panose="02040503050406030204" pitchFamily="18" charset="0"/>
                              <a:ea typeface="Cambria Math" panose="02040503050406030204" pitchFamily="18" charset="0"/>
                            </a:rPr>
                            <m:t>𝑎</m:t>
                          </m:r>
                        </m:den>
                      </m:f>
                    </m:oMath>
                  </m:oMathPara>
                </a14:m>
                <a:endParaRPr lang="en-US" sz="2800" dirty="0"/>
              </a:p>
            </p:txBody>
          </p:sp>
        </mc:Choice>
        <mc:Fallback xmlns="">
          <p:sp>
            <p:nvSpPr>
              <p:cNvPr id="55" name="TextBox 54">
                <a:extLst>
                  <a:ext uri="{FF2B5EF4-FFF2-40B4-BE49-F238E27FC236}">
                    <a16:creationId xmlns:a16="http://schemas.microsoft.com/office/drawing/2014/main" id="{4EE0FD2F-A40F-483E-8A90-35820AACC695}"/>
                  </a:ext>
                </a:extLst>
              </p:cNvPr>
              <p:cNvSpPr txBox="1">
                <a:spLocks noRot="1" noChangeAspect="1" noMove="1" noResize="1" noEditPoints="1" noAdjustHandles="1" noChangeArrowheads="1" noChangeShapeType="1" noTextEdit="1"/>
              </p:cNvSpPr>
              <p:nvPr/>
            </p:nvSpPr>
            <p:spPr>
              <a:xfrm>
                <a:off x="4358482" y="4649341"/>
                <a:ext cx="1332673" cy="818173"/>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0816834-4120-4638-990C-052A69C657CF}"/>
                  </a:ext>
                </a:extLst>
              </p:cNvPr>
              <p:cNvSpPr txBox="1"/>
              <p:nvPr/>
            </p:nvSpPr>
            <p:spPr>
              <a:xfrm>
                <a:off x="1403648" y="5803796"/>
                <a:ext cx="7684213" cy="369332"/>
              </a:xfrm>
              <a:prstGeom prst="rect">
                <a:avLst/>
              </a:prstGeom>
              <a:noFill/>
            </p:spPr>
            <p:txBody>
              <a:bodyPr wrap="square" rtlCol="0">
                <a:spAutoFit/>
              </a:bodyPr>
              <a:lstStyle/>
              <a:p>
                <a:r>
                  <a:rPr lang="en-GB" dirty="0"/>
                  <a:t>The angular width of the central bright band don’t depends to the focal length </a:t>
                </a:r>
                <a14:m>
                  <m:oMath xmlns:m="http://schemas.openxmlformats.org/officeDocument/2006/math">
                    <m:r>
                      <a:rPr lang="en-GB" b="0" i="1" smtClean="0">
                        <a:latin typeface="Cambria Math" panose="02040503050406030204" pitchFamily="18" charset="0"/>
                      </a:rPr>
                      <m:t>𝑓</m:t>
                    </m:r>
                  </m:oMath>
                </a14:m>
                <a:endParaRPr lang="en-US" dirty="0"/>
              </a:p>
            </p:txBody>
          </p:sp>
        </mc:Choice>
        <mc:Fallback xmlns="">
          <p:sp>
            <p:nvSpPr>
              <p:cNvPr id="56" name="TextBox 55">
                <a:extLst>
                  <a:ext uri="{FF2B5EF4-FFF2-40B4-BE49-F238E27FC236}">
                    <a16:creationId xmlns:a16="http://schemas.microsoft.com/office/drawing/2014/main" id="{A0816834-4120-4638-990C-052A69C657CF}"/>
                  </a:ext>
                </a:extLst>
              </p:cNvPr>
              <p:cNvSpPr txBox="1">
                <a:spLocks noRot="1" noChangeAspect="1" noMove="1" noResize="1" noEditPoints="1" noAdjustHandles="1" noChangeArrowheads="1" noChangeShapeType="1" noTextEdit="1"/>
              </p:cNvSpPr>
              <p:nvPr/>
            </p:nvSpPr>
            <p:spPr>
              <a:xfrm>
                <a:off x="1403648" y="5803796"/>
                <a:ext cx="7684213" cy="369332"/>
              </a:xfrm>
              <a:prstGeom prst="rect">
                <a:avLst/>
              </a:prstGeom>
              <a:blipFill>
                <a:blip r:embed="rId22"/>
                <a:stretch>
                  <a:fillRect l="-634" t="-8197" b="-2459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11DED65-46C0-4F29-A939-AFA52D2646CD}"/>
              </a:ext>
            </a:extLst>
          </p:cNvPr>
          <p:cNvSpPr txBox="1"/>
          <p:nvPr/>
        </p:nvSpPr>
        <p:spPr>
          <a:xfrm>
            <a:off x="595463" y="6468236"/>
            <a:ext cx="3900170" cy="369332"/>
          </a:xfrm>
          <a:prstGeom prst="rect">
            <a:avLst/>
          </a:prstGeom>
          <a:noFill/>
        </p:spPr>
        <p:txBody>
          <a:bodyPr wrap="none" rtlCol="0">
            <a:spAutoFit/>
          </a:bodyPr>
          <a:lstStyle/>
          <a:p>
            <a:r>
              <a:rPr lang="en-GB" dirty="0"/>
              <a:t>Angular width of the other bright bands: </a:t>
            </a:r>
            <a:endParaRPr lang="en-US" dirty="0"/>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FF35F6D5-3C50-447A-A242-18FAE13FE14F}"/>
                  </a:ext>
                </a:extLst>
              </p:cNvPr>
              <p:cNvSpPr/>
              <p:nvPr/>
            </p:nvSpPr>
            <p:spPr>
              <a:xfrm>
                <a:off x="4281743" y="6219257"/>
                <a:ext cx="1226361"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𝑚</m:t>
                          </m:r>
                        </m:sub>
                      </m:sSub>
                      <m:r>
                        <a:rPr lang="el-GR" i="1">
                          <a:latin typeface="Cambria Math" panose="02040503050406030204" pitchFamily="18" charset="0"/>
                          <a:ea typeface="Cambria Math" panose="02040503050406030204" pitchFamily="18" charset="0"/>
                        </a:rPr>
                        <m:t>≈</m:t>
                      </m:r>
                      <m:f>
                        <m:fPr>
                          <m:ctrlPr>
                            <a:rPr lang="el-GR" i="1">
                              <a:latin typeface="Cambria Math" panose="02040503050406030204" pitchFamily="18" charset="0"/>
                              <a:ea typeface="Cambria Math" panose="02040503050406030204" pitchFamily="18" charset="0"/>
                            </a:rPr>
                          </m:ctrlPr>
                        </m:fPr>
                        <m:num>
                          <m:r>
                            <a:rPr lang="el-GR" i="1">
                              <a:latin typeface="Cambria Math" panose="02040503050406030204" pitchFamily="18" charset="0"/>
                              <a:ea typeface="Cambria Math" panose="02040503050406030204" pitchFamily="18" charset="0"/>
                            </a:rPr>
                            <m:t>𝜆</m:t>
                          </m:r>
                        </m:num>
                        <m:den>
                          <m:r>
                            <a:rPr lang="en-GB" b="0" i="1" smtClean="0">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𝑎</m:t>
                          </m:r>
                        </m:den>
                      </m:f>
                    </m:oMath>
                  </m:oMathPara>
                </a14:m>
                <a:endParaRPr lang="en-US" dirty="0"/>
              </a:p>
            </p:txBody>
          </p:sp>
        </mc:Choice>
        <mc:Fallback xmlns="">
          <p:sp>
            <p:nvSpPr>
              <p:cNvPr id="58" name="Rectangle 57">
                <a:extLst>
                  <a:ext uri="{FF2B5EF4-FFF2-40B4-BE49-F238E27FC236}">
                    <a16:creationId xmlns:a16="http://schemas.microsoft.com/office/drawing/2014/main" id="{FF35F6D5-3C50-447A-A242-18FAE13FE14F}"/>
                  </a:ext>
                </a:extLst>
              </p:cNvPr>
              <p:cNvSpPr>
                <a:spLocks noRot="1" noChangeAspect="1" noMove="1" noResize="1" noEditPoints="1" noAdjustHandles="1" noChangeArrowheads="1" noChangeShapeType="1" noTextEdit="1"/>
              </p:cNvSpPr>
              <p:nvPr/>
            </p:nvSpPr>
            <p:spPr>
              <a:xfrm>
                <a:off x="4281743" y="6219257"/>
                <a:ext cx="1226361" cy="618311"/>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928838" y="2928753"/>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928838" y="2928753"/>
                <a:ext cx="191078" cy="276999"/>
              </a:xfrm>
              <a:prstGeom prst="rect">
                <a:avLst/>
              </a:prstGeom>
              <a:blipFill>
                <a:blip r:embed="rId24"/>
                <a:stretch>
                  <a:fillRect l="-40625" r="-3750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375298" y="2087746"/>
                <a:ext cx="424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375298" y="2087746"/>
                <a:ext cx="424090" cy="276999"/>
              </a:xfrm>
              <a:prstGeom prst="rect">
                <a:avLst/>
              </a:prstGeom>
              <a:blipFill>
                <a:blip r:embed="rId25"/>
                <a:stretch>
                  <a:fillRect l="-13043" r="-579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7380312" y="1495817"/>
                <a:ext cx="4187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7380312" y="1495817"/>
                <a:ext cx="418769" cy="276999"/>
              </a:xfrm>
              <a:prstGeom prst="rect">
                <a:avLst/>
              </a:prstGeom>
              <a:blipFill>
                <a:blip r:embed="rId26"/>
                <a:stretch>
                  <a:fillRect l="-13235" r="-5882" b="-17391"/>
                </a:stretch>
              </a:blipFill>
            </p:spPr>
            <p:txBody>
              <a:bodyPr/>
              <a:lstStyle/>
              <a:p>
                <a:r>
                  <a:rPr lang="en-US">
                    <a:noFill/>
                  </a:rPr>
                  <a:t> </a:t>
                </a:r>
              </a:p>
            </p:txBody>
          </p:sp>
        </mc:Fallback>
      </mc:AlternateContent>
    </p:spTree>
    <p:extLst>
      <p:ext uri="{BB962C8B-B14F-4D97-AF65-F5344CB8AC3E}">
        <p14:creationId xmlns:p14="http://schemas.microsoft.com/office/powerpoint/2010/main" val="314912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1" grpId="0"/>
      <p:bldP spid="53" grpId="0"/>
      <p:bldP spid="54" grpId="0"/>
      <p:bldP spid="55" grpId="0"/>
      <p:bldP spid="56" grpId="0"/>
      <p:bldP spid="57" grpId="0"/>
      <p:bldP spid="5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77</a:t>
            </a:fld>
            <a:endParaRPr lang="en-US" altLang="zh-CN"/>
          </a:p>
        </p:txBody>
      </p:sp>
      <p:sp>
        <p:nvSpPr>
          <p:cNvPr id="3" name="Title 1">
            <a:extLst>
              <a:ext uri="{FF2B5EF4-FFF2-40B4-BE49-F238E27FC236}">
                <a16:creationId xmlns:a16="http://schemas.microsoft.com/office/drawing/2014/main" id="{4ABD6E57-925B-4CBF-A2D6-0E4E0EC9889F}"/>
              </a:ext>
            </a:extLst>
          </p:cNvPr>
          <p:cNvSpPr>
            <a:spLocks noGrp="1"/>
          </p:cNvSpPr>
          <p:nvPr>
            <p:ph type="title"/>
          </p:nvPr>
        </p:nvSpPr>
        <p:spPr>
          <a:xfrm>
            <a:off x="1243811" y="-116733"/>
            <a:ext cx="8229600" cy="1143000"/>
          </a:xfrm>
        </p:spPr>
        <p:txBody>
          <a:bodyPr/>
          <a:lstStyle/>
          <a:p>
            <a:r>
              <a:rPr lang="en-GB" dirty="0"/>
              <a:t>Intensity on the screen</a:t>
            </a:r>
            <a:endParaRPr lang="en-US" dirty="0"/>
          </a:p>
        </p:txBody>
      </p:sp>
      <p:pic>
        <p:nvPicPr>
          <p:cNvPr id="9" name="Picture 2" descr="其">
            <a:extLst>
              <a:ext uri="{FF2B5EF4-FFF2-40B4-BE49-F238E27FC236}">
                <a16:creationId xmlns:a16="http://schemas.microsoft.com/office/drawing/2014/main" id="{53E78F90-D7EB-4DA9-A808-CAA8E3701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964805" y="-74314"/>
            <a:ext cx="1420068" cy="289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06A480-5775-46BB-82EE-282663A9826A}"/>
                  </a:ext>
                </a:extLst>
              </p:cNvPr>
              <p:cNvSpPr txBox="1"/>
              <p:nvPr/>
            </p:nvSpPr>
            <p:spPr>
              <a:xfrm>
                <a:off x="3123175" y="4060140"/>
                <a:ext cx="2404569" cy="935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𝐼</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𝜃</m:t>
                          </m:r>
                        </m:e>
                      </m:d>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0</m:t>
                          </m:r>
                        </m:sub>
                      </m:sSub>
                      <m:sSup>
                        <m:sSupPr>
                          <m:ctrlPr>
                            <a:rPr lang="en-GB" i="1">
                              <a:latin typeface="Cambria Math" panose="02040503050406030204" pitchFamily="18" charset="0"/>
                            </a:rPr>
                          </m:ctrlPr>
                        </m:sSupPr>
                        <m:e>
                          <m:d>
                            <m:dPr>
                              <m:begChr m:val="["/>
                              <m:endChr m:val="]"/>
                              <m:ctrlPr>
                                <a:rPr lang="en-GB" i="1" smtClean="0">
                                  <a:latin typeface="Cambria Math" panose="02040503050406030204" pitchFamily="18" charset="0"/>
                                </a:rPr>
                              </m:ctrlPr>
                            </m:dPr>
                            <m:e>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sin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num>
                                            <m:den>
                                              <m:r>
                                                <a:rPr lang="en-GB" i="1">
                                                  <a:latin typeface="Cambria Math" panose="02040503050406030204" pitchFamily="18" charset="0"/>
                                                </a:rPr>
                                                <m:t>2</m:t>
                                              </m:r>
                                            </m:den>
                                          </m:f>
                                        </m:e>
                                      </m:d>
                                    </m:e>
                                  </m:func>
                                </m:num>
                                <m:den>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)/2</m:t>
                                  </m:r>
                                </m:den>
                              </m:f>
                            </m:e>
                          </m:d>
                        </m:e>
                        <m:sup>
                          <m:r>
                            <a:rPr lang="en-GB" i="1">
                              <a:latin typeface="Cambria Math" panose="02040503050406030204" pitchFamily="18" charset="0"/>
                            </a:rPr>
                            <m:t>2</m:t>
                          </m:r>
                        </m:sup>
                      </m:sSup>
                    </m:oMath>
                  </m:oMathPara>
                </a14:m>
                <a:endParaRPr lang="en-US" dirty="0"/>
              </a:p>
            </p:txBody>
          </p:sp>
        </mc:Choice>
        <mc:Fallback xmlns="">
          <p:sp>
            <p:nvSpPr>
              <p:cNvPr id="13" name="TextBox 12">
                <a:extLst>
                  <a:ext uri="{FF2B5EF4-FFF2-40B4-BE49-F238E27FC236}">
                    <a16:creationId xmlns:a16="http://schemas.microsoft.com/office/drawing/2014/main" id="{9706A480-5775-46BB-82EE-282663A9826A}"/>
                  </a:ext>
                </a:extLst>
              </p:cNvPr>
              <p:cNvSpPr txBox="1">
                <a:spLocks noRot="1" noChangeAspect="1" noMove="1" noResize="1" noEditPoints="1" noAdjustHandles="1" noChangeArrowheads="1" noChangeShapeType="1" noTextEdit="1"/>
              </p:cNvSpPr>
              <p:nvPr/>
            </p:nvSpPr>
            <p:spPr>
              <a:xfrm>
                <a:off x="3123175" y="4060140"/>
                <a:ext cx="2404569" cy="9350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379537A-2BBC-4B30-9965-C2B2B763D3F3}"/>
                  </a:ext>
                </a:extLst>
              </p:cNvPr>
              <p:cNvSpPr txBox="1"/>
              <p:nvPr/>
            </p:nvSpPr>
            <p:spPr>
              <a:xfrm>
                <a:off x="6331184" y="3531488"/>
                <a:ext cx="1409168" cy="520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𝑎</m:t>
                          </m:r>
                        </m:num>
                        <m:den>
                          <m:r>
                            <a:rPr lang="en-GB" i="1">
                              <a:latin typeface="Cambria Math" panose="02040503050406030204" pitchFamily="18" charset="0"/>
                              <a:ea typeface="Cambria Math" panose="02040503050406030204" pitchFamily="18" charset="0"/>
                            </a:rPr>
                            <m:t>𝜆</m:t>
                          </m:r>
                        </m:den>
                      </m:f>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sin</m:t>
                          </m:r>
                        </m:fName>
                        <m:e>
                          <m:r>
                            <a:rPr lang="en-GB" i="1">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4" name="TextBox 13">
                <a:extLst>
                  <a:ext uri="{FF2B5EF4-FFF2-40B4-BE49-F238E27FC236}">
                    <a16:creationId xmlns:a16="http://schemas.microsoft.com/office/drawing/2014/main" id="{8379537A-2BBC-4B30-9965-C2B2B763D3F3}"/>
                  </a:ext>
                </a:extLst>
              </p:cNvPr>
              <p:cNvSpPr txBox="1">
                <a:spLocks noRot="1" noChangeAspect="1" noMove="1" noResize="1" noEditPoints="1" noAdjustHandles="1" noChangeArrowheads="1" noChangeShapeType="1" noTextEdit="1"/>
              </p:cNvSpPr>
              <p:nvPr/>
            </p:nvSpPr>
            <p:spPr>
              <a:xfrm>
                <a:off x="6331184" y="3531488"/>
                <a:ext cx="1409168" cy="520463"/>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EBAEF57-5706-4BAE-96A5-8FD4AB57C816}"/>
              </a:ext>
            </a:extLst>
          </p:cNvPr>
          <p:cNvSpPr txBox="1"/>
          <p:nvPr/>
        </p:nvSpPr>
        <p:spPr>
          <a:xfrm>
            <a:off x="5548597" y="3675295"/>
            <a:ext cx="782587" cy="369332"/>
          </a:xfrm>
          <a:prstGeom prst="rect">
            <a:avLst/>
          </a:prstGeom>
          <a:noFill/>
        </p:spPr>
        <p:txBody>
          <a:bodyPr wrap="none" rtlCol="0">
            <a:spAutoFit/>
          </a:bodyPr>
          <a:lstStyle/>
          <a:p>
            <a:r>
              <a:rPr lang="en-GB" dirty="0"/>
              <a:t>where </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793545-39C2-4198-B088-9697EE6913DF}"/>
                  </a:ext>
                </a:extLst>
              </p:cNvPr>
              <p:cNvSpPr txBox="1"/>
              <p:nvPr/>
            </p:nvSpPr>
            <p:spPr>
              <a:xfrm>
                <a:off x="194612" y="2261382"/>
                <a:ext cx="5411892" cy="646331"/>
              </a:xfrm>
              <a:prstGeom prst="rect">
                <a:avLst/>
              </a:prstGeom>
              <a:noFill/>
            </p:spPr>
            <p:txBody>
              <a:bodyPr wrap="square" rtlCol="0">
                <a:spAutoFit/>
              </a:bodyPr>
              <a:lstStyle/>
              <a:p>
                <a:r>
                  <a:rPr lang="en-GB" dirty="0"/>
                  <a:t>The electric field  in respect with the diffraction angle </a:t>
                </a:r>
                <a14:m>
                  <m:oMath xmlns:m="http://schemas.openxmlformats.org/officeDocument/2006/math">
                    <m:r>
                      <a:rPr lang="en-GB" i="1" smtClean="0">
                        <a:latin typeface="Cambria Math" panose="02040503050406030204" pitchFamily="18" charset="0"/>
                        <a:ea typeface="Cambria Math" panose="02040503050406030204" pitchFamily="18" charset="0"/>
                      </a:rPr>
                      <m:t>𝜃</m:t>
                    </m:r>
                  </m:oMath>
                </a14:m>
                <a:r>
                  <a:rPr lang="en-GB" dirty="0"/>
                  <a:t> (described the Huygens-Fresnel principle) is: </a:t>
                </a:r>
                <a:endParaRPr lang="en-US" dirty="0"/>
              </a:p>
            </p:txBody>
          </p:sp>
        </mc:Choice>
        <mc:Fallback xmlns="">
          <p:sp>
            <p:nvSpPr>
              <p:cNvPr id="16" name="TextBox 15">
                <a:extLst>
                  <a:ext uri="{FF2B5EF4-FFF2-40B4-BE49-F238E27FC236}">
                    <a16:creationId xmlns:a16="http://schemas.microsoft.com/office/drawing/2014/main" id="{90793545-39C2-4198-B088-9697EE6913DF}"/>
                  </a:ext>
                </a:extLst>
              </p:cNvPr>
              <p:cNvSpPr txBox="1">
                <a:spLocks noRot="1" noChangeAspect="1" noMove="1" noResize="1" noEditPoints="1" noAdjustHandles="1" noChangeArrowheads="1" noChangeShapeType="1" noTextEdit="1"/>
              </p:cNvSpPr>
              <p:nvPr/>
            </p:nvSpPr>
            <p:spPr>
              <a:xfrm>
                <a:off x="194612" y="2261382"/>
                <a:ext cx="5411892" cy="646331"/>
              </a:xfrm>
              <a:prstGeom prst="rect">
                <a:avLst/>
              </a:prstGeom>
              <a:blipFill>
                <a:blip r:embed="rId5"/>
                <a:stretch>
                  <a:fillRect l="-1014"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11D61E-017F-4CC1-B728-DA2546305AA1}"/>
                  </a:ext>
                </a:extLst>
              </p:cNvPr>
              <p:cNvSpPr txBox="1"/>
              <p:nvPr/>
            </p:nvSpPr>
            <p:spPr>
              <a:xfrm>
                <a:off x="6056137" y="2261382"/>
                <a:ext cx="1924886" cy="8062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𝑃</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0</m:t>
                          </m:r>
                        </m:sub>
                      </m:sSub>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sin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m:t>
                                      </m:r>
                                    </m:num>
                                    <m:den>
                                      <m:r>
                                        <a:rPr lang="en-GB" i="1">
                                          <a:latin typeface="Cambria Math" panose="02040503050406030204" pitchFamily="18" charset="0"/>
                                        </a:rPr>
                                        <m:t>2</m:t>
                                      </m:r>
                                    </m:den>
                                  </m:f>
                                </m:e>
                              </m:d>
                            </m:e>
                          </m:func>
                        </m:num>
                        <m:den>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17" name="TextBox 16">
                <a:extLst>
                  <a:ext uri="{FF2B5EF4-FFF2-40B4-BE49-F238E27FC236}">
                    <a16:creationId xmlns:a16="http://schemas.microsoft.com/office/drawing/2014/main" id="{B711D61E-017F-4CC1-B728-DA2546305AA1}"/>
                  </a:ext>
                </a:extLst>
              </p:cNvPr>
              <p:cNvSpPr txBox="1">
                <a:spLocks noRot="1" noChangeAspect="1" noMove="1" noResize="1" noEditPoints="1" noAdjustHandles="1" noChangeArrowheads="1" noChangeShapeType="1" noTextEdit="1"/>
              </p:cNvSpPr>
              <p:nvPr/>
            </p:nvSpPr>
            <p:spPr>
              <a:xfrm>
                <a:off x="6056137" y="2261382"/>
                <a:ext cx="1924886" cy="806246"/>
              </a:xfrm>
              <a:prstGeom prst="rect">
                <a:avLst/>
              </a:prstGeom>
              <a:blipFill>
                <a:blip r:embed="rId6"/>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720B610-3BDF-4324-83E2-C887A35FB6CB}"/>
              </a:ext>
            </a:extLst>
          </p:cNvPr>
          <p:cNvSpPr txBox="1"/>
          <p:nvPr/>
        </p:nvSpPr>
        <p:spPr>
          <a:xfrm>
            <a:off x="336779" y="4293096"/>
            <a:ext cx="2563779" cy="369332"/>
          </a:xfrm>
          <a:prstGeom prst="rect">
            <a:avLst/>
          </a:prstGeom>
          <a:noFill/>
        </p:spPr>
        <p:txBody>
          <a:bodyPr wrap="none" rtlCol="0">
            <a:spAutoFit/>
          </a:bodyPr>
          <a:lstStyle/>
          <a:p>
            <a:r>
              <a:rPr lang="en-GB" dirty="0"/>
              <a:t>Then, the light intensity is:</a:t>
            </a:r>
            <a:endParaRPr lang="en-US" dirty="0"/>
          </a:p>
        </p:txBody>
      </p:sp>
      <p:sp>
        <p:nvSpPr>
          <p:cNvPr id="19" name="TextBox 18">
            <a:extLst>
              <a:ext uri="{FF2B5EF4-FFF2-40B4-BE49-F238E27FC236}">
                <a16:creationId xmlns:a16="http://schemas.microsoft.com/office/drawing/2014/main" id="{897A9C01-926E-4665-B8C1-BBC27965BF6D}"/>
              </a:ext>
            </a:extLst>
          </p:cNvPr>
          <p:cNvSpPr txBox="1"/>
          <p:nvPr/>
        </p:nvSpPr>
        <p:spPr>
          <a:xfrm>
            <a:off x="235246" y="5517232"/>
            <a:ext cx="2374111" cy="369332"/>
          </a:xfrm>
          <a:prstGeom prst="rect">
            <a:avLst/>
          </a:prstGeom>
          <a:noFill/>
        </p:spPr>
        <p:txBody>
          <a:bodyPr wrap="none" rtlCol="0">
            <a:spAutoFit/>
          </a:bodyPr>
          <a:lstStyle/>
          <a:p>
            <a:r>
              <a:rPr lang="en-GB" dirty="0"/>
              <a:t>Maxima of intensity for </a:t>
            </a: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72816FB-1213-4D02-AD52-6A16307CE431}"/>
                  </a:ext>
                </a:extLst>
              </p:cNvPr>
              <p:cNvSpPr/>
              <p:nvPr/>
            </p:nvSpPr>
            <p:spPr>
              <a:xfrm>
                <a:off x="2613576" y="5326305"/>
                <a:ext cx="1742400"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r>
                            <m:rPr>
                              <m:sty m:val="p"/>
                            </m:rPr>
                            <a:rPr lang="en-GB">
                              <a:latin typeface="Cambria Math" panose="02040503050406030204" pitchFamily="18" charset="0"/>
                            </a:rPr>
                            <m:t>sin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m:t>
                                  </m:r>
                                </m:num>
                                <m:den>
                                  <m:r>
                                    <a:rPr lang="en-GB" i="1">
                                      <a:latin typeface="Cambria Math" panose="02040503050406030204" pitchFamily="18" charset="0"/>
                                    </a:rPr>
                                    <m:t>2</m:t>
                                  </m:r>
                                </m:den>
                              </m:f>
                            </m:e>
                          </m:d>
                          <m:r>
                            <a:rPr lang="en-GB" b="0" i="1" smtClean="0">
                              <a:latin typeface="Cambria Math" panose="02040503050406030204" pitchFamily="18" charset="0"/>
                            </a:rPr>
                            <m:t>=1</m:t>
                          </m:r>
                        </m:e>
                      </m:func>
                    </m:oMath>
                  </m:oMathPara>
                </a14:m>
                <a:endParaRPr lang="en-US" dirty="0"/>
              </a:p>
            </p:txBody>
          </p:sp>
        </mc:Choice>
        <mc:Fallback xmlns="">
          <p:sp>
            <p:nvSpPr>
              <p:cNvPr id="20" name="Rectangle 19">
                <a:extLst>
                  <a:ext uri="{FF2B5EF4-FFF2-40B4-BE49-F238E27FC236}">
                    <a16:creationId xmlns:a16="http://schemas.microsoft.com/office/drawing/2014/main" id="{872816FB-1213-4D02-AD52-6A16307CE431}"/>
                  </a:ext>
                </a:extLst>
              </p:cNvPr>
              <p:cNvSpPr>
                <a:spLocks noRot="1" noChangeAspect="1" noMove="1" noResize="1" noEditPoints="1" noAdjustHandles="1" noChangeArrowheads="1" noChangeShapeType="1" noTextEdit="1"/>
              </p:cNvSpPr>
              <p:nvPr/>
            </p:nvSpPr>
            <p:spPr>
              <a:xfrm>
                <a:off x="2613576" y="5326305"/>
                <a:ext cx="1742400" cy="714683"/>
              </a:xfrm>
              <a:prstGeom prst="rect">
                <a:avLst/>
              </a:prstGeom>
              <a:blipFill>
                <a:blip r:embed="rId7"/>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E504A36-DF5D-4FFA-BA50-AA741CBC8731}"/>
              </a:ext>
            </a:extLst>
          </p:cNvPr>
          <p:cNvSpPr txBox="1"/>
          <p:nvPr/>
        </p:nvSpPr>
        <p:spPr>
          <a:xfrm>
            <a:off x="4884309" y="5523537"/>
            <a:ext cx="2343655" cy="369332"/>
          </a:xfrm>
          <a:prstGeom prst="rect">
            <a:avLst/>
          </a:prstGeom>
          <a:noFill/>
        </p:spPr>
        <p:txBody>
          <a:bodyPr wrap="none" rtlCol="0">
            <a:spAutoFit/>
          </a:bodyPr>
          <a:lstStyle/>
          <a:p>
            <a:r>
              <a:rPr lang="en-GB" dirty="0"/>
              <a:t>Minima of intensity for </a:t>
            </a:r>
            <a:endParaRPr lang="en-US"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62C87C7-5715-40C8-AFE7-59744E597F41}"/>
                  </a:ext>
                </a:extLst>
              </p:cNvPr>
              <p:cNvSpPr/>
              <p:nvPr/>
            </p:nvSpPr>
            <p:spPr>
              <a:xfrm>
                <a:off x="7225165" y="5344556"/>
                <a:ext cx="1742400"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r>
                            <m:rPr>
                              <m:sty m:val="p"/>
                            </m:rPr>
                            <a:rPr lang="en-GB">
                              <a:latin typeface="Cambria Math" panose="02040503050406030204" pitchFamily="18" charset="0"/>
                            </a:rPr>
                            <m:t>sin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m:t>
                                  </m:r>
                                </m:num>
                                <m:den>
                                  <m:r>
                                    <a:rPr lang="en-GB" i="1">
                                      <a:latin typeface="Cambria Math" panose="02040503050406030204" pitchFamily="18" charset="0"/>
                                    </a:rPr>
                                    <m:t>2</m:t>
                                  </m:r>
                                </m:den>
                              </m:f>
                            </m:e>
                          </m:d>
                          <m:r>
                            <a:rPr lang="en-GB" b="0" i="1" smtClean="0">
                              <a:latin typeface="Cambria Math" panose="02040503050406030204" pitchFamily="18" charset="0"/>
                            </a:rPr>
                            <m:t>=0</m:t>
                          </m:r>
                        </m:e>
                      </m:func>
                    </m:oMath>
                  </m:oMathPara>
                </a14:m>
                <a:endParaRPr lang="en-US" dirty="0"/>
              </a:p>
            </p:txBody>
          </p:sp>
        </mc:Choice>
        <mc:Fallback xmlns="">
          <p:sp>
            <p:nvSpPr>
              <p:cNvPr id="22" name="Rectangle 21">
                <a:extLst>
                  <a:ext uri="{FF2B5EF4-FFF2-40B4-BE49-F238E27FC236}">
                    <a16:creationId xmlns:a16="http://schemas.microsoft.com/office/drawing/2014/main" id="{C62C87C7-5715-40C8-AFE7-59744E597F41}"/>
                  </a:ext>
                </a:extLst>
              </p:cNvPr>
              <p:cNvSpPr>
                <a:spLocks noRot="1" noChangeAspect="1" noMove="1" noResize="1" noEditPoints="1" noAdjustHandles="1" noChangeArrowheads="1" noChangeShapeType="1" noTextEdit="1"/>
              </p:cNvSpPr>
              <p:nvPr/>
            </p:nvSpPr>
            <p:spPr>
              <a:xfrm>
                <a:off x="7225165" y="5344556"/>
                <a:ext cx="1742400" cy="714683"/>
              </a:xfrm>
              <a:prstGeom prst="rect">
                <a:avLst/>
              </a:prstGeom>
              <a:blipFill>
                <a:blip r:embed="rId8"/>
                <a:stretch>
                  <a:fillRect/>
                </a:stretch>
              </a:blipFill>
            </p:spPr>
            <p:txBody>
              <a:bodyPr/>
              <a:lstStyle/>
              <a:p>
                <a:r>
                  <a:rPr lang="en-US">
                    <a:noFill/>
                  </a:rPr>
                  <a:t> </a:t>
                </a:r>
              </a:p>
            </p:txBody>
          </p:sp>
        </mc:Fallback>
      </mc:AlternateContent>
      <p:sp>
        <p:nvSpPr>
          <p:cNvPr id="5" name="TextBox 4"/>
          <p:cNvSpPr txBox="1"/>
          <p:nvPr/>
        </p:nvSpPr>
        <p:spPr>
          <a:xfrm flipH="1">
            <a:off x="534736" y="6264406"/>
            <a:ext cx="8496944" cy="646331"/>
          </a:xfrm>
          <a:prstGeom prst="rect">
            <a:avLst/>
          </a:prstGeom>
          <a:noFill/>
        </p:spPr>
        <p:txBody>
          <a:bodyPr wrap="square" rtlCol="0">
            <a:spAutoFit/>
          </a:bodyPr>
          <a:lstStyle/>
          <a:p>
            <a:r>
              <a:rPr lang="en-GB" dirty="0"/>
              <a:t>These results are obtained using the Huygens-Fresnel principle and not demonstrated during this lecture.  </a:t>
            </a:r>
            <a:endParaRPr lang="en-US" dirty="0"/>
          </a:p>
        </p:txBody>
      </p:sp>
    </p:spTree>
    <p:extLst>
      <p:ext uri="{BB962C8B-B14F-4D97-AF65-F5344CB8AC3E}">
        <p14:creationId xmlns:p14="http://schemas.microsoft.com/office/powerpoint/2010/main" val="325635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78</a:t>
            </a:fld>
            <a:endParaRPr lang="en-US" altLang="zh-CN"/>
          </a:p>
        </p:txBody>
      </p:sp>
      <p:grpSp>
        <p:nvGrpSpPr>
          <p:cNvPr id="5" name="Group 23">
            <a:extLst>
              <a:ext uri="{FF2B5EF4-FFF2-40B4-BE49-F238E27FC236}">
                <a16:creationId xmlns:a16="http://schemas.microsoft.com/office/drawing/2014/main" id="{821162D7-17AD-4DE0-95FC-248DAC4A9647}"/>
              </a:ext>
            </a:extLst>
          </p:cNvPr>
          <p:cNvGrpSpPr>
            <a:grpSpLocks/>
          </p:cNvGrpSpPr>
          <p:nvPr/>
        </p:nvGrpSpPr>
        <p:grpSpPr bwMode="auto">
          <a:xfrm>
            <a:off x="1547813" y="1727201"/>
            <a:ext cx="6159500" cy="3024188"/>
            <a:chOff x="1020" y="2115"/>
            <a:chExt cx="3880" cy="1905"/>
          </a:xfrm>
        </p:grpSpPr>
        <p:sp>
          <p:nvSpPr>
            <p:cNvPr id="7" name="Line 27">
              <a:extLst>
                <a:ext uri="{FF2B5EF4-FFF2-40B4-BE49-F238E27FC236}">
                  <a16:creationId xmlns:a16="http://schemas.microsoft.com/office/drawing/2014/main" id="{7F276EDF-635D-4B05-BC6C-163F908D8A80}"/>
                </a:ext>
              </a:extLst>
            </p:cNvPr>
            <p:cNvSpPr>
              <a:spLocks noChangeShapeType="1"/>
            </p:cNvSpPr>
            <p:nvPr/>
          </p:nvSpPr>
          <p:spPr bwMode="auto">
            <a:xfrm flipV="1">
              <a:off x="3379" y="2372"/>
              <a:ext cx="1297" cy="673"/>
            </a:xfrm>
            <a:prstGeom prst="line">
              <a:avLst/>
            </a:prstGeom>
            <a:noFill/>
            <a:ln w="1905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8" name="Line 28">
              <a:extLst>
                <a:ext uri="{FF2B5EF4-FFF2-40B4-BE49-F238E27FC236}">
                  <a16:creationId xmlns:a16="http://schemas.microsoft.com/office/drawing/2014/main" id="{7BB2C8CD-37CA-4080-B15E-AAA75D175D7F}"/>
                </a:ext>
              </a:extLst>
            </p:cNvPr>
            <p:cNvSpPr>
              <a:spLocks noChangeShapeType="1"/>
            </p:cNvSpPr>
            <p:nvPr/>
          </p:nvSpPr>
          <p:spPr bwMode="auto">
            <a:xfrm>
              <a:off x="1020" y="2794"/>
              <a:ext cx="3880" cy="0"/>
            </a:xfrm>
            <a:prstGeom prst="line">
              <a:avLst/>
            </a:prstGeom>
            <a:noFill/>
            <a:ln w="12700">
              <a:solidFill>
                <a:schemeClr val="tx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aphicFrame>
          <p:nvGraphicFramePr>
            <p:cNvPr id="9" name="Object 29">
              <a:extLst>
                <a:ext uri="{FF2B5EF4-FFF2-40B4-BE49-F238E27FC236}">
                  <a16:creationId xmlns:a16="http://schemas.microsoft.com/office/drawing/2014/main" id="{A0790F88-40B4-402E-8989-FB15ED747339}"/>
                </a:ext>
              </a:extLst>
            </p:cNvPr>
            <p:cNvGraphicFramePr>
              <a:graphicFrameLocks noChangeAspect="1"/>
            </p:cNvGraphicFramePr>
            <p:nvPr/>
          </p:nvGraphicFramePr>
          <p:xfrm>
            <a:off x="3984" y="3570"/>
            <a:ext cx="143" cy="200"/>
          </p:xfrm>
          <a:graphic>
            <a:graphicData uri="http://schemas.openxmlformats.org/presentationml/2006/ole">
              <mc:AlternateContent xmlns:mc="http://schemas.openxmlformats.org/markup-compatibility/2006">
                <mc:Choice xmlns:v="urn:schemas-microsoft-com:vml" Requires="v">
                  <p:oleObj spid="_x0000_s41986" name="公式" r:id="rId3" imgW="247591" imgH="361954" progId="Equation.3">
                    <p:embed/>
                  </p:oleObj>
                </mc:Choice>
                <mc:Fallback>
                  <p:oleObj name="公式" r:id="rId3" imgW="247591" imgH="361954" progId="Equation.3">
                    <p:embed/>
                    <p:pic>
                      <p:nvPicPr>
                        <p:cNvPr id="9" name="Object 29">
                          <a:extLst>
                            <a:ext uri="{FF2B5EF4-FFF2-40B4-BE49-F238E27FC236}">
                              <a16:creationId xmlns:a16="http://schemas.microsoft.com/office/drawing/2014/main" id="{A0790F88-40B4-402E-8989-FB15ED747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 y="3570"/>
                          <a:ext cx="143"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30">
              <a:extLst>
                <a:ext uri="{FF2B5EF4-FFF2-40B4-BE49-F238E27FC236}">
                  <a16:creationId xmlns:a16="http://schemas.microsoft.com/office/drawing/2014/main" id="{BAAD7871-3A96-439D-9F01-66E0DBD31C2C}"/>
                </a:ext>
              </a:extLst>
            </p:cNvPr>
            <p:cNvSpPr>
              <a:spLocks noChangeShapeType="1"/>
            </p:cNvSpPr>
            <p:nvPr/>
          </p:nvSpPr>
          <p:spPr bwMode="auto">
            <a:xfrm>
              <a:off x="3368" y="3385"/>
              <a:ext cx="1296" cy="0"/>
            </a:xfrm>
            <a:prstGeom prst="line">
              <a:avLst/>
            </a:prstGeom>
            <a:noFill/>
            <a:ln w="19050">
              <a:solidFill>
                <a:schemeClr val="bg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11" name="Group 31">
              <a:extLst>
                <a:ext uri="{FF2B5EF4-FFF2-40B4-BE49-F238E27FC236}">
                  <a16:creationId xmlns:a16="http://schemas.microsoft.com/office/drawing/2014/main" id="{D65B971D-BE09-4192-BA0F-9B0608FB6C5A}"/>
                </a:ext>
              </a:extLst>
            </p:cNvPr>
            <p:cNvGrpSpPr>
              <a:grpSpLocks/>
            </p:cNvGrpSpPr>
            <p:nvPr/>
          </p:nvGrpSpPr>
          <p:grpSpPr bwMode="auto">
            <a:xfrm>
              <a:off x="1647" y="2831"/>
              <a:ext cx="956" cy="463"/>
              <a:chOff x="1491" y="922"/>
              <a:chExt cx="956" cy="474"/>
            </a:xfrm>
          </p:grpSpPr>
          <p:sp>
            <p:nvSpPr>
              <p:cNvPr id="27" name="Line 32">
                <a:extLst>
                  <a:ext uri="{FF2B5EF4-FFF2-40B4-BE49-F238E27FC236}">
                    <a16:creationId xmlns:a16="http://schemas.microsoft.com/office/drawing/2014/main" id="{AD5E7306-255C-4081-9FE2-43CF39DEEB2D}"/>
                  </a:ext>
                </a:extLst>
              </p:cNvPr>
              <p:cNvSpPr>
                <a:spLocks noChangeShapeType="1"/>
              </p:cNvSpPr>
              <p:nvPr/>
            </p:nvSpPr>
            <p:spPr bwMode="auto">
              <a:xfrm>
                <a:off x="1491"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8" name="Line 33">
                <a:extLst>
                  <a:ext uri="{FF2B5EF4-FFF2-40B4-BE49-F238E27FC236}">
                    <a16:creationId xmlns:a16="http://schemas.microsoft.com/office/drawing/2014/main" id="{CD1A35FA-17B6-47A6-9B5F-C6DA0D754254}"/>
                  </a:ext>
                </a:extLst>
              </p:cNvPr>
              <p:cNvSpPr>
                <a:spLocks noChangeShapeType="1"/>
              </p:cNvSpPr>
              <p:nvPr/>
            </p:nvSpPr>
            <p:spPr bwMode="auto">
              <a:xfrm>
                <a:off x="1535"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9" name="Line 34">
                <a:extLst>
                  <a:ext uri="{FF2B5EF4-FFF2-40B4-BE49-F238E27FC236}">
                    <a16:creationId xmlns:a16="http://schemas.microsoft.com/office/drawing/2014/main" id="{DE9FCB7E-3E0C-4FB6-9A26-8FF8E7A3D42E}"/>
                  </a:ext>
                </a:extLst>
              </p:cNvPr>
              <p:cNvSpPr>
                <a:spLocks noChangeShapeType="1"/>
              </p:cNvSpPr>
              <p:nvPr/>
            </p:nvSpPr>
            <p:spPr bwMode="auto">
              <a:xfrm>
                <a:off x="1503"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aphicFrame>
          <p:nvGraphicFramePr>
            <p:cNvPr id="12" name="Object 35">
              <a:extLst>
                <a:ext uri="{FF2B5EF4-FFF2-40B4-BE49-F238E27FC236}">
                  <a16:creationId xmlns:a16="http://schemas.microsoft.com/office/drawing/2014/main" id="{4EFCB743-EEB5-44E2-A9F1-45A72E4A7F20}"/>
                </a:ext>
              </a:extLst>
            </p:cNvPr>
            <p:cNvGraphicFramePr>
              <a:graphicFrameLocks noChangeAspect="1"/>
            </p:cNvGraphicFramePr>
            <p:nvPr/>
          </p:nvGraphicFramePr>
          <p:xfrm>
            <a:off x="2374" y="2601"/>
            <a:ext cx="143" cy="149"/>
          </p:xfrm>
          <a:graphic>
            <a:graphicData uri="http://schemas.openxmlformats.org/presentationml/2006/ole">
              <mc:AlternateContent xmlns:mc="http://schemas.openxmlformats.org/markup-compatibility/2006">
                <mc:Choice xmlns:v="urn:schemas-microsoft-com:vml" Requires="v">
                  <p:oleObj spid="_x0000_s41987" name="公式" r:id="rId5" imgW="247591" imgH="266815" progId="Equation.3">
                    <p:embed/>
                  </p:oleObj>
                </mc:Choice>
                <mc:Fallback>
                  <p:oleObj name="公式" r:id="rId5" imgW="247591" imgH="266815" progId="Equation.3">
                    <p:embed/>
                    <p:pic>
                      <p:nvPicPr>
                        <p:cNvPr id="12" name="Object 35">
                          <a:extLst>
                            <a:ext uri="{FF2B5EF4-FFF2-40B4-BE49-F238E27FC236}">
                              <a16:creationId xmlns:a16="http://schemas.microsoft.com/office/drawing/2014/main" id="{4EFCB743-EEB5-44E2-A9F1-45A72E4A7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 y="2601"/>
                          <a:ext cx="143"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6">
              <a:extLst>
                <a:ext uri="{FF2B5EF4-FFF2-40B4-BE49-F238E27FC236}">
                  <a16:creationId xmlns:a16="http://schemas.microsoft.com/office/drawing/2014/main" id="{7264A4B4-DDCA-4A76-B31C-8C8821C6E389}"/>
                </a:ext>
              </a:extLst>
            </p:cNvPr>
            <p:cNvGraphicFramePr>
              <a:graphicFrameLocks noChangeAspect="1"/>
            </p:cNvGraphicFramePr>
            <p:nvPr/>
          </p:nvGraphicFramePr>
          <p:xfrm>
            <a:off x="2381" y="3321"/>
            <a:ext cx="141" cy="154"/>
          </p:xfrm>
          <a:graphic>
            <a:graphicData uri="http://schemas.openxmlformats.org/presentationml/2006/ole">
              <mc:AlternateContent xmlns:mc="http://schemas.openxmlformats.org/markup-compatibility/2006">
                <mc:Choice xmlns:v="urn:schemas-microsoft-com:vml" Requires="v">
                  <p:oleObj spid="_x0000_s41988" name="公式" r:id="rId7" imgW="247591" imgH="276117" progId="Equation.3">
                    <p:embed/>
                  </p:oleObj>
                </mc:Choice>
                <mc:Fallback>
                  <p:oleObj name="公式" r:id="rId7" imgW="247591" imgH="276117" progId="Equation.3">
                    <p:embed/>
                    <p:pic>
                      <p:nvPicPr>
                        <p:cNvPr id="13" name="Object 36">
                          <a:extLst>
                            <a:ext uri="{FF2B5EF4-FFF2-40B4-BE49-F238E27FC236}">
                              <a16:creationId xmlns:a16="http://schemas.microsoft.com/office/drawing/2014/main" id="{7264A4B4-DDCA-4A76-B31C-8C8821C6E3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 y="3321"/>
                          <a:ext cx="141"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37">
              <a:extLst>
                <a:ext uri="{FF2B5EF4-FFF2-40B4-BE49-F238E27FC236}">
                  <a16:creationId xmlns:a16="http://schemas.microsoft.com/office/drawing/2014/main" id="{B589F946-0956-444F-BD13-B6B8A7D294EF}"/>
                </a:ext>
              </a:extLst>
            </p:cNvPr>
            <p:cNvSpPr>
              <a:spLocks noChangeAspect="1" noChangeShapeType="1"/>
            </p:cNvSpPr>
            <p:nvPr/>
          </p:nvSpPr>
          <p:spPr bwMode="auto">
            <a:xfrm flipV="1">
              <a:off x="2599" y="3070"/>
              <a:ext cx="703" cy="224"/>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5" name="Line 38">
              <a:extLst>
                <a:ext uri="{FF2B5EF4-FFF2-40B4-BE49-F238E27FC236}">
                  <a16:creationId xmlns:a16="http://schemas.microsoft.com/office/drawing/2014/main" id="{A97698A5-22AE-41A4-9387-C216EA1A024B}"/>
                </a:ext>
              </a:extLst>
            </p:cNvPr>
            <p:cNvSpPr>
              <a:spLocks noChangeAspect="1" noChangeShapeType="1"/>
            </p:cNvSpPr>
            <p:nvPr/>
          </p:nvSpPr>
          <p:spPr bwMode="auto">
            <a:xfrm flipV="1">
              <a:off x="2593" y="2386"/>
              <a:ext cx="2055" cy="654"/>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16" name="Line 39">
              <a:extLst>
                <a:ext uri="{FF2B5EF4-FFF2-40B4-BE49-F238E27FC236}">
                  <a16:creationId xmlns:a16="http://schemas.microsoft.com/office/drawing/2014/main" id="{B6C49A3C-3E8E-4894-9D91-E47EEF5149FB}"/>
                </a:ext>
              </a:extLst>
            </p:cNvPr>
            <p:cNvSpPr>
              <a:spLocks noChangeAspect="1" noChangeShapeType="1"/>
            </p:cNvSpPr>
            <p:nvPr/>
          </p:nvSpPr>
          <p:spPr bwMode="auto">
            <a:xfrm flipV="1">
              <a:off x="2581" y="2614"/>
              <a:ext cx="709" cy="226"/>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17" name="Group 40">
              <a:extLst>
                <a:ext uri="{FF2B5EF4-FFF2-40B4-BE49-F238E27FC236}">
                  <a16:creationId xmlns:a16="http://schemas.microsoft.com/office/drawing/2014/main" id="{D62A1810-6719-4C90-90F8-49381F570079}"/>
                </a:ext>
              </a:extLst>
            </p:cNvPr>
            <p:cNvGrpSpPr>
              <a:grpSpLocks/>
            </p:cNvGrpSpPr>
            <p:nvPr/>
          </p:nvGrpSpPr>
          <p:grpSpPr bwMode="auto">
            <a:xfrm>
              <a:off x="2592" y="2394"/>
              <a:ext cx="0" cy="1308"/>
              <a:chOff x="2592" y="956"/>
              <a:chExt cx="0" cy="1308"/>
            </a:xfrm>
          </p:grpSpPr>
          <p:sp>
            <p:nvSpPr>
              <p:cNvPr id="24" name="Line 41">
                <a:extLst>
                  <a:ext uri="{FF2B5EF4-FFF2-40B4-BE49-F238E27FC236}">
                    <a16:creationId xmlns:a16="http://schemas.microsoft.com/office/drawing/2014/main" id="{8145CFB7-C55F-4FDB-99A3-2825F34169B2}"/>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 name="Line 42">
                <a:extLst>
                  <a:ext uri="{FF2B5EF4-FFF2-40B4-BE49-F238E27FC236}">
                    <a16:creationId xmlns:a16="http://schemas.microsoft.com/office/drawing/2014/main" id="{7D541D41-47C7-4B46-B2F2-E7894552508B}"/>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 name="Line 43">
                <a:extLst>
                  <a:ext uri="{FF2B5EF4-FFF2-40B4-BE49-F238E27FC236}">
                    <a16:creationId xmlns:a16="http://schemas.microsoft.com/office/drawing/2014/main" id="{D7E20701-EE5D-42E3-8D5F-67076F6153CE}"/>
                  </a:ext>
                </a:extLst>
              </p:cNvPr>
              <p:cNvSpPr>
                <a:spLocks noChangeShapeType="1"/>
              </p:cNvSpPr>
              <p:nvPr/>
            </p:nvSpPr>
            <p:spPr bwMode="auto">
              <a:xfrm>
                <a:off x="2592" y="1374"/>
                <a:ext cx="0" cy="480"/>
              </a:xfrm>
              <a:prstGeom prst="line">
                <a:avLst/>
              </a:prstGeom>
              <a:noFill/>
              <a:ln w="19050">
                <a:solidFill>
                  <a:srgbClr val="99FF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grpSp>
          <p:nvGrpSpPr>
            <p:cNvPr id="18" name="Group 44">
              <a:extLst>
                <a:ext uri="{FF2B5EF4-FFF2-40B4-BE49-F238E27FC236}">
                  <a16:creationId xmlns:a16="http://schemas.microsoft.com/office/drawing/2014/main" id="{7ED12ABE-24F3-42FB-8F88-99A923459D50}"/>
                </a:ext>
              </a:extLst>
            </p:cNvPr>
            <p:cNvGrpSpPr>
              <a:grpSpLocks/>
            </p:cNvGrpSpPr>
            <p:nvPr/>
          </p:nvGrpSpPr>
          <p:grpSpPr bwMode="auto">
            <a:xfrm>
              <a:off x="4664" y="2115"/>
              <a:ext cx="48" cy="1344"/>
              <a:chOff x="3648" y="1008"/>
              <a:chExt cx="48" cy="1344"/>
            </a:xfrm>
          </p:grpSpPr>
          <p:sp>
            <p:nvSpPr>
              <p:cNvPr id="22" name="Rectangle 45">
                <a:extLst>
                  <a:ext uri="{FF2B5EF4-FFF2-40B4-BE49-F238E27FC236}">
                    <a16:creationId xmlns:a16="http://schemas.microsoft.com/office/drawing/2014/main" id="{9DFCAD04-6F59-464A-9067-B8711D9164BD}"/>
                  </a:ext>
                </a:extLst>
              </p:cNvPr>
              <p:cNvSpPr>
                <a:spLocks noChangeArrowheads="1"/>
              </p:cNvSpPr>
              <p:nvPr/>
            </p:nvSpPr>
            <p:spPr bwMode="auto">
              <a:xfrm>
                <a:off x="3648" y="1008"/>
                <a:ext cx="48" cy="1344"/>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Line 46">
                <a:extLst>
                  <a:ext uri="{FF2B5EF4-FFF2-40B4-BE49-F238E27FC236}">
                    <a16:creationId xmlns:a16="http://schemas.microsoft.com/office/drawing/2014/main" id="{FE83E6B0-D45B-4F9D-B716-80B7CC890A98}"/>
                  </a:ext>
                </a:extLst>
              </p:cNvPr>
              <p:cNvSpPr>
                <a:spLocks noChangeShapeType="1"/>
              </p:cNvSpPr>
              <p:nvPr/>
            </p:nvSpPr>
            <p:spPr bwMode="auto">
              <a:xfrm>
                <a:off x="3648" y="1008"/>
                <a:ext cx="0" cy="1344"/>
              </a:xfrm>
              <a:prstGeom prst="line">
                <a:avLst/>
              </a:prstGeom>
              <a:noFill/>
              <a:ln w="381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19" name="Text Box 47">
              <a:extLst>
                <a:ext uri="{FF2B5EF4-FFF2-40B4-BE49-F238E27FC236}">
                  <a16:creationId xmlns:a16="http://schemas.microsoft.com/office/drawing/2014/main" id="{D078269A-4B3F-4DED-B57E-77C7D69ED505}"/>
                </a:ext>
              </a:extLst>
            </p:cNvPr>
            <p:cNvSpPr txBox="1">
              <a:spLocks noChangeArrowheads="1"/>
            </p:cNvSpPr>
            <p:nvPr/>
          </p:nvSpPr>
          <p:spPr bwMode="auto">
            <a:xfrm>
              <a:off x="1688" y="3770"/>
              <a:ext cx="2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r>
                <a:rPr kumimoji="1" lang="en-US" altLang="zh-CN" sz="2000" dirty="0">
                  <a:latin typeface="Times New Roman" panose="02020603050405020304" pitchFamily="18" charset="0"/>
                  <a:ea typeface="楷体_GB2312" pitchFamily="49" charset="-122"/>
                </a:rPr>
                <a:t>( </a:t>
              </a:r>
              <a:r>
                <a:rPr kumimoji="1" lang="zh-CN" altLang="en-US" sz="2000" dirty="0">
                  <a:latin typeface="Times New Roman" panose="02020603050405020304" pitchFamily="18" charset="0"/>
                  <a:ea typeface="楷体_GB2312" pitchFamily="49" charset="-122"/>
                </a:rPr>
                <a:t>单缝夫琅禾费衍射典型装置 </a:t>
              </a:r>
              <a:r>
                <a:rPr kumimoji="1" lang="en-US" altLang="zh-CN" sz="2000" dirty="0">
                  <a:latin typeface="Times New Roman" panose="02020603050405020304" pitchFamily="18" charset="0"/>
                  <a:ea typeface="楷体_GB2312" pitchFamily="49" charset="-122"/>
                </a:rPr>
                <a:t>)</a:t>
              </a:r>
            </a:p>
          </p:txBody>
        </p:sp>
        <p:sp>
          <p:nvSpPr>
            <p:cNvPr id="20" name="Rectangle 49">
              <a:extLst>
                <a:ext uri="{FF2B5EF4-FFF2-40B4-BE49-F238E27FC236}">
                  <a16:creationId xmlns:a16="http://schemas.microsoft.com/office/drawing/2014/main" id="{364A57A0-839E-413C-934E-C4BE604B80C4}"/>
                </a:ext>
              </a:extLst>
            </p:cNvPr>
            <p:cNvSpPr>
              <a:spLocks noChangeArrowheads="1"/>
            </p:cNvSpPr>
            <p:nvPr/>
          </p:nvSpPr>
          <p:spPr bwMode="auto">
            <a:xfrm>
              <a:off x="4600" y="2122"/>
              <a:ext cx="264"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algn="just" eaLnBrk="1" hangingPunct="1"/>
              <a:r>
                <a:rPr kumimoji="1" lang="en-US" altLang="zh-CN" sz="4800">
                  <a:solidFill>
                    <a:srgbClr val="66FF33"/>
                  </a:solidFill>
                  <a:latin typeface="Times New Roman" panose="02020603050405020304" pitchFamily="18" charset="0"/>
                </a:rPr>
                <a:t>·</a:t>
              </a:r>
            </a:p>
          </p:txBody>
        </p:sp>
        <p:sp>
          <p:nvSpPr>
            <p:cNvPr id="21" name="Line 50">
              <a:extLst>
                <a:ext uri="{FF2B5EF4-FFF2-40B4-BE49-F238E27FC236}">
                  <a16:creationId xmlns:a16="http://schemas.microsoft.com/office/drawing/2014/main" id="{C69C621A-80C9-441A-B172-8B20C043B3DC}"/>
                </a:ext>
              </a:extLst>
            </p:cNvPr>
            <p:cNvSpPr>
              <a:spLocks noChangeShapeType="1"/>
            </p:cNvSpPr>
            <p:nvPr/>
          </p:nvSpPr>
          <p:spPr bwMode="auto">
            <a:xfrm flipV="1">
              <a:off x="3423" y="2387"/>
              <a:ext cx="1225" cy="181"/>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TextBox 1">
            <a:extLst>
              <a:ext uri="{FF2B5EF4-FFF2-40B4-BE49-F238E27FC236}">
                <a16:creationId xmlns:a16="http://schemas.microsoft.com/office/drawing/2014/main" id="{86616F11-85F4-4A02-9C75-80AB9A5321AE}"/>
              </a:ext>
            </a:extLst>
          </p:cNvPr>
          <p:cNvSpPr txBox="1">
            <a:spLocks noChangeArrowheads="1"/>
          </p:cNvSpPr>
          <p:nvPr/>
        </p:nvSpPr>
        <p:spPr bwMode="auto">
          <a:xfrm>
            <a:off x="467544" y="1282992"/>
            <a:ext cx="64763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endParaRPr lang="en-US" altLang="en-US" sz="1400" b="0" dirty="0"/>
          </a:p>
          <a:p>
            <a:r>
              <a:rPr lang="en-US" altLang="en-US" sz="1400" b="0" dirty="0">
                <a:solidFill>
                  <a:schemeClr val="tx1"/>
                </a:solidFill>
              </a:rPr>
              <a:t>The change of slit position does not affect the fringe distribution on the screen . </a:t>
            </a:r>
          </a:p>
          <a:p>
            <a:endParaRPr lang="en-US" altLang="en-US" sz="1400" dirty="0"/>
          </a:p>
        </p:txBody>
      </p:sp>
      <p:sp>
        <p:nvSpPr>
          <p:cNvPr id="33" name="TextBox 32">
            <a:extLst>
              <a:ext uri="{FF2B5EF4-FFF2-40B4-BE49-F238E27FC236}">
                <a16:creationId xmlns:a16="http://schemas.microsoft.com/office/drawing/2014/main" id="{F943C9CD-FA01-4407-BDBD-DCECC9F354E3}"/>
              </a:ext>
            </a:extLst>
          </p:cNvPr>
          <p:cNvSpPr txBox="1"/>
          <p:nvPr/>
        </p:nvSpPr>
        <p:spPr>
          <a:xfrm>
            <a:off x="2898448" y="26247"/>
            <a:ext cx="4269630" cy="523220"/>
          </a:xfrm>
          <a:prstGeom prst="rect">
            <a:avLst/>
          </a:prstGeom>
          <a:noFill/>
        </p:spPr>
        <p:txBody>
          <a:bodyPr wrap="none" rtlCol="0">
            <a:spAutoFit/>
          </a:bodyPr>
          <a:lstStyle/>
          <a:p>
            <a:r>
              <a:rPr lang="en-GB" sz="2800" dirty="0"/>
              <a:t>About the position of the slit</a:t>
            </a:r>
            <a:endParaRPr lang="en-US" sz="2800" dirty="0"/>
          </a:p>
        </p:txBody>
      </p:sp>
      <p:sp>
        <p:nvSpPr>
          <p:cNvPr id="34" name="Arrow: Right 2">
            <a:extLst>
              <a:ext uri="{FF2B5EF4-FFF2-40B4-BE49-F238E27FC236}">
                <a16:creationId xmlns:a16="http://schemas.microsoft.com/office/drawing/2014/main" id="{DDBC9C72-6F60-4560-AE3A-248DE15CD2A5}"/>
              </a:ext>
            </a:extLst>
          </p:cNvPr>
          <p:cNvSpPr/>
          <p:nvPr/>
        </p:nvSpPr>
        <p:spPr bwMode="auto">
          <a:xfrm>
            <a:off x="683568" y="5210218"/>
            <a:ext cx="648072" cy="7295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pic>
        <p:nvPicPr>
          <p:cNvPr id="35" name="Picture 2" descr="其">
            <a:extLst>
              <a:ext uri="{FF2B5EF4-FFF2-40B4-BE49-F238E27FC236}">
                <a16:creationId xmlns:a16="http://schemas.microsoft.com/office/drawing/2014/main" id="{BA765F69-11E6-4750-A222-5124FC35CF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8770" y="4244976"/>
            <a:ext cx="1323736"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BC395A6D-7EFE-40EE-B5EA-37CFAD0B7648}"/>
              </a:ext>
            </a:extLst>
          </p:cNvPr>
          <p:cNvSpPr txBox="1"/>
          <p:nvPr/>
        </p:nvSpPr>
        <p:spPr>
          <a:xfrm>
            <a:off x="1497357" y="5322370"/>
            <a:ext cx="2810621" cy="646331"/>
          </a:xfrm>
          <a:prstGeom prst="rect">
            <a:avLst/>
          </a:prstGeom>
          <a:noFill/>
        </p:spPr>
        <p:txBody>
          <a:bodyPr wrap="square" rtlCol="0">
            <a:spAutoFit/>
          </a:bodyPr>
          <a:lstStyle/>
          <a:p>
            <a:r>
              <a:rPr lang="en-GB" dirty="0"/>
              <a:t>The diffraction pattern on the screen is still:</a:t>
            </a:r>
            <a:endParaRPr lang="en-US" dirty="0"/>
          </a:p>
        </p:txBody>
      </p:sp>
      <p:cxnSp>
        <p:nvCxnSpPr>
          <p:cNvPr id="37" name="Straight Arrow Connector 36">
            <a:extLst>
              <a:ext uri="{FF2B5EF4-FFF2-40B4-BE49-F238E27FC236}">
                <a16:creationId xmlns:a16="http://schemas.microsoft.com/office/drawing/2014/main" id="{A165D282-9E05-4349-A840-10BC6458C6E5}"/>
              </a:ext>
            </a:extLst>
          </p:cNvPr>
          <p:cNvCxnSpPr/>
          <p:nvPr/>
        </p:nvCxnSpPr>
        <p:spPr bwMode="auto">
          <a:xfrm>
            <a:off x="5275263" y="3929857"/>
            <a:ext cx="1955800" cy="29369"/>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Group 51">
            <a:extLst>
              <a:ext uri="{FF2B5EF4-FFF2-40B4-BE49-F238E27FC236}">
                <a16:creationId xmlns:a16="http://schemas.microsoft.com/office/drawing/2014/main" id="{89D71DE2-6311-4018-9EE0-C4FBC58D853F}"/>
              </a:ext>
            </a:extLst>
          </p:cNvPr>
          <p:cNvGrpSpPr>
            <a:grpSpLocks/>
          </p:cNvGrpSpPr>
          <p:nvPr/>
        </p:nvGrpSpPr>
        <p:grpSpPr bwMode="auto">
          <a:xfrm>
            <a:off x="5148188" y="1988840"/>
            <a:ext cx="215900" cy="1801812"/>
            <a:chOff x="3969" y="2432"/>
            <a:chExt cx="84" cy="1271"/>
          </a:xfrm>
          <a:solidFill>
            <a:schemeClr val="bg2"/>
          </a:solidFill>
        </p:grpSpPr>
        <p:sp>
          <p:nvSpPr>
            <p:cNvPr id="39" name="Freeform 52">
              <a:extLst>
                <a:ext uri="{FF2B5EF4-FFF2-40B4-BE49-F238E27FC236}">
                  <a16:creationId xmlns:a16="http://schemas.microsoft.com/office/drawing/2014/main" id="{61987F51-8C86-43AE-91AC-B2C92793199F}"/>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40" name="Freeform 53">
              <a:extLst>
                <a:ext uri="{FF2B5EF4-FFF2-40B4-BE49-F238E27FC236}">
                  <a16:creationId xmlns:a16="http://schemas.microsoft.com/office/drawing/2014/main" id="{8C01178E-C7F0-4CE3-972E-36B22724B7AC}"/>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mc:AlternateContent xmlns:mc="http://schemas.openxmlformats.org/markup-compatibility/2006" xmlns:a14="http://schemas.microsoft.com/office/drawing/2010/main">
        <mc:Choice Requires="a14">
          <p:sp>
            <p:nvSpPr>
              <p:cNvPr id="41" name="TextBox 40"/>
              <p:cNvSpPr txBox="1"/>
              <p:nvPr/>
            </p:nvSpPr>
            <p:spPr>
              <a:xfrm>
                <a:off x="6248648" y="3599272"/>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6248648" y="3599272"/>
                <a:ext cx="191078" cy="276999"/>
              </a:xfrm>
              <a:prstGeom prst="rect">
                <a:avLst/>
              </a:prstGeom>
              <a:blipFill>
                <a:blip r:embed="rId10"/>
                <a:stretch>
                  <a:fillRect l="-41935" r="-41935" b="-34783"/>
                </a:stretch>
              </a:blipFill>
            </p:spPr>
            <p:txBody>
              <a:bodyPr/>
              <a:lstStyle/>
              <a:p>
                <a:r>
                  <a:rPr lang="en-US">
                    <a:noFill/>
                  </a:rPr>
                  <a:t> </a:t>
                </a:r>
              </a:p>
            </p:txBody>
          </p:sp>
        </mc:Fallback>
      </mc:AlternateContent>
    </p:spTree>
    <p:extLst>
      <p:ext uri="{BB962C8B-B14F-4D97-AF65-F5344CB8AC3E}">
        <p14:creationId xmlns:p14="http://schemas.microsoft.com/office/powerpoint/2010/main" val="417968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79</a:t>
            </a:fld>
            <a:endParaRPr lang="en-US" altLang="zh-CN"/>
          </a:p>
        </p:txBody>
      </p:sp>
      <p:sp>
        <p:nvSpPr>
          <p:cNvPr id="5" name="TextBox 4">
            <a:extLst>
              <a:ext uri="{FF2B5EF4-FFF2-40B4-BE49-F238E27FC236}">
                <a16:creationId xmlns:a16="http://schemas.microsoft.com/office/drawing/2014/main" id="{36A2882A-E7EC-41A4-A2CE-5C9F1D671C12}"/>
              </a:ext>
            </a:extLst>
          </p:cNvPr>
          <p:cNvSpPr txBox="1"/>
          <p:nvPr/>
        </p:nvSpPr>
        <p:spPr>
          <a:xfrm>
            <a:off x="1043608" y="88194"/>
            <a:ext cx="8561151" cy="954107"/>
          </a:xfrm>
          <a:prstGeom prst="rect">
            <a:avLst/>
          </a:prstGeom>
          <a:noFill/>
        </p:spPr>
        <p:txBody>
          <a:bodyPr wrap="square" rtlCol="0">
            <a:spAutoFit/>
          </a:bodyPr>
          <a:lstStyle/>
          <a:p>
            <a:r>
              <a:rPr lang="en-GB" sz="2800" dirty="0"/>
              <a:t>Difference of optical path for parallel rays in case of oblique incidence </a:t>
            </a:r>
            <a:endParaRPr lang="en-US" sz="2800" dirty="0"/>
          </a:p>
        </p:txBody>
      </p:sp>
      <p:sp>
        <p:nvSpPr>
          <p:cNvPr id="6" name="Rectangle 2">
            <a:extLst>
              <a:ext uri="{FF2B5EF4-FFF2-40B4-BE49-F238E27FC236}">
                <a16:creationId xmlns:a16="http://schemas.microsoft.com/office/drawing/2014/main" id="{10B3900E-1D99-4876-95B4-BF376E58CB37}"/>
              </a:ext>
            </a:extLst>
          </p:cNvPr>
          <p:cNvSpPr>
            <a:spLocks noChangeArrowheads="1"/>
          </p:cNvSpPr>
          <p:nvPr/>
        </p:nvSpPr>
        <p:spPr bwMode="auto">
          <a:xfrm rot="20628140">
            <a:off x="4074741" y="2123108"/>
            <a:ext cx="158750" cy="153987"/>
          </a:xfrm>
          <a:prstGeom prst="rect">
            <a:avLst/>
          </a:prstGeom>
          <a:noFill/>
          <a:ln w="9525">
            <a:solidFill>
              <a:srgbClr val="CCFF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Rectangle 3">
            <a:extLst>
              <a:ext uri="{FF2B5EF4-FFF2-40B4-BE49-F238E27FC236}">
                <a16:creationId xmlns:a16="http://schemas.microsoft.com/office/drawing/2014/main" id="{A2D97FCE-7BE8-4951-AD51-50272CFCCA00}"/>
              </a:ext>
            </a:extLst>
          </p:cNvPr>
          <p:cNvSpPr>
            <a:spLocks noChangeArrowheads="1"/>
          </p:cNvSpPr>
          <p:nvPr/>
        </p:nvSpPr>
        <p:spPr bwMode="auto">
          <a:xfrm rot="19922246">
            <a:off x="3374653" y="2456483"/>
            <a:ext cx="158750" cy="15398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16">
            <a:extLst>
              <a:ext uri="{FF2B5EF4-FFF2-40B4-BE49-F238E27FC236}">
                <a16:creationId xmlns:a16="http://schemas.microsoft.com/office/drawing/2014/main" id="{1DAC0D9B-5E89-46E1-A89C-99CD4FAD126F}"/>
              </a:ext>
            </a:extLst>
          </p:cNvPr>
          <p:cNvSpPr>
            <a:spLocks noChangeShapeType="1"/>
          </p:cNvSpPr>
          <p:nvPr/>
        </p:nvSpPr>
        <p:spPr bwMode="auto">
          <a:xfrm>
            <a:off x="2879353" y="3740770"/>
            <a:ext cx="23622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9" name="Arc 17">
            <a:extLst>
              <a:ext uri="{FF2B5EF4-FFF2-40B4-BE49-F238E27FC236}">
                <a16:creationId xmlns:a16="http://schemas.microsoft.com/office/drawing/2014/main" id="{9B1411F4-D6B7-463C-86F6-87E55F73E6E7}"/>
              </a:ext>
            </a:extLst>
          </p:cNvPr>
          <p:cNvSpPr>
            <a:spLocks/>
          </p:cNvSpPr>
          <p:nvPr/>
        </p:nvSpPr>
        <p:spPr bwMode="auto">
          <a:xfrm flipH="1" flipV="1">
            <a:off x="3711203" y="3731245"/>
            <a:ext cx="76200" cy="152400"/>
          </a:xfrm>
          <a:custGeom>
            <a:avLst/>
            <a:gdLst>
              <a:gd name="T0" fmla="*/ 0 w 21600"/>
              <a:gd name="T1" fmla="*/ 0 h 21600"/>
              <a:gd name="T2" fmla="*/ 948327 w 21600"/>
              <a:gd name="T3" fmla="*/ 7586606 h 21600"/>
              <a:gd name="T4" fmla="*/ 0 w 21600"/>
              <a:gd name="T5" fmla="*/ 758660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0" name="Arc 18">
            <a:extLst>
              <a:ext uri="{FF2B5EF4-FFF2-40B4-BE49-F238E27FC236}">
                <a16:creationId xmlns:a16="http://schemas.microsoft.com/office/drawing/2014/main" id="{D7FDFC55-03D2-4CF1-8BCD-CF01E79C254C}"/>
              </a:ext>
            </a:extLst>
          </p:cNvPr>
          <p:cNvSpPr>
            <a:spLocks/>
          </p:cNvSpPr>
          <p:nvPr/>
        </p:nvSpPr>
        <p:spPr bwMode="auto">
          <a:xfrm>
            <a:off x="4584328" y="3582020"/>
            <a:ext cx="76200" cy="152400"/>
          </a:xfrm>
          <a:custGeom>
            <a:avLst/>
            <a:gdLst>
              <a:gd name="T0" fmla="*/ 0 w 21600"/>
              <a:gd name="T1" fmla="*/ 0 h 21600"/>
              <a:gd name="T2" fmla="*/ 948327 w 21600"/>
              <a:gd name="T3" fmla="*/ 7586606 h 21600"/>
              <a:gd name="T4" fmla="*/ 0 w 21600"/>
              <a:gd name="T5" fmla="*/ 758660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nvGrpSpPr>
          <p:cNvPr id="12" name="Group 11">
            <a:extLst>
              <a:ext uri="{FF2B5EF4-FFF2-40B4-BE49-F238E27FC236}">
                <a16:creationId xmlns:a16="http://schemas.microsoft.com/office/drawing/2014/main" id="{EAB71CA9-11EF-478E-BCDC-93410C1671DF}"/>
              </a:ext>
            </a:extLst>
          </p:cNvPr>
          <p:cNvGrpSpPr>
            <a:grpSpLocks/>
          </p:cNvGrpSpPr>
          <p:nvPr/>
        </p:nvGrpSpPr>
        <p:grpSpPr bwMode="auto">
          <a:xfrm>
            <a:off x="4050928" y="1867520"/>
            <a:ext cx="1008063" cy="1871663"/>
            <a:chOff x="4558" y="2160"/>
            <a:chExt cx="635" cy="1179"/>
          </a:xfrm>
        </p:grpSpPr>
        <p:sp>
          <p:nvSpPr>
            <p:cNvPr id="13" name="Line 24">
              <a:extLst>
                <a:ext uri="{FF2B5EF4-FFF2-40B4-BE49-F238E27FC236}">
                  <a16:creationId xmlns:a16="http://schemas.microsoft.com/office/drawing/2014/main" id="{63057392-1D81-43D4-BEC0-FA271DDD3FE1}"/>
                </a:ext>
              </a:extLst>
            </p:cNvPr>
            <p:cNvSpPr>
              <a:spLocks noChangeShapeType="1"/>
            </p:cNvSpPr>
            <p:nvPr/>
          </p:nvSpPr>
          <p:spPr bwMode="auto">
            <a:xfrm flipV="1">
              <a:off x="4558" y="2160"/>
              <a:ext cx="635" cy="181"/>
            </a:xfrm>
            <a:prstGeom prst="line">
              <a:avLst/>
            </a:prstGeom>
            <a:noFill/>
            <a:ln w="19050" cap="sq">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25">
              <a:extLst>
                <a:ext uri="{FF2B5EF4-FFF2-40B4-BE49-F238E27FC236}">
                  <a16:creationId xmlns:a16="http://schemas.microsoft.com/office/drawing/2014/main" id="{A33AFD0F-41CC-4F6F-BBB6-8352BEF93FF3}"/>
                </a:ext>
              </a:extLst>
            </p:cNvPr>
            <p:cNvSpPr>
              <a:spLocks noChangeShapeType="1"/>
            </p:cNvSpPr>
            <p:nvPr/>
          </p:nvSpPr>
          <p:spPr bwMode="auto">
            <a:xfrm flipV="1">
              <a:off x="4558" y="2478"/>
              <a:ext cx="635" cy="181"/>
            </a:xfrm>
            <a:prstGeom prst="line">
              <a:avLst/>
            </a:prstGeom>
            <a:noFill/>
            <a:ln w="19050" cap="sq">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6">
              <a:extLst>
                <a:ext uri="{FF2B5EF4-FFF2-40B4-BE49-F238E27FC236}">
                  <a16:creationId xmlns:a16="http://schemas.microsoft.com/office/drawing/2014/main" id="{280C8798-EEC7-40BB-9827-98A566907B0A}"/>
                </a:ext>
              </a:extLst>
            </p:cNvPr>
            <p:cNvSpPr>
              <a:spLocks noChangeShapeType="1"/>
            </p:cNvSpPr>
            <p:nvPr/>
          </p:nvSpPr>
          <p:spPr bwMode="auto">
            <a:xfrm flipV="1">
              <a:off x="4558" y="2840"/>
              <a:ext cx="635" cy="181"/>
            </a:xfrm>
            <a:prstGeom prst="line">
              <a:avLst/>
            </a:prstGeom>
            <a:noFill/>
            <a:ln w="19050" cap="sq">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27">
              <a:extLst>
                <a:ext uri="{FF2B5EF4-FFF2-40B4-BE49-F238E27FC236}">
                  <a16:creationId xmlns:a16="http://schemas.microsoft.com/office/drawing/2014/main" id="{9028A5BD-7DCC-4E4A-800F-D966472666C3}"/>
                </a:ext>
              </a:extLst>
            </p:cNvPr>
            <p:cNvSpPr>
              <a:spLocks noChangeShapeType="1"/>
            </p:cNvSpPr>
            <p:nvPr/>
          </p:nvSpPr>
          <p:spPr bwMode="auto">
            <a:xfrm flipV="1">
              <a:off x="4558" y="3158"/>
              <a:ext cx="635" cy="181"/>
            </a:xfrm>
            <a:prstGeom prst="line">
              <a:avLst/>
            </a:prstGeom>
            <a:noFill/>
            <a:ln w="19050" cap="sq">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 name="Group 16">
            <a:extLst>
              <a:ext uri="{FF2B5EF4-FFF2-40B4-BE49-F238E27FC236}">
                <a16:creationId xmlns:a16="http://schemas.microsoft.com/office/drawing/2014/main" id="{1AAA2CA8-5430-45D6-92A5-7D0530DA1C18}"/>
              </a:ext>
            </a:extLst>
          </p:cNvPr>
          <p:cNvGrpSpPr>
            <a:grpSpLocks/>
          </p:cNvGrpSpPr>
          <p:nvPr/>
        </p:nvGrpSpPr>
        <p:grpSpPr bwMode="auto">
          <a:xfrm>
            <a:off x="3090491" y="2128450"/>
            <a:ext cx="939800" cy="2127250"/>
            <a:chOff x="4604" y="2341"/>
            <a:chExt cx="592" cy="1340"/>
          </a:xfrm>
        </p:grpSpPr>
        <p:sp>
          <p:nvSpPr>
            <p:cNvPr id="18" name="Line 29">
              <a:extLst>
                <a:ext uri="{FF2B5EF4-FFF2-40B4-BE49-F238E27FC236}">
                  <a16:creationId xmlns:a16="http://schemas.microsoft.com/office/drawing/2014/main" id="{D2DF48A4-0FF0-469B-B4E4-9D117B804352}"/>
                </a:ext>
              </a:extLst>
            </p:cNvPr>
            <p:cNvSpPr>
              <a:spLocks noChangeShapeType="1"/>
            </p:cNvSpPr>
            <p:nvPr/>
          </p:nvSpPr>
          <p:spPr bwMode="auto">
            <a:xfrm flipV="1">
              <a:off x="4604" y="2341"/>
              <a:ext cx="590" cy="318"/>
            </a:xfrm>
            <a:prstGeom prst="line">
              <a:avLst/>
            </a:prstGeom>
            <a:noFill/>
            <a:ln w="19050" cap="sq">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30">
              <a:extLst>
                <a:ext uri="{FF2B5EF4-FFF2-40B4-BE49-F238E27FC236}">
                  <a16:creationId xmlns:a16="http://schemas.microsoft.com/office/drawing/2014/main" id="{358E96E7-D1F9-413A-9CA7-3EC0B5308D62}"/>
                </a:ext>
              </a:extLst>
            </p:cNvPr>
            <p:cNvSpPr>
              <a:spLocks noChangeShapeType="1"/>
            </p:cNvSpPr>
            <p:nvPr/>
          </p:nvSpPr>
          <p:spPr bwMode="auto">
            <a:xfrm flipV="1">
              <a:off x="4604" y="3022"/>
              <a:ext cx="590" cy="318"/>
            </a:xfrm>
            <a:prstGeom prst="line">
              <a:avLst/>
            </a:prstGeom>
            <a:noFill/>
            <a:ln w="19050" cap="sq">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31">
              <a:extLst>
                <a:ext uri="{FF2B5EF4-FFF2-40B4-BE49-F238E27FC236}">
                  <a16:creationId xmlns:a16="http://schemas.microsoft.com/office/drawing/2014/main" id="{8EE0A37A-00FA-4D34-9201-B72A625D3578}"/>
                </a:ext>
              </a:extLst>
            </p:cNvPr>
            <p:cNvSpPr>
              <a:spLocks noChangeShapeType="1"/>
            </p:cNvSpPr>
            <p:nvPr/>
          </p:nvSpPr>
          <p:spPr bwMode="auto">
            <a:xfrm flipV="1">
              <a:off x="4604" y="2686"/>
              <a:ext cx="590" cy="318"/>
            </a:xfrm>
            <a:prstGeom prst="line">
              <a:avLst/>
            </a:prstGeom>
            <a:noFill/>
            <a:ln w="19050" cap="sq">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32">
              <a:extLst>
                <a:ext uri="{FF2B5EF4-FFF2-40B4-BE49-F238E27FC236}">
                  <a16:creationId xmlns:a16="http://schemas.microsoft.com/office/drawing/2014/main" id="{8CE3A1D1-4C93-4BB7-90ED-99C24ED790C1}"/>
                </a:ext>
              </a:extLst>
            </p:cNvPr>
            <p:cNvSpPr>
              <a:spLocks noChangeShapeType="1"/>
            </p:cNvSpPr>
            <p:nvPr/>
          </p:nvSpPr>
          <p:spPr bwMode="auto">
            <a:xfrm flipV="1">
              <a:off x="4606" y="3363"/>
              <a:ext cx="590" cy="318"/>
            </a:xfrm>
            <a:prstGeom prst="line">
              <a:avLst/>
            </a:prstGeom>
            <a:noFill/>
            <a:ln w="19050" cap="sq">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2" name="Group 21">
            <a:extLst>
              <a:ext uri="{FF2B5EF4-FFF2-40B4-BE49-F238E27FC236}">
                <a16:creationId xmlns:a16="http://schemas.microsoft.com/office/drawing/2014/main" id="{87DBC692-ABE8-479F-AABA-E30CE37256E5}"/>
              </a:ext>
            </a:extLst>
          </p:cNvPr>
          <p:cNvGrpSpPr>
            <a:grpSpLocks/>
          </p:cNvGrpSpPr>
          <p:nvPr/>
        </p:nvGrpSpPr>
        <p:grpSpPr bwMode="auto">
          <a:xfrm>
            <a:off x="4041403" y="1527795"/>
            <a:ext cx="0" cy="2874963"/>
            <a:chOff x="5193" y="1961"/>
            <a:chExt cx="0" cy="1811"/>
          </a:xfrm>
        </p:grpSpPr>
        <p:sp>
          <p:nvSpPr>
            <p:cNvPr id="23" name="Line 34">
              <a:extLst>
                <a:ext uri="{FF2B5EF4-FFF2-40B4-BE49-F238E27FC236}">
                  <a16:creationId xmlns:a16="http://schemas.microsoft.com/office/drawing/2014/main" id="{DAB0A501-6765-47C5-A0D9-D0F437F559DE}"/>
                </a:ext>
              </a:extLst>
            </p:cNvPr>
            <p:cNvSpPr>
              <a:spLocks noChangeShapeType="1"/>
            </p:cNvSpPr>
            <p:nvPr/>
          </p:nvSpPr>
          <p:spPr bwMode="auto">
            <a:xfrm>
              <a:off x="5193" y="3409"/>
              <a:ext cx="0" cy="363"/>
            </a:xfrm>
            <a:prstGeom prst="line">
              <a:avLst/>
            </a:prstGeom>
            <a:noFill/>
            <a:ln w="762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35">
              <a:extLst>
                <a:ext uri="{FF2B5EF4-FFF2-40B4-BE49-F238E27FC236}">
                  <a16:creationId xmlns:a16="http://schemas.microsoft.com/office/drawing/2014/main" id="{A30BBA2C-4372-4105-904B-A6891CFC88C7}"/>
                </a:ext>
              </a:extLst>
            </p:cNvPr>
            <p:cNvSpPr>
              <a:spLocks noChangeShapeType="1"/>
            </p:cNvSpPr>
            <p:nvPr/>
          </p:nvSpPr>
          <p:spPr bwMode="auto">
            <a:xfrm>
              <a:off x="5193" y="1961"/>
              <a:ext cx="0" cy="363"/>
            </a:xfrm>
            <a:prstGeom prst="line">
              <a:avLst/>
            </a:prstGeom>
            <a:noFill/>
            <a:ln w="76200" cap="sq">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 name="Line 37">
            <a:extLst>
              <a:ext uri="{FF2B5EF4-FFF2-40B4-BE49-F238E27FC236}">
                <a16:creationId xmlns:a16="http://schemas.microsoft.com/office/drawing/2014/main" id="{C82A587C-8688-4D83-BD6E-672737C455DA}"/>
              </a:ext>
            </a:extLst>
          </p:cNvPr>
          <p:cNvSpPr>
            <a:spLocks noChangeShapeType="1"/>
          </p:cNvSpPr>
          <p:nvPr/>
        </p:nvSpPr>
        <p:spPr bwMode="auto">
          <a:xfrm rot="5400000" flipV="1">
            <a:off x="2594397" y="2336626"/>
            <a:ext cx="1868488" cy="1006475"/>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40">
            <a:extLst>
              <a:ext uri="{FF2B5EF4-FFF2-40B4-BE49-F238E27FC236}">
                <a16:creationId xmlns:a16="http://schemas.microsoft.com/office/drawing/2014/main" id="{AD8555D7-8B4F-4FED-B256-5A216541306D}"/>
              </a:ext>
            </a:extLst>
          </p:cNvPr>
          <p:cNvSpPr>
            <a:spLocks noChangeShapeType="1"/>
          </p:cNvSpPr>
          <p:nvPr/>
        </p:nvSpPr>
        <p:spPr bwMode="auto">
          <a:xfrm rot="16200000" flipV="1">
            <a:off x="3342109" y="2865264"/>
            <a:ext cx="1982788" cy="56515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7" name="Group 26">
            <a:extLst>
              <a:ext uri="{FF2B5EF4-FFF2-40B4-BE49-F238E27FC236}">
                <a16:creationId xmlns:a16="http://schemas.microsoft.com/office/drawing/2014/main" id="{EA47CE6D-1DB7-4F9A-8494-EE4BD01BC161}"/>
              </a:ext>
            </a:extLst>
          </p:cNvPr>
          <p:cNvGrpSpPr>
            <a:grpSpLocks/>
          </p:cNvGrpSpPr>
          <p:nvPr/>
        </p:nvGrpSpPr>
        <p:grpSpPr bwMode="auto">
          <a:xfrm>
            <a:off x="3953258" y="3830677"/>
            <a:ext cx="887413" cy="503238"/>
            <a:chOff x="4124" y="3357"/>
            <a:chExt cx="559" cy="317"/>
          </a:xfrm>
        </p:grpSpPr>
        <p:sp>
          <p:nvSpPr>
            <p:cNvPr id="28" name="Line 42">
              <a:extLst>
                <a:ext uri="{FF2B5EF4-FFF2-40B4-BE49-F238E27FC236}">
                  <a16:creationId xmlns:a16="http://schemas.microsoft.com/office/drawing/2014/main" id="{9737C610-5BFA-484B-A928-F76FA8CAEA26}"/>
                </a:ext>
              </a:extLst>
            </p:cNvPr>
            <p:cNvSpPr>
              <a:spLocks noChangeShapeType="1"/>
            </p:cNvSpPr>
            <p:nvPr/>
          </p:nvSpPr>
          <p:spPr bwMode="auto">
            <a:xfrm flipV="1">
              <a:off x="4124" y="3566"/>
              <a:ext cx="151" cy="43"/>
            </a:xfrm>
            <a:prstGeom prst="line">
              <a:avLst/>
            </a:prstGeom>
            <a:noFill/>
            <a:ln w="19050" cap="sq">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43">
              <a:extLst>
                <a:ext uri="{FF2B5EF4-FFF2-40B4-BE49-F238E27FC236}">
                  <a16:creationId xmlns:a16="http://schemas.microsoft.com/office/drawing/2014/main" id="{5B449B1A-19F7-4D17-BBAD-7D2C0672C66D}"/>
                </a:ext>
              </a:extLst>
            </p:cNvPr>
            <p:cNvSpPr>
              <a:spLocks noChangeShapeType="1"/>
            </p:cNvSpPr>
            <p:nvPr/>
          </p:nvSpPr>
          <p:spPr bwMode="auto">
            <a:xfrm rot="16200000" flipV="1">
              <a:off x="4094" y="3471"/>
              <a:ext cx="317" cy="9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45">
              <a:extLst>
                <a:ext uri="{FF2B5EF4-FFF2-40B4-BE49-F238E27FC236}">
                  <a16:creationId xmlns:a16="http://schemas.microsoft.com/office/drawing/2014/main" id="{D6431CBA-07BF-4F80-8322-34C70DFCCA4E}"/>
                </a:ext>
              </a:extLst>
            </p:cNvPr>
            <p:cNvSpPr>
              <a:spLocks noChangeShapeType="1"/>
            </p:cNvSpPr>
            <p:nvPr/>
          </p:nvSpPr>
          <p:spPr bwMode="auto">
            <a:xfrm flipV="1">
              <a:off x="4532" y="3430"/>
              <a:ext cx="151" cy="43"/>
            </a:xfrm>
            <a:prstGeom prst="line">
              <a:avLst/>
            </a:prstGeom>
            <a:noFill/>
            <a:ln w="19050" cap="sq">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Line 47">
            <a:extLst>
              <a:ext uri="{FF2B5EF4-FFF2-40B4-BE49-F238E27FC236}">
                <a16:creationId xmlns:a16="http://schemas.microsoft.com/office/drawing/2014/main" id="{9FF84410-DC0C-498A-83B4-C95D33890BBA}"/>
              </a:ext>
            </a:extLst>
          </p:cNvPr>
          <p:cNvSpPr>
            <a:spLocks noChangeShapeType="1"/>
          </p:cNvSpPr>
          <p:nvPr/>
        </p:nvSpPr>
        <p:spPr bwMode="auto">
          <a:xfrm>
            <a:off x="4030291" y="2121520"/>
            <a:ext cx="0" cy="16573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5AF37AE-7E89-405E-8C48-14DF764C0E33}"/>
                  </a:ext>
                </a:extLst>
              </p:cNvPr>
              <p:cNvSpPr txBox="1"/>
              <p:nvPr/>
            </p:nvSpPr>
            <p:spPr>
              <a:xfrm>
                <a:off x="3028621" y="3739713"/>
                <a:ext cx="447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𝑖𝑛𝑐</m:t>
                          </m:r>
                        </m:sub>
                      </m:sSub>
                    </m:oMath>
                  </m:oMathPara>
                </a14:m>
                <a:endParaRPr lang="en-US" dirty="0"/>
              </a:p>
            </p:txBody>
          </p:sp>
        </mc:Choice>
        <mc:Fallback xmlns="">
          <p:sp>
            <p:nvSpPr>
              <p:cNvPr id="33" name="TextBox 32">
                <a:extLst>
                  <a:ext uri="{FF2B5EF4-FFF2-40B4-BE49-F238E27FC236}">
                    <a16:creationId xmlns:a16="http://schemas.microsoft.com/office/drawing/2014/main" id="{C5AF37AE-7E89-405E-8C48-14DF764C0E33}"/>
                  </a:ext>
                </a:extLst>
              </p:cNvPr>
              <p:cNvSpPr txBox="1">
                <a:spLocks noRot="1" noChangeAspect="1" noMove="1" noResize="1" noEditPoints="1" noAdjustHandles="1" noChangeArrowheads="1" noChangeShapeType="1" noTextEdit="1"/>
              </p:cNvSpPr>
              <p:nvPr/>
            </p:nvSpPr>
            <p:spPr>
              <a:xfrm>
                <a:off x="3028621" y="3739713"/>
                <a:ext cx="447558" cy="276999"/>
              </a:xfrm>
              <a:prstGeom prst="rect">
                <a:avLst/>
              </a:prstGeom>
              <a:blipFill>
                <a:blip r:embed="rId2"/>
                <a:stretch>
                  <a:fillRect l="-12329" r="-5479"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0870A16-82A4-4764-8307-91CB50AE7D53}"/>
                  </a:ext>
                </a:extLst>
              </p:cNvPr>
              <p:cNvSpPr txBox="1"/>
              <p:nvPr/>
            </p:nvSpPr>
            <p:spPr>
              <a:xfrm>
                <a:off x="4895478" y="3450635"/>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0870A16-82A4-4764-8307-91CB50AE7D53}"/>
                  </a:ext>
                </a:extLst>
              </p:cNvPr>
              <p:cNvSpPr txBox="1">
                <a:spLocks noRot="1" noChangeAspect="1" noMove="1" noResize="1" noEditPoints="1" noAdjustHandles="1" noChangeArrowheads="1" noChangeShapeType="1" noTextEdit="1"/>
              </p:cNvSpPr>
              <p:nvPr/>
            </p:nvSpPr>
            <p:spPr>
              <a:xfrm>
                <a:off x="4895478" y="3450635"/>
                <a:ext cx="194284" cy="276999"/>
              </a:xfrm>
              <a:prstGeom prst="rect">
                <a:avLst/>
              </a:prstGeom>
              <a:blipFill>
                <a:blip r:embed="rId3"/>
                <a:stretch>
                  <a:fillRect l="-25000" r="-25000" b="-11111"/>
                </a:stretch>
              </a:blipFill>
            </p:spPr>
            <p:txBody>
              <a:bodyPr/>
              <a:lstStyle/>
              <a:p>
                <a:r>
                  <a:rPr lang="en-US">
                    <a:noFill/>
                  </a:rPr>
                  <a:t> </a:t>
                </a:r>
              </a:p>
            </p:txBody>
          </p:sp>
        </mc:Fallback>
      </mc:AlternateContent>
      <p:sp>
        <p:nvSpPr>
          <p:cNvPr id="35" name="Freeform: Shape 55">
            <a:extLst>
              <a:ext uri="{FF2B5EF4-FFF2-40B4-BE49-F238E27FC236}">
                <a16:creationId xmlns:a16="http://schemas.microsoft.com/office/drawing/2014/main" id="{EF4CA711-2573-4C70-A87F-0709126ACE25}"/>
              </a:ext>
            </a:extLst>
          </p:cNvPr>
          <p:cNvSpPr/>
          <p:nvPr/>
        </p:nvSpPr>
        <p:spPr bwMode="auto">
          <a:xfrm>
            <a:off x="4770595" y="3552387"/>
            <a:ext cx="34355" cy="194733"/>
          </a:xfrm>
          <a:custGeom>
            <a:avLst/>
            <a:gdLst>
              <a:gd name="connsiteX0" fmla="*/ 16933 w 34355"/>
              <a:gd name="connsiteY0" fmla="*/ 194733 h 194733"/>
              <a:gd name="connsiteX1" fmla="*/ 33866 w 34355"/>
              <a:gd name="connsiteY1" fmla="*/ 93133 h 194733"/>
              <a:gd name="connsiteX2" fmla="*/ 0 w 34355"/>
              <a:gd name="connsiteY2" fmla="*/ 0 h 194733"/>
            </a:gdLst>
            <a:ahLst/>
            <a:cxnLst>
              <a:cxn ang="0">
                <a:pos x="connsiteX0" y="connsiteY0"/>
              </a:cxn>
              <a:cxn ang="0">
                <a:pos x="connsiteX1" y="connsiteY1"/>
              </a:cxn>
              <a:cxn ang="0">
                <a:pos x="connsiteX2" y="connsiteY2"/>
              </a:cxn>
            </a:cxnLst>
            <a:rect l="l" t="t" r="r" b="b"/>
            <a:pathLst>
              <a:path w="34355" h="194733">
                <a:moveTo>
                  <a:pt x="16933" y="194733"/>
                </a:moveTo>
                <a:cubicBezTo>
                  <a:pt x="26810" y="160160"/>
                  <a:pt x="36688" y="125588"/>
                  <a:pt x="33866" y="93133"/>
                </a:cubicBezTo>
                <a:cubicBezTo>
                  <a:pt x="31044" y="60678"/>
                  <a:pt x="15522" y="30339"/>
                  <a:pt x="0"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6" name="TextBox 1">
                <a:extLst>
                  <a:ext uri="{FF2B5EF4-FFF2-40B4-BE49-F238E27FC236}">
                    <a16:creationId xmlns:a16="http://schemas.microsoft.com/office/drawing/2014/main" id="{A0DB1D3D-CCF8-4D9F-8766-288B2A26031A}"/>
                  </a:ext>
                </a:extLst>
              </p:cNvPr>
              <p:cNvSpPr txBox="1">
                <a:spLocks noChangeArrowheads="1"/>
              </p:cNvSpPr>
              <p:nvPr/>
            </p:nvSpPr>
            <p:spPr bwMode="auto">
              <a:xfrm>
                <a:off x="322643" y="4774764"/>
                <a:ext cx="896461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r>
                  <a:rPr lang="en-US" altLang="en-US" sz="1400" b="0" dirty="0">
                    <a:solidFill>
                      <a:schemeClr val="tx1"/>
                    </a:solidFill>
                  </a:rPr>
                  <a:t>A monochromatic plane wave is incident on a single slit in oblique incidence (angle of the incident rays in respect to the optical axis is </a:t>
                </a:r>
                <a14:m>
                  <m:oMath xmlns:m="http://schemas.openxmlformats.org/officeDocument/2006/math">
                    <m:sSub>
                      <m:sSubPr>
                        <m:ctrlPr>
                          <a:rPr lang="en-US" altLang="en-US" sz="1400" b="0" i="1" smtClean="0">
                            <a:solidFill>
                              <a:schemeClr val="tx1"/>
                            </a:solidFill>
                            <a:latin typeface="Cambria Math" panose="02040503050406030204" pitchFamily="18" charset="0"/>
                          </a:rPr>
                        </m:ctrlPr>
                      </m:sSubPr>
                      <m:e>
                        <m:r>
                          <a:rPr lang="en-US" altLang="en-US" sz="1400" b="0" i="1" smtClean="0">
                            <a:solidFill>
                              <a:schemeClr val="tx1"/>
                            </a:solidFill>
                            <a:latin typeface="Cambria Math" panose="02040503050406030204" pitchFamily="18" charset="0"/>
                            <a:ea typeface="Cambria Math" panose="02040503050406030204" pitchFamily="18" charset="0"/>
                          </a:rPr>
                          <m:t>𝜃</m:t>
                        </m:r>
                      </m:e>
                      <m:sub>
                        <m:r>
                          <a:rPr lang="en-GB" altLang="en-US" sz="1400" b="0" i="1" smtClean="0">
                            <a:solidFill>
                              <a:schemeClr val="tx1"/>
                            </a:solidFill>
                            <a:latin typeface="Cambria Math" panose="02040503050406030204" pitchFamily="18" charset="0"/>
                          </a:rPr>
                          <m:t>𝑖𝑛𝑐</m:t>
                        </m:r>
                      </m:sub>
                    </m:sSub>
                  </m:oMath>
                </a14:m>
                <a:endParaRPr lang="en-US" altLang="en-US" sz="1400" b="0" dirty="0">
                  <a:solidFill>
                    <a:schemeClr val="tx1"/>
                  </a:solidFill>
                </a:endParaRPr>
              </a:p>
            </p:txBody>
          </p:sp>
        </mc:Choice>
        <mc:Fallback xmlns="">
          <p:sp>
            <p:nvSpPr>
              <p:cNvPr id="36" name="TextBox 1">
                <a:extLst>
                  <a:ext uri="{FF2B5EF4-FFF2-40B4-BE49-F238E27FC236}">
                    <a16:creationId xmlns:a16="http://schemas.microsoft.com/office/drawing/2014/main" id="{A0DB1D3D-CCF8-4D9F-8766-288B2A26031A}"/>
                  </a:ext>
                </a:extLst>
              </p:cNvPr>
              <p:cNvSpPr txBox="1">
                <a:spLocks noRot="1" noChangeAspect="1" noMove="1" noResize="1" noEditPoints="1" noAdjustHandles="1" noChangeArrowheads="1" noChangeShapeType="1" noTextEdit="1"/>
              </p:cNvSpPr>
              <p:nvPr/>
            </p:nvSpPr>
            <p:spPr bwMode="auto">
              <a:xfrm>
                <a:off x="322643" y="4774764"/>
                <a:ext cx="8964613" cy="523220"/>
              </a:xfrm>
              <a:prstGeom prst="rect">
                <a:avLst/>
              </a:prstGeom>
              <a:blipFill>
                <a:blip r:embed="rId4"/>
                <a:stretch>
                  <a:fillRect l="-204" t="-1163" b="-116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7" name="Line 36">
            <a:extLst>
              <a:ext uri="{FF2B5EF4-FFF2-40B4-BE49-F238E27FC236}">
                <a16:creationId xmlns:a16="http://schemas.microsoft.com/office/drawing/2014/main" id="{F18E79E9-2737-4528-A9F0-2EBFA622C01C}"/>
              </a:ext>
            </a:extLst>
          </p:cNvPr>
          <p:cNvSpPr>
            <a:spLocks noChangeShapeType="1"/>
          </p:cNvSpPr>
          <p:nvPr/>
        </p:nvSpPr>
        <p:spPr bwMode="auto">
          <a:xfrm flipV="1">
            <a:off x="3227015" y="1947276"/>
            <a:ext cx="720725" cy="387350"/>
          </a:xfrm>
          <a:prstGeom prst="line">
            <a:avLst/>
          </a:prstGeom>
          <a:noFill/>
          <a:ln w="19050" cap="sq">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38" name="Object 39">
                <a:extLst>
                  <a:ext uri="{FF2B5EF4-FFF2-40B4-BE49-F238E27FC236}">
                    <a16:creationId xmlns:a16="http://schemas.microsoft.com/office/drawing/2014/main" id="{A4FF920F-FCCB-44EF-A2CC-F865882E13F7}"/>
                  </a:ext>
                </a:extLst>
              </p:cNvPr>
              <p:cNvSpPr txBox="1"/>
              <p:nvPr/>
            </p:nvSpPr>
            <p:spPr bwMode="auto">
              <a:xfrm>
                <a:off x="2835696" y="1614908"/>
                <a:ext cx="550863" cy="190500"/>
              </a:xfrm>
              <a:prstGeom prst="rect">
                <a:avLst/>
              </a:prstGeom>
              <a:noFill/>
              <a:ln>
                <a:noFill/>
              </a:ln>
              <a:effectLst/>
            </p:spPr>
            <p:txBody>
              <a:bodyPr>
                <a:normAutofit fontScale="25000" lnSpcReduction="20000"/>
              </a:bodyPr>
              <a:lstStyle/>
              <a:p>
                <a:pPr/>
                <a14:m>
                  <m:oMathPara xmlns:m="http://schemas.openxmlformats.org/officeDocument/2006/math">
                    <m:oMathParaPr>
                      <m:jc m:val="left"/>
                    </m:oMathParaPr>
                    <m:oMath xmlns:m="http://schemas.openxmlformats.org/officeDocument/2006/math">
                      <m:r>
                        <a:rPr lang="en-US" sz="7200" i="1" smtClean="0">
                          <a:solidFill>
                            <a:schemeClr val="tx1"/>
                          </a:solidFill>
                          <a:latin typeface="Cambria Math" panose="02040503050406030204" pitchFamily="18" charset="0"/>
                        </a:rPr>
                        <m:t>𝑎</m:t>
                      </m:r>
                      <m:func>
                        <m:funcPr>
                          <m:ctrlPr>
                            <a:rPr lang="en-US" sz="7200" i="1">
                              <a:solidFill>
                                <a:schemeClr val="tx1"/>
                              </a:solidFill>
                              <a:latin typeface="Cambria Math" panose="02040503050406030204" pitchFamily="18" charset="0"/>
                            </a:rPr>
                          </m:ctrlPr>
                        </m:funcPr>
                        <m:fName>
                          <m:r>
                            <m:rPr>
                              <m:sty m:val="p"/>
                            </m:rPr>
                            <a:rPr lang="en-US" sz="7200" i="0">
                              <a:solidFill>
                                <a:schemeClr val="tx1"/>
                              </a:solidFill>
                              <a:latin typeface="Cambria Math" panose="02040503050406030204" pitchFamily="18" charset="0"/>
                            </a:rPr>
                            <m:t>sin</m:t>
                          </m:r>
                        </m:fName>
                        <m:e>
                          <m:sSub>
                            <m:sSubPr>
                              <m:ctrlPr>
                                <a:rPr lang="en-US" sz="7200" i="1" smtClean="0">
                                  <a:solidFill>
                                    <a:schemeClr val="tx1"/>
                                  </a:solidFill>
                                  <a:latin typeface="Cambria Math" panose="02040503050406030204" pitchFamily="18" charset="0"/>
                                </a:rPr>
                              </m:ctrlPr>
                            </m:sSubPr>
                            <m:e>
                              <m:r>
                                <a:rPr lang="en-US" sz="7200" i="1" smtClean="0">
                                  <a:solidFill>
                                    <a:schemeClr val="tx1"/>
                                  </a:solidFill>
                                  <a:latin typeface="Cambria Math" panose="02040503050406030204" pitchFamily="18" charset="0"/>
                                  <a:ea typeface="Cambria Math" panose="02040503050406030204" pitchFamily="18" charset="0"/>
                                </a:rPr>
                                <m:t>𝜃</m:t>
                              </m:r>
                            </m:e>
                            <m:sub>
                              <m:r>
                                <a:rPr lang="en-GB" sz="7200" b="0" i="1" smtClean="0">
                                  <a:solidFill>
                                    <a:schemeClr val="tx1"/>
                                  </a:solidFill>
                                  <a:latin typeface="Cambria Math" panose="02040503050406030204" pitchFamily="18" charset="0"/>
                                </a:rPr>
                                <m:t>𝑖𝑛𝑐</m:t>
                              </m:r>
                            </m:sub>
                          </m:sSub>
                        </m:e>
                      </m:func>
                    </m:oMath>
                  </m:oMathPara>
                </a14:m>
                <a:endParaRPr lang="en-US" dirty="0"/>
              </a:p>
            </p:txBody>
          </p:sp>
        </mc:Choice>
        <mc:Fallback xmlns="">
          <p:sp>
            <p:nvSpPr>
              <p:cNvPr id="38" name="Object 39">
                <a:extLst>
                  <a:ext uri="{FF2B5EF4-FFF2-40B4-BE49-F238E27FC236}">
                    <a16:creationId xmlns:a16="http://schemas.microsoft.com/office/drawing/2014/main" id="{A4FF920F-FCCB-44EF-A2CC-F865882E13F7}"/>
                  </a:ext>
                </a:extLst>
              </p:cNvPr>
              <p:cNvSpPr txBox="1">
                <a:spLocks noRot="1" noChangeAspect="1" noMove="1" noResize="1" noEditPoints="1" noAdjustHandles="1" noChangeArrowheads="1" noChangeShapeType="1" noTextEdit="1"/>
              </p:cNvSpPr>
              <p:nvPr/>
            </p:nvSpPr>
            <p:spPr bwMode="auto">
              <a:xfrm>
                <a:off x="2835696" y="1614908"/>
                <a:ext cx="550863" cy="190500"/>
              </a:xfrm>
              <a:prstGeom prst="rect">
                <a:avLst/>
              </a:prstGeom>
              <a:blipFill>
                <a:blip r:embed="rId5"/>
                <a:stretch>
                  <a:fillRect r="-86813" b="-100000"/>
                </a:stretch>
              </a:blipFill>
              <a:ln>
                <a:noFill/>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bject 14">
                <a:extLst>
                  <a:ext uri="{FF2B5EF4-FFF2-40B4-BE49-F238E27FC236}">
                    <a16:creationId xmlns:a16="http://schemas.microsoft.com/office/drawing/2014/main" id="{A37B15F7-4BEC-4A39-9C99-8BDEB1A5B5C8}"/>
                  </a:ext>
                </a:extLst>
              </p:cNvPr>
              <p:cNvSpPr txBox="1"/>
              <p:nvPr/>
            </p:nvSpPr>
            <p:spPr bwMode="auto">
              <a:xfrm>
                <a:off x="2329284" y="5962685"/>
                <a:ext cx="3416300" cy="5048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en-US" sz="2400" i="1" smtClean="0">
                          <a:solidFill>
                            <a:schemeClr val="tx1"/>
                          </a:solidFill>
                          <a:latin typeface="Cambria Math" panose="02040503050406030204" pitchFamily="18" charset="0"/>
                        </a:rPr>
                        <m:t>Δ</m:t>
                      </m:r>
                      <m:r>
                        <a:rPr lang="en-US" sz="2400" i="1" smtClean="0">
                          <a:solidFill>
                            <a:schemeClr val="tx1"/>
                          </a:solidFill>
                          <a:latin typeface="Cambria Math" panose="02040503050406030204" pitchFamily="18" charset="0"/>
                        </a:rPr>
                        <m:t>=</m:t>
                      </m:r>
                      <m:r>
                        <a:rPr lang="en-US" sz="2400" i="1" smtClean="0">
                          <a:solidFill>
                            <a:schemeClr val="tx1"/>
                          </a:solidFill>
                          <a:latin typeface="Cambria Math" panose="02040503050406030204" pitchFamily="18" charset="0"/>
                        </a:rPr>
                        <m:t>𝑎</m:t>
                      </m:r>
                      <m:r>
                        <a:rPr lang="en-US" sz="2400" i="1" smtClean="0">
                          <a:solidFill>
                            <a:schemeClr val="tx1"/>
                          </a:solidFill>
                          <a:latin typeface="Cambria Math" panose="02040503050406030204" pitchFamily="18" charset="0"/>
                        </a:rPr>
                        <m:t>(</m:t>
                      </m:r>
                      <m:func>
                        <m:funcPr>
                          <m:ctrlPr>
                            <a:rPr lang="en-US" sz="2400" i="1">
                              <a:solidFill>
                                <a:schemeClr val="tx1"/>
                              </a:solidFill>
                              <a:latin typeface="Cambria Math" panose="02040503050406030204" pitchFamily="18" charset="0"/>
                            </a:rPr>
                          </m:ctrlPr>
                        </m:funcPr>
                        <m:fName>
                          <m:r>
                            <m:rPr>
                              <m:sty m:val="p"/>
                            </m:rPr>
                            <a:rPr lang="en-US" sz="2400" i="0">
                              <a:solidFill>
                                <a:schemeClr val="tx1"/>
                              </a:solidFill>
                              <a:latin typeface="Cambria Math" panose="02040503050406030204" pitchFamily="18" charset="0"/>
                            </a:rPr>
                            <m:t>sin</m:t>
                          </m:r>
                        </m:fName>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𝜃</m:t>
                              </m:r>
                            </m:e>
                            <m:sub>
                              <m:r>
                                <a:rPr lang="en-GB" sz="2400" b="0" i="1" smtClean="0">
                                  <a:solidFill>
                                    <a:schemeClr val="tx1"/>
                                  </a:solidFill>
                                  <a:latin typeface="Cambria Math" panose="02040503050406030204" pitchFamily="18" charset="0"/>
                                </a:rPr>
                                <m:t>𝑖𝑛𝑐</m:t>
                              </m:r>
                            </m:sub>
                          </m:sSub>
                        </m:e>
                      </m:func>
                      <m:r>
                        <a:rPr lang="en-US" sz="2400" i="1">
                          <a:latin typeface="Cambria Math" panose="02040503050406030204" pitchFamily="18" charset="0"/>
                          <a:ea typeface="Cambria Math" panose="02040503050406030204" pitchFamily="18" charset="0"/>
                        </a:rPr>
                        <m:t>±</m:t>
                      </m:r>
                      <m:func>
                        <m:funcPr>
                          <m:ctrlPr>
                            <a:rPr lang="en-US" sz="2400" i="1">
                              <a:solidFill>
                                <a:schemeClr val="tx1"/>
                              </a:solidFill>
                              <a:latin typeface="Cambria Math" panose="02040503050406030204" pitchFamily="18" charset="0"/>
                            </a:rPr>
                          </m:ctrlPr>
                        </m:funcPr>
                        <m:fName>
                          <m:r>
                            <m:rPr>
                              <m:sty m:val="p"/>
                            </m:rPr>
                            <a:rPr lang="en-US" sz="2400" i="0">
                              <a:solidFill>
                                <a:schemeClr val="tx1"/>
                              </a:solidFill>
                              <a:latin typeface="Cambria Math" panose="02040503050406030204" pitchFamily="18" charset="0"/>
                            </a:rPr>
                            <m:t>sin</m:t>
                          </m:r>
                        </m:fName>
                        <m:e>
                          <m:r>
                            <a:rPr lang="en-US" sz="2400" i="1" smtClean="0">
                              <a:solidFill>
                                <a:schemeClr val="tx1"/>
                              </a:solidFill>
                              <a:latin typeface="Cambria Math" panose="02040503050406030204" pitchFamily="18" charset="0"/>
                              <a:ea typeface="Cambria Math" panose="02040503050406030204" pitchFamily="18" charset="0"/>
                            </a:rPr>
                            <m:t>𝜃</m:t>
                          </m:r>
                        </m:e>
                      </m:func>
                      <m:r>
                        <a:rPr lang="en-US" sz="2400" i="1">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9" name="Object 14">
                <a:extLst>
                  <a:ext uri="{FF2B5EF4-FFF2-40B4-BE49-F238E27FC236}">
                    <a16:creationId xmlns:a16="http://schemas.microsoft.com/office/drawing/2014/main" id="{A37B15F7-4BEC-4A39-9C99-8BDEB1A5B5C8}"/>
                  </a:ext>
                </a:extLst>
              </p:cNvPr>
              <p:cNvSpPr txBox="1">
                <a:spLocks noRot="1" noChangeAspect="1" noMove="1" noResize="1" noEditPoints="1" noAdjustHandles="1" noChangeArrowheads="1" noChangeShapeType="1" noTextEdit="1"/>
              </p:cNvSpPr>
              <p:nvPr/>
            </p:nvSpPr>
            <p:spPr bwMode="auto">
              <a:xfrm>
                <a:off x="2329284" y="5962685"/>
                <a:ext cx="3416300" cy="504825"/>
              </a:xfrm>
              <a:prstGeom prst="rect">
                <a:avLst/>
              </a:prstGeom>
              <a:blipFill>
                <a:blip r:embed="rId6"/>
                <a:stretch>
                  <a:fillRect l="-357" b="-8434"/>
                </a:stretch>
              </a:blipFill>
              <a:ln>
                <a:noFill/>
              </a:ln>
              <a:effectLst/>
              <a:extLst/>
            </p:spPr>
            <p:txBody>
              <a:bodyPr/>
              <a:lstStyle/>
              <a:p>
                <a:r>
                  <a:rPr lang="en-US">
                    <a:noFill/>
                  </a:rPr>
                  <a:t> </a:t>
                </a:r>
              </a:p>
            </p:txBody>
          </p:sp>
        </mc:Fallback>
      </mc:AlternateContent>
      <p:sp>
        <p:nvSpPr>
          <p:cNvPr id="40" name="TextBox 39">
            <a:extLst>
              <a:ext uri="{FF2B5EF4-FFF2-40B4-BE49-F238E27FC236}">
                <a16:creationId xmlns:a16="http://schemas.microsoft.com/office/drawing/2014/main" id="{2F0A62CB-4B0E-46E6-9897-1A036761F67A}"/>
              </a:ext>
            </a:extLst>
          </p:cNvPr>
          <p:cNvSpPr txBox="1"/>
          <p:nvPr/>
        </p:nvSpPr>
        <p:spPr>
          <a:xfrm>
            <a:off x="357757" y="5469854"/>
            <a:ext cx="7599068" cy="369332"/>
          </a:xfrm>
          <a:prstGeom prst="rect">
            <a:avLst/>
          </a:prstGeom>
          <a:noFill/>
        </p:spPr>
        <p:txBody>
          <a:bodyPr wrap="none" rtlCol="0">
            <a:spAutoFit/>
          </a:bodyPr>
          <a:lstStyle/>
          <a:p>
            <a:r>
              <a:rPr lang="en-GB" dirty="0"/>
              <a:t>Difference of optical path between the upper and lower rays at the edge of the slit: </a:t>
            </a:r>
            <a:endParaRPr lang="en-US" dirty="0"/>
          </a:p>
        </p:txBody>
      </p:sp>
      <p:sp>
        <p:nvSpPr>
          <p:cNvPr id="41" name="TextBox 40"/>
          <p:cNvSpPr txBox="1"/>
          <p:nvPr/>
        </p:nvSpPr>
        <p:spPr>
          <a:xfrm>
            <a:off x="-1561184" y="1338291"/>
            <a:ext cx="1224135" cy="4247317"/>
          </a:xfrm>
          <a:prstGeom prst="rect">
            <a:avLst/>
          </a:prstGeom>
          <a:noFill/>
        </p:spPr>
        <p:txBody>
          <a:bodyPr wrap="square" rtlCol="0">
            <a:spAutoFit/>
          </a:bodyPr>
          <a:lstStyle/>
          <a:p>
            <a:r>
              <a:rPr lang="en-GB" dirty="0">
                <a:solidFill>
                  <a:srgbClr val="FF0000"/>
                </a:solidFill>
              </a:rPr>
              <a:t>Pour </a:t>
            </a:r>
            <a:r>
              <a:rPr lang="en-GB" dirty="0" err="1">
                <a:solidFill>
                  <a:srgbClr val="FF0000"/>
                </a:solidFill>
              </a:rPr>
              <a:t>gagner</a:t>
            </a:r>
            <a:r>
              <a:rPr lang="en-GB" dirty="0">
                <a:solidFill>
                  <a:srgbClr val="FF0000"/>
                </a:solidFill>
              </a:rPr>
              <a:t> du temps je </a:t>
            </a:r>
            <a:r>
              <a:rPr lang="en-GB" dirty="0" err="1">
                <a:solidFill>
                  <a:srgbClr val="FF0000"/>
                </a:solidFill>
              </a:rPr>
              <a:t>mets</a:t>
            </a:r>
            <a:r>
              <a:rPr lang="en-GB" dirty="0">
                <a:solidFill>
                  <a:srgbClr val="FF0000"/>
                </a:solidFill>
              </a:rPr>
              <a:t> hide slide la slide </a:t>
            </a:r>
            <a:r>
              <a:rPr lang="en-GB" dirty="0" err="1">
                <a:solidFill>
                  <a:srgbClr val="FF0000"/>
                </a:solidFill>
              </a:rPr>
              <a:t>suivante</a:t>
            </a:r>
            <a:r>
              <a:rPr lang="en-GB" dirty="0">
                <a:solidFill>
                  <a:srgbClr val="FF0000"/>
                </a:solidFill>
              </a:rPr>
              <a:t>, et je </a:t>
            </a:r>
            <a:r>
              <a:rPr lang="en-GB" dirty="0" err="1">
                <a:solidFill>
                  <a:srgbClr val="FF0000"/>
                </a:solidFill>
              </a:rPr>
              <a:t>rajouterais</a:t>
            </a:r>
            <a:r>
              <a:rPr lang="en-GB" dirty="0">
                <a:solidFill>
                  <a:srgbClr val="FF0000"/>
                </a:solidFill>
              </a:rPr>
              <a:t> en </a:t>
            </a:r>
            <a:r>
              <a:rPr lang="en-GB" dirty="0" err="1">
                <a:solidFill>
                  <a:srgbClr val="FF0000"/>
                </a:solidFill>
              </a:rPr>
              <a:t>exo</a:t>
            </a:r>
            <a:r>
              <a:rPr lang="en-GB" dirty="0">
                <a:solidFill>
                  <a:srgbClr val="FF0000"/>
                </a:solidFill>
              </a:rPr>
              <a:t> le </a:t>
            </a:r>
            <a:r>
              <a:rPr lang="en-GB" dirty="0" err="1">
                <a:solidFill>
                  <a:srgbClr val="FF0000"/>
                </a:solidFill>
              </a:rPr>
              <a:t>calcul</a:t>
            </a:r>
            <a:r>
              <a:rPr lang="en-GB" dirty="0">
                <a:solidFill>
                  <a:srgbClr val="FF0000"/>
                </a:solidFill>
              </a:rPr>
              <a:t> des positions des extrema </a:t>
            </a:r>
            <a:r>
              <a:rPr lang="en-GB" dirty="0" err="1">
                <a:solidFill>
                  <a:srgbClr val="FF0000"/>
                </a:solidFill>
              </a:rPr>
              <a:t>d’intensite</a:t>
            </a:r>
            <a:r>
              <a:rPr lang="en-GB"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04376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a:t>
            </a:fld>
            <a:endParaRPr lang="en-US" altLang="zh-CN"/>
          </a:p>
        </p:txBody>
      </p:sp>
      <p:sp>
        <p:nvSpPr>
          <p:cNvPr id="3" name="Title 1">
            <a:extLst>
              <a:ext uri="{FF2B5EF4-FFF2-40B4-BE49-F238E27FC236}">
                <a16:creationId xmlns:a16="http://schemas.microsoft.com/office/drawing/2014/main" id="{9BCD1B7C-DD6E-4688-9B7A-7D44E9CD7988}"/>
              </a:ext>
            </a:extLst>
          </p:cNvPr>
          <p:cNvSpPr>
            <a:spLocks noGrp="1"/>
          </p:cNvSpPr>
          <p:nvPr>
            <p:ph type="title"/>
          </p:nvPr>
        </p:nvSpPr>
        <p:spPr>
          <a:xfrm>
            <a:off x="482027" y="-179944"/>
            <a:ext cx="8229600" cy="1143000"/>
          </a:xfrm>
        </p:spPr>
        <p:txBody>
          <a:bodyPr/>
          <a:lstStyle/>
          <a:p>
            <a:r>
              <a:rPr lang="en-US" dirty="0"/>
              <a:t>Some examples</a:t>
            </a:r>
          </a:p>
        </p:txBody>
      </p:sp>
      <p:sp>
        <p:nvSpPr>
          <p:cNvPr id="5" name="Slide Number Placeholder 3">
            <a:extLst>
              <a:ext uri="{FF2B5EF4-FFF2-40B4-BE49-F238E27FC236}">
                <a16:creationId xmlns:a16="http://schemas.microsoft.com/office/drawing/2014/main" id="{7D94FCB8-EBFF-475B-8075-E05BDC6BE3B0}"/>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F7DCB0CC-971E-4103-A57A-31106FD7268C}"/>
              </a:ext>
            </a:extLst>
          </p:cNvPr>
          <p:cNvPicPr>
            <a:picLocks noChangeAspect="1"/>
          </p:cNvPicPr>
          <p:nvPr/>
        </p:nvPicPr>
        <p:blipFill>
          <a:blip r:embed="rId2"/>
          <a:stretch>
            <a:fillRect/>
          </a:stretch>
        </p:blipFill>
        <p:spPr>
          <a:xfrm>
            <a:off x="395536" y="1484784"/>
            <a:ext cx="3421306" cy="3093516"/>
          </a:xfrm>
          <a:prstGeom prst="rect">
            <a:avLst/>
          </a:prstGeom>
        </p:spPr>
      </p:pic>
      <p:sp>
        <p:nvSpPr>
          <p:cNvPr id="7" name="TextBox 6">
            <a:extLst>
              <a:ext uri="{FF2B5EF4-FFF2-40B4-BE49-F238E27FC236}">
                <a16:creationId xmlns:a16="http://schemas.microsoft.com/office/drawing/2014/main" id="{EC996DC9-7789-4F0F-9556-C52035C96FEF}"/>
              </a:ext>
            </a:extLst>
          </p:cNvPr>
          <p:cNvSpPr txBox="1"/>
          <p:nvPr/>
        </p:nvSpPr>
        <p:spPr>
          <a:xfrm>
            <a:off x="611561" y="4725144"/>
            <a:ext cx="2664296" cy="577081"/>
          </a:xfrm>
          <a:prstGeom prst="rect">
            <a:avLst/>
          </a:prstGeom>
          <a:noFill/>
        </p:spPr>
        <p:txBody>
          <a:bodyPr wrap="square" rtlCol="0">
            <a:spAutoFit/>
          </a:bodyPr>
          <a:lstStyle/>
          <a:p>
            <a:r>
              <a:rPr lang="en-US" sz="1050" dirty="0">
                <a:hlinkClick r:id="rId3"/>
              </a:rPr>
              <a:t>https://www.slideserve.com/spike/thin-film-interference-polarization</a:t>
            </a:r>
            <a:endParaRPr lang="en-US" sz="1050" dirty="0"/>
          </a:p>
          <a:p>
            <a:endParaRPr lang="en-US" sz="1050" dirty="0"/>
          </a:p>
        </p:txBody>
      </p:sp>
      <p:pic>
        <p:nvPicPr>
          <p:cNvPr id="8" name="Picture 7">
            <a:extLst>
              <a:ext uri="{FF2B5EF4-FFF2-40B4-BE49-F238E27FC236}">
                <a16:creationId xmlns:a16="http://schemas.microsoft.com/office/drawing/2014/main" id="{0DE89523-6509-4089-95A1-09A85A6392DD}"/>
              </a:ext>
            </a:extLst>
          </p:cNvPr>
          <p:cNvPicPr>
            <a:picLocks noChangeAspect="1"/>
          </p:cNvPicPr>
          <p:nvPr/>
        </p:nvPicPr>
        <p:blipFill>
          <a:blip r:embed="rId4"/>
          <a:stretch>
            <a:fillRect/>
          </a:stretch>
        </p:blipFill>
        <p:spPr>
          <a:xfrm>
            <a:off x="3995935" y="836712"/>
            <a:ext cx="5039773" cy="2364817"/>
          </a:xfrm>
          <a:prstGeom prst="rect">
            <a:avLst/>
          </a:prstGeom>
        </p:spPr>
      </p:pic>
      <p:pic>
        <p:nvPicPr>
          <p:cNvPr id="9" name="Picture 8">
            <a:extLst>
              <a:ext uri="{FF2B5EF4-FFF2-40B4-BE49-F238E27FC236}">
                <a16:creationId xmlns:a16="http://schemas.microsoft.com/office/drawing/2014/main" id="{2CBC5289-8DE4-4E69-8318-2B34CB976803}"/>
              </a:ext>
            </a:extLst>
          </p:cNvPr>
          <p:cNvPicPr>
            <a:picLocks noChangeAspect="1"/>
          </p:cNvPicPr>
          <p:nvPr/>
        </p:nvPicPr>
        <p:blipFill>
          <a:blip r:embed="rId5"/>
          <a:stretch>
            <a:fillRect/>
          </a:stretch>
        </p:blipFill>
        <p:spPr>
          <a:xfrm>
            <a:off x="4246691" y="3609459"/>
            <a:ext cx="3013124" cy="2905768"/>
          </a:xfrm>
          <a:prstGeom prst="rect">
            <a:avLst/>
          </a:prstGeom>
        </p:spPr>
      </p:pic>
      <p:sp>
        <p:nvSpPr>
          <p:cNvPr id="10" name="TextBox 9">
            <a:extLst>
              <a:ext uri="{FF2B5EF4-FFF2-40B4-BE49-F238E27FC236}">
                <a16:creationId xmlns:a16="http://schemas.microsoft.com/office/drawing/2014/main" id="{619A1465-820D-45C0-B1FA-57A4A00C944F}"/>
              </a:ext>
            </a:extLst>
          </p:cNvPr>
          <p:cNvSpPr txBox="1"/>
          <p:nvPr/>
        </p:nvSpPr>
        <p:spPr>
          <a:xfrm>
            <a:off x="3816842" y="6475656"/>
            <a:ext cx="2489336" cy="461665"/>
          </a:xfrm>
          <a:prstGeom prst="rect">
            <a:avLst/>
          </a:prstGeom>
          <a:noFill/>
        </p:spPr>
        <p:txBody>
          <a:bodyPr wrap="none" rtlCol="0">
            <a:spAutoFit/>
          </a:bodyPr>
          <a:lstStyle/>
          <a:p>
            <a:r>
              <a:rPr lang="en-US" sz="1200" dirty="0">
                <a:hlinkClick r:id="rId6"/>
              </a:rPr>
              <a:t>http://slideplayer.com/slide/8386616/</a:t>
            </a:r>
            <a:endParaRPr lang="en-US" sz="1200" dirty="0"/>
          </a:p>
          <a:p>
            <a:endParaRPr lang="en-US" sz="1200" dirty="0"/>
          </a:p>
        </p:txBody>
      </p:sp>
      <p:sp>
        <p:nvSpPr>
          <p:cNvPr id="11" name="Rectangle 10">
            <a:extLst>
              <a:ext uri="{FF2B5EF4-FFF2-40B4-BE49-F238E27FC236}">
                <a16:creationId xmlns:a16="http://schemas.microsoft.com/office/drawing/2014/main" id="{5EC65B6B-BB9F-444B-9E4F-3BEFE20D1108}"/>
              </a:ext>
            </a:extLst>
          </p:cNvPr>
          <p:cNvSpPr/>
          <p:nvPr/>
        </p:nvSpPr>
        <p:spPr>
          <a:xfrm>
            <a:off x="3740551" y="3228784"/>
            <a:ext cx="7038528" cy="415498"/>
          </a:xfrm>
          <a:prstGeom prst="rect">
            <a:avLst/>
          </a:prstGeom>
        </p:spPr>
        <p:txBody>
          <a:bodyPr wrap="square">
            <a:spAutoFit/>
          </a:bodyPr>
          <a:lstStyle/>
          <a:p>
            <a:r>
              <a:rPr lang="en-US" sz="900" dirty="0">
                <a:hlinkClick r:id="rId7"/>
              </a:rPr>
              <a:t>https://opentextbc.ca/physicstestbook2/wp-content/uploads/sites/211/2017/10/Figure_28_07_02a.jpg</a:t>
            </a:r>
            <a:endParaRPr lang="en-US" sz="900" dirty="0"/>
          </a:p>
          <a:p>
            <a:endParaRPr lang="en-US" sz="1200" dirty="0"/>
          </a:p>
        </p:txBody>
      </p:sp>
    </p:spTree>
    <p:extLst>
      <p:ext uri="{BB962C8B-B14F-4D97-AF65-F5344CB8AC3E}">
        <p14:creationId xmlns:p14="http://schemas.microsoft.com/office/powerpoint/2010/main" val="26729571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80</a:t>
            </a:fld>
            <a:endParaRPr lang="en-US" altLang="zh-CN"/>
          </a:p>
        </p:txBody>
      </p:sp>
      <p:sp>
        <p:nvSpPr>
          <p:cNvPr id="5" name="Line 10">
            <a:extLst>
              <a:ext uri="{FF2B5EF4-FFF2-40B4-BE49-F238E27FC236}">
                <a16:creationId xmlns:a16="http://schemas.microsoft.com/office/drawing/2014/main" id="{F806F928-5034-4024-B3F2-002947F58AB6}"/>
              </a:ext>
            </a:extLst>
          </p:cNvPr>
          <p:cNvSpPr>
            <a:spLocks noChangeShapeType="1"/>
          </p:cNvSpPr>
          <p:nvPr/>
        </p:nvSpPr>
        <p:spPr bwMode="auto">
          <a:xfrm>
            <a:off x="388106" y="3033779"/>
            <a:ext cx="6159500" cy="0"/>
          </a:xfrm>
          <a:prstGeom prst="line">
            <a:avLst/>
          </a:prstGeom>
          <a:noFill/>
          <a:ln w="12700">
            <a:solidFill>
              <a:schemeClr val="bg1"/>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6" name="Group 5">
            <a:extLst>
              <a:ext uri="{FF2B5EF4-FFF2-40B4-BE49-F238E27FC236}">
                <a16:creationId xmlns:a16="http://schemas.microsoft.com/office/drawing/2014/main" id="{FFCDBF07-2D40-482A-B564-ED505C780FF2}"/>
              </a:ext>
            </a:extLst>
          </p:cNvPr>
          <p:cNvGrpSpPr>
            <a:grpSpLocks/>
          </p:cNvGrpSpPr>
          <p:nvPr/>
        </p:nvGrpSpPr>
        <p:grpSpPr bwMode="auto">
          <a:xfrm>
            <a:off x="80556" y="2666272"/>
            <a:ext cx="1517650" cy="735013"/>
            <a:chOff x="1492" y="922"/>
            <a:chExt cx="956" cy="474"/>
          </a:xfrm>
        </p:grpSpPr>
        <p:sp>
          <p:nvSpPr>
            <p:cNvPr id="7" name="Line 31">
              <a:extLst>
                <a:ext uri="{FF2B5EF4-FFF2-40B4-BE49-F238E27FC236}">
                  <a16:creationId xmlns:a16="http://schemas.microsoft.com/office/drawing/2014/main" id="{FF321D40-A620-4DB5-8552-A132A0FBED27}"/>
                </a:ext>
              </a:extLst>
            </p:cNvPr>
            <p:cNvSpPr>
              <a:spLocks noChangeShapeType="1"/>
            </p:cNvSpPr>
            <p:nvPr/>
          </p:nvSpPr>
          <p:spPr bwMode="auto">
            <a:xfrm>
              <a:off x="1492" y="92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8" name="Line 32">
              <a:extLst>
                <a:ext uri="{FF2B5EF4-FFF2-40B4-BE49-F238E27FC236}">
                  <a16:creationId xmlns:a16="http://schemas.microsoft.com/office/drawing/2014/main" id="{A762C2CF-54AB-4C8F-BCFE-FBB5F775F0A1}"/>
                </a:ext>
              </a:extLst>
            </p:cNvPr>
            <p:cNvSpPr>
              <a:spLocks noChangeShapeType="1"/>
            </p:cNvSpPr>
            <p:nvPr/>
          </p:nvSpPr>
          <p:spPr bwMode="auto">
            <a:xfrm>
              <a:off x="1536" y="1152"/>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9" name="Line 33">
              <a:extLst>
                <a:ext uri="{FF2B5EF4-FFF2-40B4-BE49-F238E27FC236}">
                  <a16:creationId xmlns:a16="http://schemas.microsoft.com/office/drawing/2014/main" id="{F258ED8F-F1AD-4FCB-A70A-571EE0B05529}"/>
                </a:ext>
              </a:extLst>
            </p:cNvPr>
            <p:cNvSpPr>
              <a:spLocks noChangeShapeType="1"/>
            </p:cNvSpPr>
            <p:nvPr/>
          </p:nvSpPr>
          <p:spPr bwMode="auto">
            <a:xfrm>
              <a:off x="1504" y="1396"/>
              <a:ext cx="912"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graphicFrame>
        <p:nvGraphicFramePr>
          <p:cNvPr id="10" name="Object 9">
            <a:extLst>
              <a:ext uri="{FF2B5EF4-FFF2-40B4-BE49-F238E27FC236}">
                <a16:creationId xmlns:a16="http://schemas.microsoft.com/office/drawing/2014/main" id="{0DD299C4-4777-4F13-9042-9BB5934C1224}"/>
              </a:ext>
            </a:extLst>
          </p:cNvPr>
          <p:cNvGraphicFramePr>
            <a:graphicFrameLocks noChangeAspect="1"/>
          </p:cNvGraphicFramePr>
          <p:nvPr/>
        </p:nvGraphicFramePr>
        <p:xfrm>
          <a:off x="1219767" y="2365019"/>
          <a:ext cx="227013" cy="236537"/>
        </p:xfrm>
        <a:graphic>
          <a:graphicData uri="http://schemas.openxmlformats.org/presentationml/2006/ole">
            <mc:AlternateContent xmlns:mc="http://schemas.openxmlformats.org/markup-compatibility/2006">
              <mc:Choice xmlns:v="urn:schemas-microsoft-com:vml" Requires="v">
                <p:oleObj spid="_x0000_s43010" name="公式" r:id="rId3" imgW="247591" imgH="266815" progId="Equation.3">
                  <p:embed/>
                </p:oleObj>
              </mc:Choice>
              <mc:Fallback>
                <p:oleObj name="公式" r:id="rId3" imgW="247591" imgH="266815" progId="Equation.3">
                  <p:embed/>
                  <p:pic>
                    <p:nvPicPr>
                      <p:cNvPr id="10" name="Object 9">
                        <a:extLst>
                          <a:ext uri="{FF2B5EF4-FFF2-40B4-BE49-F238E27FC236}">
                            <a16:creationId xmlns:a16="http://schemas.microsoft.com/office/drawing/2014/main" id="{0DD299C4-4777-4F13-9042-9BB5934C1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767" y="2365019"/>
                        <a:ext cx="22701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a:extLst>
              <a:ext uri="{FF2B5EF4-FFF2-40B4-BE49-F238E27FC236}">
                <a16:creationId xmlns:a16="http://schemas.microsoft.com/office/drawing/2014/main" id="{82639C2C-3C3B-4964-8397-1C5726777178}"/>
              </a:ext>
            </a:extLst>
          </p:cNvPr>
          <p:cNvGraphicFramePr>
            <a:graphicFrameLocks noChangeAspect="1"/>
          </p:cNvGraphicFramePr>
          <p:nvPr/>
        </p:nvGraphicFramePr>
        <p:xfrm>
          <a:off x="1230880" y="3465156"/>
          <a:ext cx="223837" cy="244475"/>
        </p:xfrm>
        <a:graphic>
          <a:graphicData uri="http://schemas.openxmlformats.org/presentationml/2006/ole">
            <mc:AlternateContent xmlns:mc="http://schemas.openxmlformats.org/markup-compatibility/2006">
              <mc:Choice xmlns:v="urn:schemas-microsoft-com:vml" Requires="v">
                <p:oleObj spid="_x0000_s43011" name="公式" r:id="rId5" imgW="247591" imgH="276117" progId="Equation.3">
                  <p:embed/>
                </p:oleObj>
              </mc:Choice>
              <mc:Fallback>
                <p:oleObj name="公式" r:id="rId5" imgW="247591" imgH="276117" progId="Equation.3">
                  <p:embed/>
                  <p:pic>
                    <p:nvPicPr>
                      <p:cNvPr id="11" name="Object 10">
                        <a:extLst>
                          <a:ext uri="{FF2B5EF4-FFF2-40B4-BE49-F238E27FC236}">
                            <a16:creationId xmlns:a16="http://schemas.microsoft.com/office/drawing/2014/main" id="{82639C2C-3C3B-4964-8397-1C57267771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0880" y="3465156"/>
                        <a:ext cx="22383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1">
            <a:extLst>
              <a:ext uri="{FF2B5EF4-FFF2-40B4-BE49-F238E27FC236}">
                <a16:creationId xmlns:a16="http://schemas.microsoft.com/office/drawing/2014/main" id="{9D284164-08F5-42F3-902C-7A586EF28E16}"/>
              </a:ext>
            </a:extLst>
          </p:cNvPr>
          <p:cNvGrpSpPr>
            <a:grpSpLocks/>
          </p:cNvGrpSpPr>
          <p:nvPr/>
        </p:nvGrpSpPr>
        <p:grpSpPr bwMode="auto">
          <a:xfrm>
            <a:off x="1565842" y="1985606"/>
            <a:ext cx="0" cy="2076450"/>
            <a:chOff x="2592" y="956"/>
            <a:chExt cx="0" cy="1308"/>
          </a:xfrm>
        </p:grpSpPr>
        <p:sp>
          <p:nvSpPr>
            <p:cNvPr id="13" name="Line 41">
              <a:extLst>
                <a:ext uri="{FF2B5EF4-FFF2-40B4-BE49-F238E27FC236}">
                  <a16:creationId xmlns:a16="http://schemas.microsoft.com/office/drawing/2014/main" id="{D235C0BE-F526-468E-B86D-DBCF8E8E3BB4}"/>
                </a:ext>
              </a:extLst>
            </p:cNvPr>
            <p:cNvSpPr>
              <a:spLocks noChangeShapeType="1"/>
            </p:cNvSpPr>
            <p:nvPr/>
          </p:nvSpPr>
          <p:spPr bwMode="auto">
            <a:xfrm>
              <a:off x="2592" y="956"/>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42">
              <a:extLst>
                <a:ext uri="{FF2B5EF4-FFF2-40B4-BE49-F238E27FC236}">
                  <a16:creationId xmlns:a16="http://schemas.microsoft.com/office/drawing/2014/main" id="{58370CDE-7315-4411-944A-8610C25BE7C9}"/>
                </a:ext>
              </a:extLst>
            </p:cNvPr>
            <p:cNvSpPr>
              <a:spLocks noChangeShapeType="1"/>
            </p:cNvSpPr>
            <p:nvPr/>
          </p:nvSpPr>
          <p:spPr bwMode="auto">
            <a:xfrm>
              <a:off x="2592" y="1865"/>
              <a:ext cx="0" cy="399"/>
            </a:xfrm>
            <a:prstGeom prst="line">
              <a:avLst/>
            </a:prstGeom>
            <a:noFill/>
            <a:ln w="762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43">
              <a:extLst>
                <a:ext uri="{FF2B5EF4-FFF2-40B4-BE49-F238E27FC236}">
                  <a16:creationId xmlns:a16="http://schemas.microsoft.com/office/drawing/2014/main" id="{CC261E27-BA1C-47D0-9B59-8E57D1521F3B}"/>
                </a:ext>
              </a:extLst>
            </p:cNvPr>
            <p:cNvSpPr>
              <a:spLocks noChangeShapeType="1"/>
            </p:cNvSpPr>
            <p:nvPr/>
          </p:nvSpPr>
          <p:spPr bwMode="auto">
            <a:xfrm>
              <a:off x="2592" y="1374"/>
              <a:ext cx="0" cy="4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cxnSp>
        <p:nvCxnSpPr>
          <p:cNvPr id="16" name="Straight Arrow Connector 15">
            <a:extLst>
              <a:ext uri="{FF2B5EF4-FFF2-40B4-BE49-F238E27FC236}">
                <a16:creationId xmlns:a16="http://schemas.microsoft.com/office/drawing/2014/main" id="{ACD2C997-E398-434B-A6F7-A789A530FD21}"/>
              </a:ext>
            </a:extLst>
          </p:cNvPr>
          <p:cNvCxnSpPr/>
          <p:nvPr/>
        </p:nvCxnSpPr>
        <p:spPr bwMode="auto">
          <a:xfrm flipH="1">
            <a:off x="1558182" y="1514416"/>
            <a:ext cx="15319"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468A07BD-FF4B-4571-BA72-93383F45A9A2}"/>
              </a:ext>
            </a:extLst>
          </p:cNvPr>
          <p:cNvSpPr txBox="1"/>
          <p:nvPr/>
        </p:nvSpPr>
        <p:spPr>
          <a:xfrm>
            <a:off x="1342798" y="1136622"/>
            <a:ext cx="442750" cy="369332"/>
          </a:xfrm>
          <a:prstGeom prst="rect">
            <a:avLst/>
          </a:prstGeom>
          <a:noFill/>
        </p:spPr>
        <p:txBody>
          <a:bodyPr wrap="none" rtlCol="0">
            <a:spAutoFit/>
          </a:bodyPr>
          <a:lstStyle/>
          <a:p>
            <a:r>
              <a:rPr lang="en-GB" dirty="0"/>
              <a:t>slit</a:t>
            </a:r>
            <a:endParaRPr lang="en-US" dirty="0"/>
          </a:p>
        </p:txBody>
      </p:sp>
      <p:cxnSp>
        <p:nvCxnSpPr>
          <p:cNvPr id="18" name="Straight Connector 17">
            <a:extLst>
              <a:ext uri="{FF2B5EF4-FFF2-40B4-BE49-F238E27FC236}">
                <a16:creationId xmlns:a16="http://schemas.microsoft.com/office/drawing/2014/main" id="{26DB31E6-433A-4ACD-8516-53BEF64DB74B}"/>
              </a:ext>
            </a:extLst>
          </p:cNvPr>
          <p:cNvCxnSpPr/>
          <p:nvPr/>
        </p:nvCxnSpPr>
        <p:spPr bwMode="auto">
          <a:xfrm>
            <a:off x="8872276" y="1099944"/>
            <a:ext cx="0" cy="330123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384941BE-DA1F-4469-B689-153868C6DA2B}"/>
              </a:ext>
            </a:extLst>
          </p:cNvPr>
          <p:cNvCxnSpPr>
            <a:stCxn id="15" idx="0"/>
          </p:cNvCxnSpPr>
          <p:nvPr/>
        </p:nvCxnSpPr>
        <p:spPr bwMode="auto">
          <a:xfrm flipV="1">
            <a:off x="1565842" y="1427750"/>
            <a:ext cx="7306434" cy="1221431"/>
          </a:xfrm>
          <a:prstGeom prst="straightConnector1">
            <a:avLst/>
          </a:prstGeom>
          <a:solidFill>
            <a:schemeClr val="accent1"/>
          </a:solidFill>
          <a:ln w="9525" cap="flat" cmpd="sng" algn="ctr">
            <a:solidFill>
              <a:srgbClr val="FF33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EF19E300-C7E2-44F8-960E-4BF28D17F03F}"/>
              </a:ext>
            </a:extLst>
          </p:cNvPr>
          <p:cNvCxnSpPr/>
          <p:nvPr/>
        </p:nvCxnSpPr>
        <p:spPr bwMode="auto">
          <a:xfrm flipV="1">
            <a:off x="1558182" y="1532518"/>
            <a:ext cx="7266748" cy="1489191"/>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3517C4B6-A431-4040-9DE0-0CA34AFD95FD}"/>
              </a:ext>
            </a:extLst>
          </p:cNvPr>
          <p:cNvCxnSpPr/>
          <p:nvPr/>
        </p:nvCxnSpPr>
        <p:spPr bwMode="auto">
          <a:xfrm flipV="1">
            <a:off x="1671476" y="1643774"/>
            <a:ext cx="7153454" cy="17848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A1FC12F5-744E-4D3F-B749-D80D7B039133}"/>
              </a:ext>
            </a:extLst>
          </p:cNvPr>
          <p:cNvSpPr txBox="1"/>
          <p:nvPr/>
        </p:nvSpPr>
        <p:spPr>
          <a:xfrm>
            <a:off x="4783412" y="4470588"/>
            <a:ext cx="3528387" cy="1754326"/>
          </a:xfrm>
          <a:prstGeom prst="rect">
            <a:avLst/>
          </a:prstGeom>
          <a:noFill/>
        </p:spPr>
        <p:txBody>
          <a:bodyPr wrap="square" rtlCol="0">
            <a:spAutoFit/>
          </a:bodyPr>
          <a:lstStyle/>
          <a:p>
            <a:r>
              <a:rPr lang="en-GB" dirty="0"/>
              <a:t>Il the screen is quite far from the aperture, the rays can be considered parallel and the description of the fringes is similar than previously</a:t>
            </a:r>
          </a:p>
          <a:p>
            <a:r>
              <a:rPr lang="en-GB" dirty="0"/>
              <a:t>With the distance slit-screen instead of the focal length of the lens</a:t>
            </a:r>
            <a:endParaRPr lang="en-US" dirty="0"/>
          </a:p>
        </p:txBody>
      </p:sp>
      <p:cxnSp>
        <p:nvCxnSpPr>
          <p:cNvPr id="23" name="Straight Arrow Connector 22">
            <a:extLst>
              <a:ext uri="{FF2B5EF4-FFF2-40B4-BE49-F238E27FC236}">
                <a16:creationId xmlns:a16="http://schemas.microsoft.com/office/drawing/2014/main" id="{DFBA1E64-7D64-46B1-9842-F4F616B869F8}"/>
              </a:ext>
            </a:extLst>
          </p:cNvPr>
          <p:cNvCxnSpPr/>
          <p:nvPr/>
        </p:nvCxnSpPr>
        <p:spPr bwMode="auto">
          <a:xfrm flipV="1">
            <a:off x="6856052" y="3021708"/>
            <a:ext cx="1810544" cy="121435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itle 1">
            <a:extLst>
              <a:ext uri="{FF2B5EF4-FFF2-40B4-BE49-F238E27FC236}">
                <a16:creationId xmlns:a16="http://schemas.microsoft.com/office/drawing/2014/main" id="{8C74E137-1842-4B01-83CD-8F9FC59F5601}"/>
              </a:ext>
            </a:extLst>
          </p:cNvPr>
          <p:cNvSpPr>
            <a:spLocks noGrp="1"/>
          </p:cNvSpPr>
          <p:nvPr>
            <p:ph type="title"/>
          </p:nvPr>
        </p:nvSpPr>
        <p:spPr>
          <a:xfrm>
            <a:off x="643460" y="2955"/>
            <a:ext cx="8229600" cy="1143000"/>
          </a:xfrm>
        </p:spPr>
        <p:txBody>
          <a:bodyPr/>
          <a:lstStyle/>
          <a:p>
            <a:r>
              <a:rPr lang="en-GB" sz="2800" dirty="0"/>
              <a:t>About Fraunhofer diffraction without using a lens</a:t>
            </a:r>
            <a:endParaRPr lang="en-US" sz="2800" dirty="0"/>
          </a:p>
        </p:txBody>
      </p:sp>
      <p:sp>
        <p:nvSpPr>
          <p:cNvPr id="25" name="Rectangle: Rounded Corners 15">
            <a:extLst>
              <a:ext uri="{FF2B5EF4-FFF2-40B4-BE49-F238E27FC236}">
                <a16:creationId xmlns:a16="http://schemas.microsoft.com/office/drawing/2014/main" id="{012F4D04-784A-42C4-AF4D-064F0675B40C}"/>
              </a:ext>
            </a:extLst>
          </p:cNvPr>
          <p:cNvSpPr/>
          <p:nvPr/>
        </p:nvSpPr>
        <p:spPr bwMode="auto">
          <a:xfrm>
            <a:off x="8872276" y="1020815"/>
            <a:ext cx="112169" cy="3380359"/>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6" name="TextBox 25">
            <a:extLst>
              <a:ext uri="{FF2B5EF4-FFF2-40B4-BE49-F238E27FC236}">
                <a16:creationId xmlns:a16="http://schemas.microsoft.com/office/drawing/2014/main" id="{ADCC75B6-18E4-4F03-A99A-50F4CD123799}"/>
              </a:ext>
            </a:extLst>
          </p:cNvPr>
          <p:cNvSpPr txBox="1"/>
          <p:nvPr/>
        </p:nvSpPr>
        <p:spPr>
          <a:xfrm>
            <a:off x="8368220" y="4358648"/>
            <a:ext cx="752129" cy="369332"/>
          </a:xfrm>
          <a:prstGeom prst="rect">
            <a:avLst/>
          </a:prstGeom>
          <a:noFill/>
        </p:spPr>
        <p:txBody>
          <a:bodyPr wrap="none" rtlCol="0">
            <a:spAutoFit/>
          </a:bodyPr>
          <a:lstStyle/>
          <a:p>
            <a:r>
              <a:rPr lang="en-GB" dirty="0"/>
              <a:t>screen</a:t>
            </a:r>
            <a:endParaRPr lang="en-US" dirty="0"/>
          </a:p>
        </p:txBody>
      </p:sp>
    </p:spTree>
    <p:extLst>
      <p:ext uri="{BB962C8B-B14F-4D97-AF65-F5344CB8AC3E}">
        <p14:creationId xmlns:p14="http://schemas.microsoft.com/office/powerpoint/2010/main" val="118317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81</a:t>
            </a:fld>
            <a:endParaRPr lang="en-US" altLang="zh-CN"/>
          </a:p>
        </p:txBody>
      </p:sp>
      <p:sp>
        <p:nvSpPr>
          <p:cNvPr id="2" name="TextBox 1"/>
          <p:cNvSpPr txBox="1"/>
          <p:nvPr/>
        </p:nvSpPr>
        <p:spPr>
          <a:xfrm>
            <a:off x="683568" y="2636912"/>
            <a:ext cx="8105745" cy="707886"/>
          </a:xfrm>
          <a:prstGeom prst="rect">
            <a:avLst/>
          </a:prstGeom>
          <a:noFill/>
        </p:spPr>
        <p:txBody>
          <a:bodyPr wrap="none" rtlCol="0">
            <a:spAutoFit/>
          </a:bodyPr>
          <a:lstStyle/>
          <a:p>
            <a:r>
              <a:rPr lang="en-GB" sz="4000" dirty="0"/>
              <a:t>3. Diffraction by a diffraction grating </a:t>
            </a:r>
            <a:endParaRPr lang="en-US" sz="4000" dirty="0"/>
          </a:p>
        </p:txBody>
      </p:sp>
    </p:spTree>
    <p:extLst>
      <p:ext uri="{BB962C8B-B14F-4D97-AF65-F5344CB8AC3E}">
        <p14:creationId xmlns:p14="http://schemas.microsoft.com/office/powerpoint/2010/main" val="3212810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82</a:t>
            </a:fld>
            <a:endParaRPr lang="en-US" altLang="zh-C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1159783"/>
            <a:ext cx="2799596" cy="1866396"/>
          </a:xfrm>
          <a:prstGeom prst="rect">
            <a:avLst/>
          </a:prstGeom>
        </p:spPr>
      </p:pic>
      <p:pic>
        <p:nvPicPr>
          <p:cNvPr id="5" name="Picture 4">
            <a:extLst>
              <a:ext uri="{FF2B5EF4-FFF2-40B4-BE49-F238E27FC236}">
                <a16:creationId xmlns:a16="http://schemas.microsoft.com/office/drawing/2014/main" id="{0F4CEE52-49C8-468C-9079-A150B4632E52}"/>
              </a:ext>
            </a:extLst>
          </p:cNvPr>
          <p:cNvPicPr>
            <a:picLocks noChangeAspect="1"/>
          </p:cNvPicPr>
          <p:nvPr/>
        </p:nvPicPr>
        <p:blipFill>
          <a:blip r:embed="rId3"/>
          <a:stretch>
            <a:fillRect/>
          </a:stretch>
        </p:blipFill>
        <p:spPr>
          <a:xfrm>
            <a:off x="659494" y="4034218"/>
            <a:ext cx="3353742" cy="2359142"/>
          </a:xfrm>
          <a:prstGeom prst="rect">
            <a:avLst/>
          </a:prstGeom>
        </p:spPr>
      </p:pic>
      <p:sp>
        <p:nvSpPr>
          <p:cNvPr id="6" name="TextBox 5">
            <a:extLst>
              <a:ext uri="{FF2B5EF4-FFF2-40B4-BE49-F238E27FC236}">
                <a16:creationId xmlns:a16="http://schemas.microsoft.com/office/drawing/2014/main" id="{EA76D40A-0733-4462-A03E-CAD2F75DBFD7}"/>
              </a:ext>
            </a:extLst>
          </p:cNvPr>
          <p:cNvSpPr txBox="1"/>
          <p:nvPr/>
        </p:nvSpPr>
        <p:spPr>
          <a:xfrm>
            <a:off x="395536" y="6487361"/>
            <a:ext cx="5894562" cy="338554"/>
          </a:xfrm>
          <a:prstGeom prst="rect">
            <a:avLst/>
          </a:prstGeom>
          <a:noFill/>
        </p:spPr>
        <p:txBody>
          <a:bodyPr wrap="none" rtlCol="0">
            <a:spAutoFit/>
          </a:bodyPr>
          <a:lstStyle/>
          <a:p>
            <a:r>
              <a:rPr lang="en-US" sz="800" dirty="0">
                <a:hlinkClick r:id="rId4"/>
              </a:rPr>
              <a:t>http://www.birdspiders.com/gallery/var/resizes/Other-Invertebrates/Butterfly%2C%20Morpho%2C%20Morpho%20sp.jpg?m=1458504316</a:t>
            </a:r>
            <a:endParaRPr lang="en-US" sz="800" dirty="0"/>
          </a:p>
          <a:p>
            <a:endParaRPr lang="en-US" sz="800" dirty="0"/>
          </a:p>
        </p:txBody>
      </p:sp>
      <p:sp>
        <p:nvSpPr>
          <p:cNvPr id="7" name="TextBox 6">
            <a:extLst>
              <a:ext uri="{FF2B5EF4-FFF2-40B4-BE49-F238E27FC236}">
                <a16:creationId xmlns:a16="http://schemas.microsoft.com/office/drawing/2014/main" id="{83B218A8-B484-4612-BE4A-EC81F59F3E57}"/>
              </a:ext>
            </a:extLst>
          </p:cNvPr>
          <p:cNvSpPr txBox="1"/>
          <p:nvPr/>
        </p:nvSpPr>
        <p:spPr>
          <a:xfrm>
            <a:off x="226966" y="3544777"/>
            <a:ext cx="3788217" cy="430887"/>
          </a:xfrm>
          <a:prstGeom prst="rect">
            <a:avLst/>
          </a:prstGeom>
          <a:noFill/>
        </p:spPr>
        <p:txBody>
          <a:bodyPr wrap="none" rtlCol="0">
            <a:spAutoFit/>
          </a:bodyPr>
          <a:lstStyle/>
          <a:p>
            <a:r>
              <a:rPr lang="en-US" sz="1100" dirty="0">
                <a:hlinkClick r:id="rId5"/>
              </a:rPr>
              <a:t>https://farm1.staticflickr.com/139/431495898_f3d292e987_z.jpg</a:t>
            </a:r>
            <a:endParaRPr lang="en-US" sz="1100" dirty="0"/>
          </a:p>
          <a:p>
            <a:endParaRPr lang="en-US" sz="1100" dirty="0"/>
          </a:p>
        </p:txBody>
      </p:sp>
      <p:pic>
        <p:nvPicPr>
          <p:cNvPr id="8" name="Picture 7">
            <a:extLst>
              <a:ext uri="{FF2B5EF4-FFF2-40B4-BE49-F238E27FC236}">
                <a16:creationId xmlns:a16="http://schemas.microsoft.com/office/drawing/2014/main" id="{D396E090-E6C7-45DE-98F4-AC13EB7C1EB8}"/>
              </a:ext>
            </a:extLst>
          </p:cNvPr>
          <p:cNvPicPr>
            <a:picLocks noChangeAspect="1"/>
          </p:cNvPicPr>
          <p:nvPr/>
        </p:nvPicPr>
        <p:blipFill>
          <a:blip r:embed="rId6"/>
          <a:stretch>
            <a:fillRect/>
          </a:stretch>
        </p:blipFill>
        <p:spPr>
          <a:xfrm>
            <a:off x="611560" y="759074"/>
            <a:ext cx="3019028" cy="2603141"/>
          </a:xfrm>
          <a:prstGeom prst="rect">
            <a:avLst/>
          </a:prstGeom>
        </p:spPr>
      </p:pic>
      <p:pic>
        <p:nvPicPr>
          <p:cNvPr id="9" name="Picture 8">
            <a:extLst>
              <a:ext uri="{FF2B5EF4-FFF2-40B4-BE49-F238E27FC236}">
                <a16:creationId xmlns:a16="http://schemas.microsoft.com/office/drawing/2014/main" id="{6C91823C-87D0-4874-9699-C8E8DC5E7572}"/>
              </a:ext>
            </a:extLst>
          </p:cNvPr>
          <p:cNvPicPr>
            <a:picLocks noChangeAspect="1"/>
          </p:cNvPicPr>
          <p:nvPr/>
        </p:nvPicPr>
        <p:blipFill>
          <a:blip r:embed="rId7"/>
          <a:stretch>
            <a:fillRect/>
          </a:stretch>
        </p:blipFill>
        <p:spPr>
          <a:xfrm>
            <a:off x="5364088" y="3616813"/>
            <a:ext cx="3371822" cy="2410276"/>
          </a:xfrm>
          <a:prstGeom prst="rect">
            <a:avLst/>
          </a:prstGeom>
        </p:spPr>
      </p:pic>
      <p:sp>
        <p:nvSpPr>
          <p:cNvPr id="10" name="TextBox 9">
            <a:extLst>
              <a:ext uri="{FF2B5EF4-FFF2-40B4-BE49-F238E27FC236}">
                <a16:creationId xmlns:a16="http://schemas.microsoft.com/office/drawing/2014/main" id="{7B69CDF7-6CB7-4624-B265-C870A907FF9E}"/>
              </a:ext>
            </a:extLst>
          </p:cNvPr>
          <p:cNvSpPr txBox="1"/>
          <p:nvPr/>
        </p:nvSpPr>
        <p:spPr>
          <a:xfrm>
            <a:off x="4860032" y="6027089"/>
            <a:ext cx="3983783" cy="400110"/>
          </a:xfrm>
          <a:prstGeom prst="rect">
            <a:avLst/>
          </a:prstGeom>
          <a:noFill/>
        </p:spPr>
        <p:txBody>
          <a:bodyPr wrap="none" rtlCol="0">
            <a:spAutoFit/>
          </a:bodyPr>
          <a:lstStyle/>
          <a:p>
            <a:r>
              <a:rPr lang="en-US" sz="1000" dirty="0">
                <a:hlinkClick r:id="rId8"/>
              </a:rPr>
              <a:t>http://hyperphysics.phy-astr.gsu.edu/hbase/phyopt/phopic/cddiffract.JPG</a:t>
            </a:r>
            <a:endParaRPr lang="en-US" sz="1000" dirty="0"/>
          </a:p>
          <a:p>
            <a:endParaRPr lang="en-US" sz="1000" dirty="0"/>
          </a:p>
        </p:txBody>
      </p:sp>
      <p:sp>
        <p:nvSpPr>
          <p:cNvPr id="11" name="Rectangle 10"/>
          <p:cNvSpPr/>
          <p:nvPr/>
        </p:nvSpPr>
        <p:spPr>
          <a:xfrm>
            <a:off x="4471819" y="3053727"/>
            <a:ext cx="8550696" cy="461665"/>
          </a:xfrm>
          <a:prstGeom prst="rect">
            <a:avLst/>
          </a:prstGeom>
        </p:spPr>
        <p:txBody>
          <a:bodyPr wrap="square">
            <a:spAutoFit/>
          </a:bodyPr>
          <a:lstStyle/>
          <a:p>
            <a:r>
              <a:rPr lang="en-US" sz="1200" dirty="0">
                <a:hlinkClick r:id="rId9"/>
              </a:rPr>
              <a:t>http://photonicswiki.org/index.php?title=Basic_Optics_-_Outreach_Kit</a:t>
            </a:r>
            <a:endParaRPr lang="en-US" sz="1200" dirty="0"/>
          </a:p>
          <a:p>
            <a:endParaRPr lang="en-US" sz="1200" dirty="0"/>
          </a:p>
        </p:txBody>
      </p:sp>
      <p:sp>
        <p:nvSpPr>
          <p:cNvPr id="2" name="TextBox 1"/>
          <p:cNvSpPr txBox="1"/>
          <p:nvPr/>
        </p:nvSpPr>
        <p:spPr>
          <a:xfrm>
            <a:off x="3626361" y="-97456"/>
            <a:ext cx="2467342" cy="646331"/>
          </a:xfrm>
          <a:prstGeom prst="rect">
            <a:avLst/>
          </a:prstGeom>
          <a:noFill/>
        </p:spPr>
        <p:txBody>
          <a:bodyPr wrap="none" rtlCol="0">
            <a:spAutoFit/>
          </a:bodyPr>
          <a:lstStyle/>
          <a:p>
            <a:r>
              <a:rPr lang="en-GB" sz="3600" dirty="0"/>
              <a:t>Introduction</a:t>
            </a:r>
            <a:endParaRPr lang="en-US" sz="3600" dirty="0"/>
          </a:p>
        </p:txBody>
      </p:sp>
    </p:spTree>
    <p:extLst>
      <p:ext uri="{BB962C8B-B14F-4D97-AF65-F5344CB8AC3E}">
        <p14:creationId xmlns:p14="http://schemas.microsoft.com/office/powerpoint/2010/main" val="339595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83</a:t>
            </a:fld>
            <a:endParaRPr lang="en-US" altLang="zh-CN"/>
          </a:p>
        </p:txBody>
      </p:sp>
      <p:sp>
        <p:nvSpPr>
          <p:cNvPr id="3" name="Title 1">
            <a:extLst>
              <a:ext uri="{FF2B5EF4-FFF2-40B4-BE49-F238E27FC236}">
                <a16:creationId xmlns:a16="http://schemas.microsoft.com/office/drawing/2014/main" id="{0B2149FD-1988-4419-98B9-9DA7F7B2B47C}"/>
              </a:ext>
            </a:extLst>
          </p:cNvPr>
          <p:cNvSpPr>
            <a:spLocks noGrp="1"/>
          </p:cNvSpPr>
          <p:nvPr>
            <p:ph type="title"/>
          </p:nvPr>
        </p:nvSpPr>
        <p:spPr>
          <a:xfrm>
            <a:off x="915901" y="-125064"/>
            <a:ext cx="8229600" cy="1143000"/>
          </a:xfrm>
        </p:spPr>
        <p:txBody>
          <a:bodyPr/>
          <a:lstStyle/>
          <a:p>
            <a:r>
              <a:rPr lang="en-GB" dirty="0"/>
              <a:t>Two kinds of diffraction grating </a:t>
            </a:r>
            <a:endParaRPr lang="en-US" dirty="0"/>
          </a:p>
        </p:txBody>
      </p:sp>
      <p:sp>
        <p:nvSpPr>
          <p:cNvPr id="5" name="Content Placeholder 2">
            <a:extLst>
              <a:ext uri="{FF2B5EF4-FFF2-40B4-BE49-F238E27FC236}">
                <a16:creationId xmlns:a16="http://schemas.microsoft.com/office/drawing/2014/main" id="{0009C14C-F78F-4552-ABF6-68556AAFE42D}"/>
              </a:ext>
            </a:extLst>
          </p:cNvPr>
          <p:cNvSpPr>
            <a:spLocks noGrp="1"/>
          </p:cNvSpPr>
          <p:nvPr>
            <p:ph idx="1"/>
          </p:nvPr>
        </p:nvSpPr>
        <p:spPr>
          <a:xfrm>
            <a:off x="636588" y="805210"/>
            <a:ext cx="8229600" cy="4525963"/>
          </a:xfrm>
        </p:spPr>
        <p:txBody>
          <a:bodyPr/>
          <a:lstStyle/>
          <a:p>
            <a:pPr marL="0" indent="0">
              <a:buNone/>
            </a:pPr>
            <a:r>
              <a:rPr lang="en-GB" sz="2400" dirty="0"/>
              <a:t>Transmission diffraction grating: large number of parallel slits</a:t>
            </a:r>
          </a:p>
          <a:p>
            <a:pPr marL="0" indent="0">
              <a:buNone/>
            </a:pPr>
            <a:endParaRPr lang="en-GB" sz="2400" dirty="0"/>
          </a:p>
          <a:p>
            <a:pPr marL="0" indent="0">
              <a:buNone/>
            </a:pPr>
            <a:r>
              <a:rPr lang="en-GB" sz="2400" dirty="0"/>
              <a:t>Reflection diffraction grating (surface relief diffraction grating)</a:t>
            </a:r>
            <a:endParaRPr lang="en-US" sz="2400" dirty="0"/>
          </a:p>
        </p:txBody>
      </p:sp>
      <p:pic>
        <p:nvPicPr>
          <p:cNvPr id="6" name="Picture 5">
            <a:extLst>
              <a:ext uri="{FF2B5EF4-FFF2-40B4-BE49-F238E27FC236}">
                <a16:creationId xmlns:a16="http://schemas.microsoft.com/office/drawing/2014/main" id="{FAB9D9D0-5A8B-4DF1-8118-E17EF539228E}"/>
              </a:ext>
            </a:extLst>
          </p:cNvPr>
          <p:cNvPicPr>
            <a:picLocks noChangeAspect="1"/>
          </p:cNvPicPr>
          <p:nvPr/>
        </p:nvPicPr>
        <p:blipFill>
          <a:blip r:embed="rId2"/>
          <a:stretch>
            <a:fillRect/>
          </a:stretch>
        </p:blipFill>
        <p:spPr>
          <a:xfrm>
            <a:off x="4564112" y="3001384"/>
            <a:ext cx="3677220" cy="2487103"/>
          </a:xfrm>
          <a:prstGeom prst="rect">
            <a:avLst/>
          </a:prstGeom>
        </p:spPr>
      </p:pic>
      <p:sp>
        <p:nvSpPr>
          <p:cNvPr id="7" name="TextBox 6">
            <a:extLst>
              <a:ext uri="{FF2B5EF4-FFF2-40B4-BE49-F238E27FC236}">
                <a16:creationId xmlns:a16="http://schemas.microsoft.com/office/drawing/2014/main" id="{B13A2F73-CFCD-4D2C-9BF9-3E31912DF0BE}"/>
              </a:ext>
            </a:extLst>
          </p:cNvPr>
          <p:cNvSpPr txBox="1"/>
          <p:nvPr/>
        </p:nvSpPr>
        <p:spPr>
          <a:xfrm>
            <a:off x="4283968" y="5661524"/>
            <a:ext cx="4661854" cy="430887"/>
          </a:xfrm>
          <a:prstGeom prst="rect">
            <a:avLst/>
          </a:prstGeom>
          <a:noFill/>
        </p:spPr>
        <p:txBody>
          <a:bodyPr wrap="none" rtlCol="0">
            <a:spAutoFit/>
          </a:bodyPr>
          <a:lstStyle/>
          <a:p>
            <a:r>
              <a:rPr lang="en-US" sz="1100" dirty="0">
                <a:hlinkClick r:id="rId3"/>
              </a:rPr>
              <a:t>http://lab-training.com/wp-content/uploads/2013/10/Diffraction-Grating1.png</a:t>
            </a:r>
            <a:endParaRPr lang="en-US" sz="1100" dirty="0"/>
          </a:p>
          <a:p>
            <a:endParaRPr lang="en-US" sz="1100" dirty="0"/>
          </a:p>
        </p:txBody>
      </p:sp>
      <p:pic>
        <p:nvPicPr>
          <p:cNvPr id="8" name="Picture 7">
            <a:extLst>
              <a:ext uri="{FF2B5EF4-FFF2-40B4-BE49-F238E27FC236}">
                <a16:creationId xmlns:a16="http://schemas.microsoft.com/office/drawing/2014/main" id="{6E0DEA8B-FDC2-4E8D-B530-BA7C128AF41D}"/>
              </a:ext>
            </a:extLst>
          </p:cNvPr>
          <p:cNvPicPr>
            <a:picLocks noChangeAspect="1"/>
          </p:cNvPicPr>
          <p:nvPr/>
        </p:nvPicPr>
        <p:blipFill>
          <a:blip r:embed="rId4"/>
          <a:stretch>
            <a:fillRect/>
          </a:stretch>
        </p:blipFill>
        <p:spPr>
          <a:xfrm rot="16200000">
            <a:off x="500196" y="3470664"/>
            <a:ext cx="3201344" cy="2396400"/>
          </a:xfrm>
          <a:prstGeom prst="rect">
            <a:avLst/>
          </a:prstGeom>
        </p:spPr>
      </p:pic>
    </p:spTree>
    <p:extLst>
      <p:ext uri="{BB962C8B-B14F-4D97-AF65-F5344CB8AC3E}">
        <p14:creationId xmlns:p14="http://schemas.microsoft.com/office/powerpoint/2010/main" val="395171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84</a:t>
            </a:fld>
            <a:endParaRPr lang="en-US" altLang="zh-CN"/>
          </a:p>
        </p:txBody>
      </p:sp>
      <p:sp>
        <p:nvSpPr>
          <p:cNvPr id="3" name="Title 1">
            <a:extLst>
              <a:ext uri="{FF2B5EF4-FFF2-40B4-BE49-F238E27FC236}">
                <a16:creationId xmlns:a16="http://schemas.microsoft.com/office/drawing/2014/main" id="{6511E022-1BA9-4ED7-A796-DB75F4C5317F}"/>
              </a:ext>
            </a:extLst>
          </p:cNvPr>
          <p:cNvSpPr>
            <a:spLocks noGrp="1"/>
          </p:cNvSpPr>
          <p:nvPr>
            <p:ph type="title"/>
          </p:nvPr>
        </p:nvSpPr>
        <p:spPr>
          <a:xfrm>
            <a:off x="781236" y="-104547"/>
            <a:ext cx="8229600" cy="1143000"/>
          </a:xfrm>
        </p:spPr>
        <p:txBody>
          <a:bodyPr/>
          <a:lstStyle/>
          <a:p>
            <a:r>
              <a:rPr lang="en-GB" sz="4000" dirty="0"/>
              <a:t>Description of transmitting grating </a:t>
            </a:r>
            <a:endParaRPr lang="en-US" sz="4000" dirty="0"/>
          </a:p>
        </p:txBody>
      </p:sp>
      <p:grpSp>
        <p:nvGrpSpPr>
          <p:cNvPr id="5" name="Group 63">
            <a:extLst>
              <a:ext uri="{FF2B5EF4-FFF2-40B4-BE49-F238E27FC236}">
                <a16:creationId xmlns:a16="http://schemas.microsoft.com/office/drawing/2014/main" id="{483C61A5-46C9-466D-BB12-466161FA3055}"/>
              </a:ext>
            </a:extLst>
          </p:cNvPr>
          <p:cNvGrpSpPr>
            <a:grpSpLocks/>
          </p:cNvGrpSpPr>
          <p:nvPr/>
        </p:nvGrpSpPr>
        <p:grpSpPr bwMode="auto">
          <a:xfrm>
            <a:off x="2090936" y="2172493"/>
            <a:ext cx="798512" cy="2511425"/>
            <a:chOff x="1008" y="1872"/>
            <a:chExt cx="252" cy="792"/>
          </a:xfrm>
        </p:grpSpPr>
        <p:sp>
          <p:nvSpPr>
            <p:cNvPr id="6" name="Rectangle 64">
              <a:extLst>
                <a:ext uri="{FF2B5EF4-FFF2-40B4-BE49-F238E27FC236}">
                  <a16:creationId xmlns:a16="http://schemas.microsoft.com/office/drawing/2014/main" id="{00BA41E8-0125-4E3E-B843-82D2AF96A04E}"/>
                </a:ext>
              </a:extLst>
            </p:cNvPr>
            <p:cNvSpPr>
              <a:spLocks noChangeArrowheads="1"/>
            </p:cNvSpPr>
            <p:nvPr/>
          </p:nvSpPr>
          <p:spPr bwMode="auto">
            <a:xfrm>
              <a:off x="1020" y="1872"/>
              <a:ext cx="240" cy="96"/>
            </a:xfrm>
            <a:prstGeom prst="rect">
              <a:avLst/>
            </a:prstGeom>
            <a:solidFill>
              <a:schemeClr val="folHlink"/>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Rectangle 65">
              <a:extLst>
                <a:ext uri="{FF2B5EF4-FFF2-40B4-BE49-F238E27FC236}">
                  <a16:creationId xmlns:a16="http://schemas.microsoft.com/office/drawing/2014/main" id="{F6BA078F-1335-4F03-BC3D-92DA6A96A55A}"/>
                </a:ext>
              </a:extLst>
            </p:cNvPr>
            <p:cNvSpPr>
              <a:spLocks noChangeArrowheads="1"/>
            </p:cNvSpPr>
            <p:nvPr/>
          </p:nvSpPr>
          <p:spPr bwMode="auto">
            <a:xfrm>
              <a:off x="1008" y="1890"/>
              <a:ext cx="204" cy="22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 name="Group 66">
              <a:extLst>
                <a:ext uri="{FF2B5EF4-FFF2-40B4-BE49-F238E27FC236}">
                  <a16:creationId xmlns:a16="http://schemas.microsoft.com/office/drawing/2014/main" id="{22C165FB-CD18-406C-A969-F6D49660633E}"/>
                </a:ext>
              </a:extLst>
            </p:cNvPr>
            <p:cNvGrpSpPr>
              <a:grpSpLocks/>
            </p:cNvGrpSpPr>
            <p:nvPr/>
          </p:nvGrpSpPr>
          <p:grpSpPr bwMode="auto">
            <a:xfrm flipV="1">
              <a:off x="1008" y="2484"/>
              <a:ext cx="252" cy="180"/>
              <a:chOff x="852" y="2016"/>
              <a:chExt cx="252" cy="180"/>
            </a:xfrm>
          </p:grpSpPr>
          <p:sp>
            <p:nvSpPr>
              <p:cNvPr id="18" name="Rectangle 67">
                <a:extLst>
                  <a:ext uri="{FF2B5EF4-FFF2-40B4-BE49-F238E27FC236}">
                    <a16:creationId xmlns:a16="http://schemas.microsoft.com/office/drawing/2014/main" id="{EFC182BD-8B87-49CB-A68B-D950C34E41B7}"/>
                  </a:ext>
                </a:extLst>
              </p:cNvPr>
              <p:cNvSpPr>
                <a:spLocks noChangeArrowheads="1"/>
              </p:cNvSpPr>
              <p:nvPr/>
            </p:nvSpPr>
            <p:spPr bwMode="auto">
              <a:xfrm>
                <a:off x="864" y="2016"/>
                <a:ext cx="240" cy="96"/>
              </a:xfrm>
              <a:prstGeom prst="rect">
                <a:avLst/>
              </a:prstGeom>
              <a:solidFill>
                <a:schemeClr val="folHlink"/>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Rectangle 68">
                <a:extLst>
                  <a:ext uri="{FF2B5EF4-FFF2-40B4-BE49-F238E27FC236}">
                    <a16:creationId xmlns:a16="http://schemas.microsoft.com/office/drawing/2014/main" id="{300B3468-0394-483E-AB65-0E123AD3C75A}"/>
                  </a:ext>
                </a:extLst>
              </p:cNvPr>
              <p:cNvSpPr>
                <a:spLocks noChangeArrowheads="1"/>
              </p:cNvSpPr>
              <p:nvPr/>
            </p:nvSpPr>
            <p:spPr bwMode="auto">
              <a:xfrm>
                <a:off x="852" y="2034"/>
                <a:ext cx="204" cy="1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9" name="Group 69">
              <a:extLst>
                <a:ext uri="{FF2B5EF4-FFF2-40B4-BE49-F238E27FC236}">
                  <a16:creationId xmlns:a16="http://schemas.microsoft.com/office/drawing/2014/main" id="{DD08450E-FC23-4C55-952C-6A6A6441AC2D}"/>
                </a:ext>
              </a:extLst>
            </p:cNvPr>
            <p:cNvGrpSpPr>
              <a:grpSpLocks/>
            </p:cNvGrpSpPr>
            <p:nvPr/>
          </p:nvGrpSpPr>
          <p:grpSpPr bwMode="auto">
            <a:xfrm>
              <a:off x="1008" y="2070"/>
              <a:ext cx="252" cy="192"/>
              <a:chOff x="1728" y="2736"/>
              <a:chExt cx="252" cy="192"/>
            </a:xfrm>
          </p:grpSpPr>
          <p:sp>
            <p:nvSpPr>
              <p:cNvPr id="16" name="Rectangle 70">
                <a:extLst>
                  <a:ext uri="{FF2B5EF4-FFF2-40B4-BE49-F238E27FC236}">
                    <a16:creationId xmlns:a16="http://schemas.microsoft.com/office/drawing/2014/main" id="{BDE3CD88-76FA-4838-A154-7D85DD13E1AA}"/>
                  </a:ext>
                </a:extLst>
              </p:cNvPr>
              <p:cNvSpPr>
                <a:spLocks noChangeArrowheads="1"/>
              </p:cNvSpPr>
              <p:nvPr/>
            </p:nvSpPr>
            <p:spPr bwMode="auto">
              <a:xfrm>
                <a:off x="1740" y="2748"/>
                <a:ext cx="240" cy="54"/>
              </a:xfrm>
              <a:prstGeom prst="rect">
                <a:avLst/>
              </a:prstGeom>
              <a:solidFill>
                <a:schemeClr val="folHlink"/>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Rectangle 71">
                <a:extLst>
                  <a:ext uri="{FF2B5EF4-FFF2-40B4-BE49-F238E27FC236}">
                    <a16:creationId xmlns:a16="http://schemas.microsoft.com/office/drawing/2014/main" id="{E39474C1-2DE2-417E-8E9C-E1F42E63C4BC}"/>
                  </a:ext>
                </a:extLst>
              </p:cNvPr>
              <p:cNvSpPr>
                <a:spLocks noChangeArrowheads="1"/>
              </p:cNvSpPr>
              <p:nvPr/>
            </p:nvSpPr>
            <p:spPr bwMode="auto">
              <a:xfrm>
                <a:off x="1728" y="2736"/>
                <a:ext cx="204"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 name="Group 72">
              <a:extLst>
                <a:ext uri="{FF2B5EF4-FFF2-40B4-BE49-F238E27FC236}">
                  <a16:creationId xmlns:a16="http://schemas.microsoft.com/office/drawing/2014/main" id="{D5F019F7-0B67-4184-A234-662B440F8B26}"/>
                </a:ext>
              </a:extLst>
            </p:cNvPr>
            <p:cNvGrpSpPr>
              <a:grpSpLocks/>
            </p:cNvGrpSpPr>
            <p:nvPr/>
          </p:nvGrpSpPr>
          <p:grpSpPr bwMode="auto">
            <a:xfrm>
              <a:off x="1008" y="2238"/>
              <a:ext cx="252" cy="192"/>
              <a:chOff x="1728" y="2736"/>
              <a:chExt cx="252" cy="192"/>
            </a:xfrm>
          </p:grpSpPr>
          <p:sp>
            <p:nvSpPr>
              <p:cNvPr id="14" name="Rectangle 73">
                <a:extLst>
                  <a:ext uri="{FF2B5EF4-FFF2-40B4-BE49-F238E27FC236}">
                    <a16:creationId xmlns:a16="http://schemas.microsoft.com/office/drawing/2014/main" id="{72C65860-C739-4A1C-BA3C-C700F11E68F2}"/>
                  </a:ext>
                </a:extLst>
              </p:cNvPr>
              <p:cNvSpPr>
                <a:spLocks noChangeArrowheads="1"/>
              </p:cNvSpPr>
              <p:nvPr/>
            </p:nvSpPr>
            <p:spPr bwMode="auto">
              <a:xfrm>
                <a:off x="1740" y="2748"/>
                <a:ext cx="240" cy="54"/>
              </a:xfrm>
              <a:prstGeom prst="rect">
                <a:avLst/>
              </a:prstGeom>
              <a:solidFill>
                <a:schemeClr val="folHlink"/>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Rectangle 74">
                <a:extLst>
                  <a:ext uri="{FF2B5EF4-FFF2-40B4-BE49-F238E27FC236}">
                    <a16:creationId xmlns:a16="http://schemas.microsoft.com/office/drawing/2014/main" id="{C332FDB6-CBD6-4C79-A00E-D0B2AEF1FCBB}"/>
                  </a:ext>
                </a:extLst>
              </p:cNvPr>
              <p:cNvSpPr>
                <a:spLocks noChangeArrowheads="1"/>
              </p:cNvSpPr>
              <p:nvPr/>
            </p:nvSpPr>
            <p:spPr bwMode="auto">
              <a:xfrm>
                <a:off x="1728" y="2736"/>
                <a:ext cx="204"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 name="Group 75">
              <a:extLst>
                <a:ext uri="{FF2B5EF4-FFF2-40B4-BE49-F238E27FC236}">
                  <a16:creationId xmlns:a16="http://schemas.microsoft.com/office/drawing/2014/main" id="{4BDEA23C-118C-456C-891D-754418947AF1}"/>
                </a:ext>
              </a:extLst>
            </p:cNvPr>
            <p:cNvGrpSpPr>
              <a:grpSpLocks/>
            </p:cNvGrpSpPr>
            <p:nvPr/>
          </p:nvGrpSpPr>
          <p:grpSpPr bwMode="auto">
            <a:xfrm>
              <a:off x="1008" y="2388"/>
              <a:ext cx="252" cy="192"/>
              <a:chOff x="1728" y="2736"/>
              <a:chExt cx="252" cy="192"/>
            </a:xfrm>
          </p:grpSpPr>
          <p:sp>
            <p:nvSpPr>
              <p:cNvPr id="12" name="Rectangle 76">
                <a:extLst>
                  <a:ext uri="{FF2B5EF4-FFF2-40B4-BE49-F238E27FC236}">
                    <a16:creationId xmlns:a16="http://schemas.microsoft.com/office/drawing/2014/main" id="{913A8DBD-BA34-4B47-8E77-B343A33D1E95}"/>
                  </a:ext>
                </a:extLst>
              </p:cNvPr>
              <p:cNvSpPr>
                <a:spLocks noChangeArrowheads="1"/>
              </p:cNvSpPr>
              <p:nvPr/>
            </p:nvSpPr>
            <p:spPr bwMode="auto">
              <a:xfrm>
                <a:off x="1740" y="2748"/>
                <a:ext cx="240" cy="54"/>
              </a:xfrm>
              <a:prstGeom prst="rect">
                <a:avLst/>
              </a:prstGeom>
              <a:solidFill>
                <a:schemeClr val="folHlink"/>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Rectangle 77">
                <a:extLst>
                  <a:ext uri="{FF2B5EF4-FFF2-40B4-BE49-F238E27FC236}">
                    <a16:creationId xmlns:a16="http://schemas.microsoft.com/office/drawing/2014/main" id="{69AED91F-DA44-40AE-9314-61F528A9ACB1}"/>
                  </a:ext>
                </a:extLst>
              </p:cNvPr>
              <p:cNvSpPr>
                <a:spLocks noChangeArrowheads="1"/>
              </p:cNvSpPr>
              <p:nvPr/>
            </p:nvSpPr>
            <p:spPr bwMode="auto">
              <a:xfrm>
                <a:off x="1728" y="2736"/>
                <a:ext cx="204"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20" name="Line 78">
            <a:extLst>
              <a:ext uri="{FF2B5EF4-FFF2-40B4-BE49-F238E27FC236}">
                <a16:creationId xmlns:a16="http://schemas.microsoft.com/office/drawing/2014/main" id="{11D2262E-51B1-4F9D-934E-B436454D70DE}"/>
              </a:ext>
            </a:extLst>
          </p:cNvPr>
          <p:cNvSpPr>
            <a:spLocks noChangeShapeType="1"/>
          </p:cNvSpPr>
          <p:nvPr/>
        </p:nvSpPr>
        <p:spPr bwMode="auto">
          <a:xfrm>
            <a:off x="2929136" y="2474118"/>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1" name="Line 79">
            <a:extLst>
              <a:ext uri="{FF2B5EF4-FFF2-40B4-BE49-F238E27FC236}">
                <a16:creationId xmlns:a16="http://schemas.microsoft.com/office/drawing/2014/main" id="{DBB2F062-4B57-4922-B39B-D898E604C3FA}"/>
              </a:ext>
            </a:extLst>
          </p:cNvPr>
          <p:cNvSpPr>
            <a:spLocks noChangeShapeType="1"/>
          </p:cNvSpPr>
          <p:nvPr/>
        </p:nvSpPr>
        <p:spPr bwMode="auto">
          <a:xfrm>
            <a:off x="2929136" y="2836068"/>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2" name="Line 80">
            <a:extLst>
              <a:ext uri="{FF2B5EF4-FFF2-40B4-BE49-F238E27FC236}">
                <a16:creationId xmlns:a16="http://schemas.microsoft.com/office/drawing/2014/main" id="{DD88A53E-2A67-4C03-BB0D-B6E9C5C869AA}"/>
              </a:ext>
            </a:extLst>
          </p:cNvPr>
          <p:cNvSpPr>
            <a:spLocks noChangeShapeType="1"/>
          </p:cNvSpPr>
          <p:nvPr/>
        </p:nvSpPr>
        <p:spPr bwMode="auto">
          <a:xfrm>
            <a:off x="3233936" y="2074068"/>
            <a:ext cx="0" cy="3810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nvGrpSpPr>
          <p:cNvPr id="24" name="Group 83">
            <a:extLst>
              <a:ext uri="{FF2B5EF4-FFF2-40B4-BE49-F238E27FC236}">
                <a16:creationId xmlns:a16="http://schemas.microsoft.com/office/drawing/2014/main" id="{F3192E2A-3F43-410C-A3BB-C8BB46F634BC}"/>
              </a:ext>
            </a:extLst>
          </p:cNvPr>
          <p:cNvGrpSpPr>
            <a:grpSpLocks/>
          </p:cNvGrpSpPr>
          <p:nvPr/>
        </p:nvGrpSpPr>
        <p:grpSpPr bwMode="auto">
          <a:xfrm>
            <a:off x="2910086" y="3464718"/>
            <a:ext cx="628650" cy="933450"/>
            <a:chOff x="4644" y="3408"/>
            <a:chExt cx="396" cy="588"/>
          </a:xfrm>
        </p:grpSpPr>
        <p:sp>
          <p:nvSpPr>
            <p:cNvPr id="25" name="Line 84">
              <a:extLst>
                <a:ext uri="{FF2B5EF4-FFF2-40B4-BE49-F238E27FC236}">
                  <a16:creationId xmlns:a16="http://schemas.microsoft.com/office/drawing/2014/main" id="{6BB4C094-4D14-417D-B388-AE1ED1599AA3}"/>
                </a:ext>
              </a:extLst>
            </p:cNvPr>
            <p:cNvSpPr>
              <a:spLocks noChangeShapeType="1"/>
            </p:cNvSpPr>
            <p:nvPr/>
          </p:nvSpPr>
          <p:spPr bwMode="auto">
            <a:xfrm>
              <a:off x="4644" y="3648"/>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6" name="Line 85">
              <a:extLst>
                <a:ext uri="{FF2B5EF4-FFF2-40B4-BE49-F238E27FC236}">
                  <a16:creationId xmlns:a16="http://schemas.microsoft.com/office/drawing/2014/main" id="{38FA8BF4-67E4-4D55-938C-8CFC710909F6}"/>
                </a:ext>
              </a:extLst>
            </p:cNvPr>
            <p:cNvSpPr>
              <a:spLocks noChangeShapeType="1"/>
            </p:cNvSpPr>
            <p:nvPr/>
          </p:nvSpPr>
          <p:spPr bwMode="auto">
            <a:xfrm>
              <a:off x="4656" y="3756"/>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7" name="Line 86">
              <a:extLst>
                <a:ext uri="{FF2B5EF4-FFF2-40B4-BE49-F238E27FC236}">
                  <a16:creationId xmlns:a16="http://schemas.microsoft.com/office/drawing/2014/main" id="{E389CFA6-7382-4033-98BA-172BAB5B908C}"/>
                </a:ext>
              </a:extLst>
            </p:cNvPr>
            <p:cNvSpPr>
              <a:spLocks noChangeShapeType="1"/>
            </p:cNvSpPr>
            <p:nvPr/>
          </p:nvSpPr>
          <p:spPr bwMode="auto">
            <a:xfrm>
              <a:off x="4848" y="3408"/>
              <a:ext cx="0" cy="24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sp>
          <p:nvSpPr>
            <p:cNvPr id="28" name="Line 87">
              <a:extLst>
                <a:ext uri="{FF2B5EF4-FFF2-40B4-BE49-F238E27FC236}">
                  <a16:creationId xmlns:a16="http://schemas.microsoft.com/office/drawing/2014/main" id="{AEA1099B-DBCC-4EEC-8218-BCDC3A9D8790}"/>
                </a:ext>
              </a:extLst>
            </p:cNvPr>
            <p:cNvSpPr>
              <a:spLocks noChangeShapeType="1"/>
            </p:cNvSpPr>
            <p:nvPr/>
          </p:nvSpPr>
          <p:spPr bwMode="auto">
            <a:xfrm>
              <a:off x="4848" y="3756"/>
              <a:ext cx="0" cy="24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en-US"/>
            </a:p>
          </p:txBody>
        </p:sp>
      </p:grpSp>
      <p:sp>
        <p:nvSpPr>
          <p:cNvPr id="30" name="TextBox 29">
            <a:extLst>
              <a:ext uri="{FF2B5EF4-FFF2-40B4-BE49-F238E27FC236}">
                <a16:creationId xmlns:a16="http://schemas.microsoft.com/office/drawing/2014/main" id="{329763AE-13AD-4433-A184-E5473262AA4C}"/>
              </a:ext>
            </a:extLst>
          </p:cNvPr>
          <p:cNvSpPr txBox="1"/>
          <p:nvPr/>
        </p:nvSpPr>
        <p:spPr>
          <a:xfrm>
            <a:off x="107504" y="1475353"/>
            <a:ext cx="8712968" cy="646331"/>
          </a:xfrm>
          <a:prstGeom prst="rect">
            <a:avLst/>
          </a:prstGeom>
          <a:noFill/>
        </p:spPr>
        <p:txBody>
          <a:bodyPr wrap="square" rtlCol="0">
            <a:spAutoFit/>
          </a:bodyPr>
          <a:lstStyle/>
          <a:p>
            <a:r>
              <a:rPr lang="en-GB" dirty="0"/>
              <a:t>The grating is </a:t>
            </a:r>
            <a:r>
              <a:rPr lang="en-US" altLang="en-US" dirty="0"/>
              <a:t>: periodically engraved lines of equal width and equal spacing marks on a transparent optical slide. For grating what we have called “slit” is named “</a:t>
            </a:r>
            <a:r>
              <a:rPr lang="en-US" altLang="en-US" b="1" dirty="0"/>
              <a:t>lines</a:t>
            </a:r>
            <a:r>
              <a:rPr lang="en-US" altLang="en-US" dirty="0"/>
              <a:t>”.</a:t>
            </a:r>
            <a:endParaRPr lang="en-US" dirty="0"/>
          </a:p>
        </p:txBody>
      </p:sp>
      <p:cxnSp>
        <p:nvCxnSpPr>
          <p:cNvPr id="31" name="Straight Arrow Connector 30">
            <a:extLst>
              <a:ext uri="{FF2B5EF4-FFF2-40B4-BE49-F238E27FC236}">
                <a16:creationId xmlns:a16="http://schemas.microsoft.com/office/drawing/2014/main" id="{68FEB97D-6843-4DC3-8620-9DCE910372CD}"/>
              </a:ext>
            </a:extLst>
          </p:cNvPr>
          <p:cNvCxnSpPr/>
          <p:nvPr/>
        </p:nvCxnSpPr>
        <p:spPr bwMode="auto">
          <a:xfrm>
            <a:off x="3691136" y="2453480"/>
            <a:ext cx="0" cy="449899"/>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DD530205-D534-4881-B12E-470A6A843B36}"/>
              </a:ext>
            </a:extLst>
          </p:cNvPr>
          <p:cNvCxnSpPr/>
          <p:nvPr/>
        </p:nvCxnSpPr>
        <p:spPr bwMode="auto">
          <a:xfrm flipH="1">
            <a:off x="4247964" y="2678429"/>
            <a:ext cx="64807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4061BDDA-48BB-4E62-9257-4068459D7147}"/>
              </a:ext>
            </a:extLst>
          </p:cNvPr>
          <p:cNvSpPr txBox="1"/>
          <p:nvPr/>
        </p:nvSpPr>
        <p:spPr>
          <a:xfrm>
            <a:off x="4896036" y="2530598"/>
            <a:ext cx="1538947" cy="369332"/>
          </a:xfrm>
          <a:prstGeom prst="rect">
            <a:avLst/>
          </a:prstGeom>
          <a:noFill/>
        </p:spPr>
        <p:txBody>
          <a:bodyPr wrap="none" rtlCol="0">
            <a:spAutoFit/>
          </a:bodyPr>
          <a:lstStyle/>
          <a:p>
            <a:r>
              <a:rPr lang="en-GB" dirty="0"/>
              <a:t>Width of lines </a:t>
            </a:r>
            <a:endParaRPr lang="en-US" dirty="0"/>
          </a:p>
        </p:txBody>
      </p:sp>
      <p:cxnSp>
        <p:nvCxnSpPr>
          <p:cNvPr id="34" name="Straight Arrow Connector 33">
            <a:extLst>
              <a:ext uri="{FF2B5EF4-FFF2-40B4-BE49-F238E27FC236}">
                <a16:creationId xmlns:a16="http://schemas.microsoft.com/office/drawing/2014/main" id="{658A1F77-9548-4FB2-B951-5F9E4997848D}"/>
              </a:ext>
            </a:extLst>
          </p:cNvPr>
          <p:cNvCxnSpPr/>
          <p:nvPr/>
        </p:nvCxnSpPr>
        <p:spPr bwMode="auto">
          <a:xfrm flipH="1">
            <a:off x="4247964" y="3863972"/>
            <a:ext cx="72008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4">
            <a:extLst>
              <a:ext uri="{FF2B5EF4-FFF2-40B4-BE49-F238E27FC236}">
                <a16:creationId xmlns:a16="http://schemas.microsoft.com/office/drawing/2014/main" id="{BDC579E6-848B-475D-8473-59EE66C890E5}"/>
              </a:ext>
            </a:extLst>
          </p:cNvPr>
          <p:cNvSpPr txBox="1"/>
          <p:nvPr/>
        </p:nvSpPr>
        <p:spPr>
          <a:xfrm>
            <a:off x="5004048" y="3674220"/>
            <a:ext cx="3413948" cy="369332"/>
          </a:xfrm>
          <a:prstGeom prst="rect">
            <a:avLst/>
          </a:prstGeom>
          <a:noFill/>
        </p:spPr>
        <p:txBody>
          <a:bodyPr wrap="none" rtlCol="0">
            <a:spAutoFit/>
          </a:bodyPr>
          <a:lstStyle/>
          <a:p>
            <a:r>
              <a:rPr lang="en-GB" dirty="0"/>
              <a:t>Distance between two adjacent lines</a:t>
            </a:r>
            <a:endParaRPr lang="en-US" dirty="0"/>
          </a:p>
        </p:txBody>
      </p:sp>
      <p:sp>
        <p:nvSpPr>
          <p:cNvPr id="36" name="TextBox 35">
            <a:extLst>
              <a:ext uri="{FF2B5EF4-FFF2-40B4-BE49-F238E27FC236}">
                <a16:creationId xmlns:a16="http://schemas.microsoft.com/office/drawing/2014/main" id="{90842E23-FA18-4527-BADA-1F4232C6E7D1}"/>
              </a:ext>
            </a:extLst>
          </p:cNvPr>
          <p:cNvSpPr txBox="1"/>
          <p:nvPr/>
        </p:nvSpPr>
        <p:spPr>
          <a:xfrm>
            <a:off x="614278" y="4841541"/>
            <a:ext cx="1648208" cy="369332"/>
          </a:xfrm>
          <a:prstGeom prst="rect">
            <a:avLst/>
          </a:prstGeom>
          <a:noFill/>
        </p:spPr>
        <p:txBody>
          <a:bodyPr wrap="none" rtlCol="0">
            <a:spAutoFit/>
          </a:bodyPr>
          <a:lstStyle/>
          <a:p>
            <a:r>
              <a:rPr lang="en-GB" dirty="0"/>
              <a:t>Grating spacing:</a:t>
            </a: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BDEDE35-0D6D-469F-9BC1-A25797EB2248}"/>
                  </a:ext>
                </a:extLst>
              </p:cNvPr>
              <p:cNvSpPr txBox="1"/>
              <p:nvPr/>
            </p:nvSpPr>
            <p:spPr>
              <a:xfrm>
                <a:off x="2409570" y="4970755"/>
                <a:ext cx="10391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oMath>
                  </m:oMathPara>
                </a14:m>
                <a:endParaRPr lang="en-US" dirty="0"/>
              </a:p>
            </p:txBody>
          </p:sp>
        </mc:Choice>
        <mc:Fallback xmlns="">
          <p:sp>
            <p:nvSpPr>
              <p:cNvPr id="37" name="TextBox 36">
                <a:extLst>
                  <a:ext uri="{FF2B5EF4-FFF2-40B4-BE49-F238E27FC236}">
                    <a16:creationId xmlns:a16="http://schemas.microsoft.com/office/drawing/2014/main" id="{ABDEDE35-0D6D-469F-9BC1-A25797EB2248}"/>
                  </a:ext>
                </a:extLst>
              </p:cNvPr>
              <p:cNvSpPr txBox="1">
                <a:spLocks noRot="1" noChangeAspect="1" noMove="1" noResize="1" noEditPoints="1" noAdjustHandles="1" noChangeArrowheads="1" noChangeShapeType="1" noTextEdit="1"/>
              </p:cNvSpPr>
              <p:nvPr/>
            </p:nvSpPr>
            <p:spPr>
              <a:xfrm>
                <a:off x="2409570" y="4970755"/>
                <a:ext cx="1039131" cy="276999"/>
              </a:xfrm>
              <a:prstGeom prst="rect">
                <a:avLst/>
              </a:prstGeom>
              <a:blipFill>
                <a:blip r:embed="rId2"/>
                <a:stretch>
                  <a:fillRect l="-5263" r="-409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8955325-831D-4396-92CE-24DDD3137418}"/>
                  </a:ext>
                </a:extLst>
              </p:cNvPr>
              <p:cNvSpPr/>
              <p:nvPr/>
            </p:nvSpPr>
            <p:spPr>
              <a:xfrm>
                <a:off x="395536" y="5890067"/>
                <a:ext cx="7547999" cy="369332"/>
              </a:xfrm>
              <a:prstGeom prst="rect">
                <a:avLst/>
              </a:prstGeom>
            </p:spPr>
            <p:txBody>
              <a:bodyPr wrap="square">
                <a:spAutoFit/>
              </a:bodyPr>
              <a:lstStyle/>
              <a:p>
                <a:r>
                  <a:rPr lang="en-US" altLang="en-US" dirty="0"/>
                  <a:t>With grating width is </a:t>
                </a:r>
                <a14:m>
                  <m:oMath xmlns:m="http://schemas.openxmlformats.org/officeDocument/2006/math">
                    <m:r>
                      <a:rPr lang="en-GB" altLang="en-US" b="0" i="1" dirty="0" smtClean="0">
                        <a:latin typeface="Cambria Math" panose="02040503050406030204" pitchFamily="18" charset="0"/>
                      </a:rPr>
                      <m:t>𝑙</m:t>
                    </m:r>
                  </m:oMath>
                </a14:m>
                <a:r>
                  <a:rPr lang="en-US" altLang="en-US" dirty="0"/>
                  <a:t>, then the total number of lines is </a:t>
                </a:r>
              </a:p>
            </p:txBody>
          </p:sp>
        </mc:Choice>
        <mc:Fallback xmlns="">
          <p:sp>
            <p:nvSpPr>
              <p:cNvPr id="38" name="Rectangle 37">
                <a:extLst>
                  <a:ext uri="{FF2B5EF4-FFF2-40B4-BE49-F238E27FC236}">
                    <a16:creationId xmlns:a16="http://schemas.microsoft.com/office/drawing/2014/main" id="{18955325-831D-4396-92CE-24DDD3137418}"/>
                  </a:ext>
                </a:extLst>
              </p:cNvPr>
              <p:cNvSpPr>
                <a:spLocks noRot="1" noChangeAspect="1" noMove="1" noResize="1" noEditPoints="1" noAdjustHandles="1" noChangeArrowheads="1" noChangeShapeType="1" noTextEdit="1"/>
              </p:cNvSpPr>
              <p:nvPr/>
            </p:nvSpPr>
            <p:spPr>
              <a:xfrm>
                <a:off x="395536" y="5890067"/>
                <a:ext cx="7547999" cy="369332"/>
              </a:xfrm>
              <a:prstGeom prst="rect">
                <a:avLst/>
              </a:prstGeom>
              <a:blipFill>
                <a:blip r:embed="rId3"/>
                <a:stretch>
                  <a:fillRect l="-72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9CF6C6B-CBBE-4D19-9671-84B839F98F37}"/>
                  </a:ext>
                </a:extLst>
              </p:cNvPr>
              <p:cNvSpPr txBox="1"/>
              <p:nvPr/>
            </p:nvSpPr>
            <p:spPr>
              <a:xfrm>
                <a:off x="5675124" y="5795564"/>
                <a:ext cx="1637756"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𝑙</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𝑑</m:t>
                          </m:r>
                        </m:den>
                      </m:f>
                      <m:r>
                        <a:rPr lang="en-GB" b="0" i="1" smtClean="0">
                          <a:latin typeface="Cambria Math" panose="02040503050406030204" pitchFamily="18" charset="0"/>
                          <a:ea typeface="Cambria Math" panose="02040503050406030204" pitchFamily="18" charset="0"/>
                        </a:rPr>
                        <m:t>𝑙</m:t>
                      </m:r>
                    </m:oMath>
                  </m:oMathPara>
                </a14:m>
                <a:endParaRPr lang="en-US" dirty="0"/>
              </a:p>
            </p:txBody>
          </p:sp>
        </mc:Choice>
        <mc:Fallback xmlns="">
          <p:sp>
            <p:nvSpPr>
              <p:cNvPr id="39" name="TextBox 38">
                <a:extLst>
                  <a:ext uri="{FF2B5EF4-FFF2-40B4-BE49-F238E27FC236}">
                    <a16:creationId xmlns:a16="http://schemas.microsoft.com/office/drawing/2014/main" id="{E9CF6C6B-CBBE-4D19-9671-84B839F98F37}"/>
                  </a:ext>
                </a:extLst>
              </p:cNvPr>
              <p:cNvSpPr txBox="1">
                <a:spLocks noRot="1" noChangeAspect="1" noMove="1" noResize="1" noEditPoints="1" noAdjustHandles="1" noChangeArrowheads="1" noChangeShapeType="1" noTextEdit="1"/>
              </p:cNvSpPr>
              <p:nvPr/>
            </p:nvSpPr>
            <p:spPr>
              <a:xfrm>
                <a:off x="5675124" y="5795564"/>
                <a:ext cx="1637756" cy="520399"/>
              </a:xfrm>
              <a:prstGeom prst="rect">
                <a:avLst/>
              </a:prstGeom>
              <a:blipFill>
                <a:blip r:embed="rId4"/>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ECF1D4B-3CE0-43D9-813A-851B1E986056}"/>
              </a:ext>
            </a:extLst>
          </p:cNvPr>
          <p:cNvSpPr txBox="1"/>
          <p:nvPr/>
        </p:nvSpPr>
        <p:spPr>
          <a:xfrm>
            <a:off x="3587155" y="4905302"/>
            <a:ext cx="4638386" cy="369332"/>
          </a:xfrm>
          <a:prstGeom prst="rect">
            <a:avLst/>
          </a:prstGeom>
          <a:noFill/>
        </p:spPr>
        <p:txBody>
          <a:bodyPr wrap="none" rtlCol="0">
            <a:spAutoFit/>
          </a:bodyPr>
          <a:lstStyle/>
          <a:p>
            <a:r>
              <a:rPr lang="en-GB" dirty="0"/>
              <a:t>Distance between the centre of two adjacent lines</a:t>
            </a:r>
            <a:endParaRPr lang="en-US" dirty="0"/>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4053B12F-9FA0-41F0-9666-EDEFDC746F06}"/>
                  </a:ext>
                </a:extLst>
              </p:cNvPr>
              <p:cNvSpPr/>
              <p:nvPr/>
            </p:nvSpPr>
            <p:spPr>
              <a:xfrm>
                <a:off x="495387" y="5358256"/>
                <a:ext cx="4270593" cy="484941"/>
              </a:xfrm>
              <a:prstGeom prst="rect">
                <a:avLst/>
              </a:prstGeom>
            </p:spPr>
            <p:txBody>
              <a:bodyPr wrap="none">
                <a:spAutoFit/>
              </a:bodyPr>
              <a:lstStyle/>
              <a:p>
                <a:r>
                  <a:rPr lang="en-US" altLang="en-US" dirty="0"/>
                  <a:t>The number of lines per unit length is </a:t>
                </a:r>
                <a14:m>
                  <m:oMath xmlns:m="http://schemas.openxmlformats.org/officeDocument/2006/math">
                    <m:r>
                      <a:rPr lang="en-GB" altLang="en-US" i="1" dirty="0">
                        <a:latin typeface="Cambria Math" panose="02040503050406030204" pitchFamily="18" charset="0"/>
                      </a:rPr>
                      <m:t>𝑚</m:t>
                    </m:r>
                    <m:r>
                      <a:rPr lang="en-GB" altLang="en-US" b="0" i="1" dirty="0" smtClean="0">
                        <a:latin typeface="Cambria Math" panose="02040503050406030204" pitchFamily="18" charset="0"/>
                      </a:rPr>
                      <m:t>=</m:t>
                    </m:r>
                    <m:f>
                      <m:fPr>
                        <m:ctrlPr>
                          <a:rPr lang="en-GB" altLang="en-US" b="0" i="1" dirty="0" smtClean="0">
                            <a:latin typeface="Cambria Math" panose="02040503050406030204" pitchFamily="18" charset="0"/>
                          </a:rPr>
                        </m:ctrlPr>
                      </m:fPr>
                      <m:num>
                        <m:r>
                          <a:rPr lang="en-GB" altLang="en-US" b="0" i="1" dirty="0" smtClean="0">
                            <a:latin typeface="Cambria Math" panose="02040503050406030204" pitchFamily="18" charset="0"/>
                          </a:rPr>
                          <m:t>1</m:t>
                        </m:r>
                      </m:num>
                      <m:den>
                        <m:r>
                          <a:rPr lang="en-GB" altLang="en-US" b="0" i="1" dirty="0" smtClean="0">
                            <a:latin typeface="Cambria Math" panose="02040503050406030204" pitchFamily="18" charset="0"/>
                          </a:rPr>
                          <m:t>𝑑</m:t>
                        </m:r>
                      </m:den>
                    </m:f>
                  </m:oMath>
                </a14:m>
                <a:endParaRPr lang="en-US" dirty="0"/>
              </a:p>
            </p:txBody>
          </p:sp>
        </mc:Choice>
        <mc:Fallback xmlns="">
          <p:sp>
            <p:nvSpPr>
              <p:cNvPr id="41" name="Rectangle 40">
                <a:extLst>
                  <a:ext uri="{FF2B5EF4-FFF2-40B4-BE49-F238E27FC236}">
                    <a16:creationId xmlns:a16="http://schemas.microsoft.com/office/drawing/2014/main" id="{4053B12F-9FA0-41F0-9666-EDEFDC746F06}"/>
                  </a:ext>
                </a:extLst>
              </p:cNvPr>
              <p:cNvSpPr>
                <a:spLocks noRot="1" noChangeAspect="1" noMove="1" noResize="1" noEditPoints="1" noAdjustHandles="1" noChangeArrowheads="1" noChangeShapeType="1" noTextEdit="1"/>
              </p:cNvSpPr>
              <p:nvPr/>
            </p:nvSpPr>
            <p:spPr>
              <a:xfrm>
                <a:off x="495387" y="5358256"/>
                <a:ext cx="4270593" cy="484941"/>
              </a:xfrm>
              <a:prstGeom prst="rect">
                <a:avLst/>
              </a:prstGeom>
              <a:blipFill>
                <a:blip r:embed="rId5"/>
                <a:stretch>
                  <a:fillRect l="-114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827304" y="2581551"/>
                <a:ext cx="1878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827304" y="2581551"/>
                <a:ext cx="187808" cy="276999"/>
              </a:xfrm>
              <a:prstGeom prst="rect">
                <a:avLst/>
              </a:prstGeom>
              <a:blipFill>
                <a:blip r:embed="rId6"/>
                <a:stretch>
                  <a:fillRect l="-29032" r="-2580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619569" y="3767850"/>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3619569" y="3767850"/>
                <a:ext cx="191591" cy="276999"/>
              </a:xfrm>
              <a:prstGeom prst="rect">
                <a:avLst/>
              </a:prstGeom>
              <a:blipFill>
                <a:blip r:embed="rId7"/>
                <a:stretch>
                  <a:fillRect l="-16129" r="-16129"/>
                </a:stretch>
              </a:blipFill>
            </p:spPr>
            <p:txBody>
              <a:bodyPr/>
              <a:lstStyle/>
              <a:p>
                <a:r>
                  <a:rPr lang="en-US">
                    <a:noFill/>
                  </a:rPr>
                  <a:t> </a:t>
                </a:r>
              </a:p>
            </p:txBody>
          </p:sp>
        </mc:Fallback>
      </mc:AlternateContent>
    </p:spTree>
    <p:extLst>
      <p:ext uri="{BB962C8B-B14F-4D97-AF65-F5344CB8AC3E}">
        <p14:creationId xmlns:p14="http://schemas.microsoft.com/office/powerpoint/2010/main" val="6295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37" grpId="0"/>
      <p:bldP spid="38" grpId="0"/>
      <p:bldP spid="39" grpId="0"/>
      <p:bldP spid="40" grpId="0"/>
      <p:bldP spid="4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85</a:t>
            </a:fld>
            <a:endParaRPr lang="en-US" altLang="zh-CN"/>
          </a:p>
        </p:txBody>
      </p:sp>
      <p:sp>
        <p:nvSpPr>
          <p:cNvPr id="3" name="Title 1">
            <a:extLst>
              <a:ext uri="{FF2B5EF4-FFF2-40B4-BE49-F238E27FC236}">
                <a16:creationId xmlns:a16="http://schemas.microsoft.com/office/drawing/2014/main" id="{92E3EED2-AE6C-4652-8D98-4D6423E7077F}"/>
              </a:ext>
            </a:extLst>
          </p:cNvPr>
          <p:cNvSpPr>
            <a:spLocks noGrp="1"/>
          </p:cNvSpPr>
          <p:nvPr>
            <p:ph type="title"/>
          </p:nvPr>
        </p:nvSpPr>
        <p:spPr>
          <a:xfrm>
            <a:off x="914400" y="-171400"/>
            <a:ext cx="8229600" cy="1143000"/>
          </a:xfrm>
        </p:spPr>
        <p:txBody>
          <a:bodyPr/>
          <a:lstStyle/>
          <a:p>
            <a:r>
              <a:rPr lang="en-GB" dirty="0"/>
              <a:t>Light intensity if only two slits</a:t>
            </a:r>
            <a:endParaRPr lang="en-US" dirty="0"/>
          </a:p>
        </p:txBody>
      </p:sp>
      <p:sp>
        <p:nvSpPr>
          <p:cNvPr id="5" name="Slide Number Placeholder 3">
            <a:extLst>
              <a:ext uri="{FF2B5EF4-FFF2-40B4-BE49-F238E27FC236}">
                <a16:creationId xmlns:a16="http://schemas.microsoft.com/office/drawing/2014/main" id="{A2266863-A39E-4D2C-B8A8-D4FE89214C7E}"/>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85</a:t>
            </a:fld>
            <a:endParaRPr lang="en-US" altLang="zh-CN"/>
          </a:p>
        </p:txBody>
      </p:sp>
      <p:cxnSp>
        <p:nvCxnSpPr>
          <p:cNvPr id="6" name="Straight Connector 5">
            <a:extLst>
              <a:ext uri="{FF2B5EF4-FFF2-40B4-BE49-F238E27FC236}">
                <a16:creationId xmlns:a16="http://schemas.microsoft.com/office/drawing/2014/main" id="{477AA466-7E6A-4E02-8113-DF0D9D19C4A5}"/>
              </a:ext>
            </a:extLst>
          </p:cNvPr>
          <p:cNvCxnSpPr/>
          <p:nvPr/>
        </p:nvCxnSpPr>
        <p:spPr bwMode="auto">
          <a:xfrm>
            <a:off x="2555776" y="2294159"/>
            <a:ext cx="0" cy="2088232"/>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2BC5BB92-BADD-4EE2-A2C4-C5549660F12E}"/>
              </a:ext>
            </a:extLst>
          </p:cNvPr>
          <p:cNvCxnSpPr>
            <a:stCxn id="12" idx="2"/>
            <a:endCxn id="13" idx="0"/>
          </p:cNvCxnSpPr>
          <p:nvPr/>
        </p:nvCxnSpPr>
        <p:spPr bwMode="auto">
          <a:xfrm flipH="1">
            <a:off x="2939386" y="2395256"/>
            <a:ext cx="9776" cy="4990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Oval 7">
            <a:extLst>
              <a:ext uri="{FF2B5EF4-FFF2-40B4-BE49-F238E27FC236}">
                <a16:creationId xmlns:a16="http://schemas.microsoft.com/office/drawing/2014/main" id="{05D84FE0-6835-43FC-A0AB-D44E29ADDAF4}"/>
              </a:ext>
            </a:extLst>
          </p:cNvPr>
          <p:cNvSpPr/>
          <p:nvPr/>
        </p:nvSpPr>
        <p:spPr bwMode="auto">
          <a:xfrm>
            <a:off x="2790508" y="2277635"/>
            <a:ext cx="310854" cy="288032"/>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9" name="Oval 8">
            <a:extLst>
              <a:ext uri="{FF2B5EF4-FFF2-40B4-BE49-F238E27FC236}">
                <a16:creationId xmlns:a16="http://schemas.microsoft.com/office/drawing/2014/main" id="{6A26F357-AEA1-420B-BF1B-B60AAA0B84DE}"/>
              </a:ext>
            </a:extLst>
          </p:cNvPr>
          <p:cNvSpPr/>
          <p:nvPr/>
        </p:nvSpPr>
        <p:spPr bwMode="auto">
          <a:xfrm>
            <a:off x="2800274" y="2457174"/>
            <a:ext cx="310854" cy="288032"/>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0" name="Oval 9">
            <a:extLst>
              <a:ext uri="{FF2B5EF4-FFF2-40B4-BE49-F238E27FC236}">
                <a16:creationId xmlns:a16="http://schemas.microsoft.com/office/drawing/2014/main" id="{88DB6B48-4976-4D94-AC10-04DFD167D9C7}"/>
              </a:ext>
            </a:extLst>
          </p:cNvPr>
          <p:cNvSpPr/>
          <p:nvPr/>
        </p:nvSpPr>
        <p:spPr bwMode="auto">
          <a:xfrm>
            <a:off x="2792105" y="2620408"/>
            <a:ext cx="310854" cy="288032"/>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1" name="Rectangle 10">
            <a:extLst>
              <a:ext uri="{FF2B5EF4-FFF2-40B4-BE49-F238E27FC236}">
                <a16:creationId xmlns:a16="http://schemas.microsoft.com/office/drawing/2014/main" id="{9423B5F1-4267-4E68-ABDC-D139972E8CA4}"/>
              </a:ext>
            </a:extLst>
          </p:cNvPr>
          <p:cNvSpPr/>
          <p:nvPr/>
        </p:nvSpPr>
        <p:spPr bwMode="auto">
          <a:xfrm>
            <a:off x="2734615" y="2263707"/>
            <a:ext cx="191605" cy="65968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2" name="Rectangle 11">
            <a:extLst>
              <a:ext uri="{FF2B5EF4-FFF2-40B4-BE49-F238E27FC236}">
                <a16:creationId xmlns:a16="http://schemas.microsoft.com/office/drawing/2014/main" id="{425637C1-2177-4BB4-93EB-56EDFD9A1EEB}"/>
              </a:ext>
            </a:extLst>
          </p:cNvPr>
          <p:cNvSpPr/>
          <p:nvPr/>
        </p:nvSpPr>
        <p:spPr bwMode="auto">
          <a:xfrm>
            <a:off x="2886936" y="1503448"/>
            <a:ext cx="124452" cy="89180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3" name="Rectangle 12">
            <a:extLst>
              <a:ext uri="{FF2B5EF4-FFF2-40B4-BE49-F238E27FC236}">
                <a16:creationId xmlns:a16="http://schemas.microsoft.com/office/drawing/2014/main" id="{A8AE0C08-0C6B-498D-B508-38E18BB12B4B}"/>
              </a:ext>
            </a:extLst>
          </p:cNvPr>
          <p:cNvSpPr/>
          <p:nvPr/>
        </p:nvSpPr>
        <p:spPr bwMode="auto">
          <a:xfrm>
            <a:off x="2867384" y="2894287"/>
            <a:ext cx="144004" cy="7032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4" name="TextBox 13">
            <a:extLst>
              <a:ext uri="{FF2B5EF4-FFF2-40B4-BE49-F238E27FC236}">
                <a16:creationId xmlns:a16="http://schemas.microsoft.com/office/drawing/2014/main" id="{CAEEC7FF-5A61-4224-BA57-CBC75381BE1F}"/>
              </a:ext>
            </a:extLst>
          </p:cNvPr>
          <p:cNvSpPr txBox="1"/>
          <p:nvPr/>
        </p:nvSpPr>
        <p:spPr>
          <a:xfrm>
            <a:off x="2590705" y="5143668"/>
            <a:ext cx="553357" cy="369332"/>
          </a:xfrm>
          <a:prstGeom prst="rect">
            <a:avLst/>
          </a:prstGeom>
          <a:noFill/>
        </p:spPr>
        <p:txBody>
          <a:bodyPr wrap="none" rtlCol="0">
            <a:spAutoFit/>
          </a:bodyPr>
          <a:lstStyle/>
          <a:p>
            <a:r>
              <a:rPr lang="en-GB" dirty="0"/>
              <a:t>Slits</a:t>
            </a:r>
            <a:endParaRPr lang="en-US" dirty="0"/>
          </a:p>
        </p:txBody>
      </p:sp>
      <p:cxnSp>
        <p:nvCxnSpPr>
          <p:cNvPr id="15" name="Straight Connector 14">
            <a:extLst>
              <a:ext uri="{FF2B5EF4-FFF2-40B4-BE49-F238E27FC236}">
                <a16:creationId xmlns:a16="http://schemas.microsoft.com/office/drawing/2014/main" id="{C5401539-5D75-4F28-99EA-E1F2A93B529A}"/>
              </a:ext>
            </a:extLst>
          </p:cNvPr>
          <p:cNvCxnSpPr>
            <a:stCxn id="20" idx="2"/>
            <a:endCxn id="21" idx="0"/>
          </p:cNvCxnSpPr>
          <p:nvPr/>
        </p:nvCxnSpPr>
        <p:spPr bwMode="auto">
          <a:xfrm flipH="1">
            <a:off x="2929610" y="3769462"/>
            <a:ext cx="9776" cy="4990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Oval 15">
            <a:extLst>
              <a:ext uri="{FF2B5EF4-FFF2-40B4-BE49-F238E27FC236}">
                <a16:creationId xmlns:a16="http://schemas.microsoft.com/office/drawing/2014/main" id="{B8DC50EB-13C3-4C37-979C-9492AF1D74B8}"/>
              </a:ext>
            </a:extLst>
          </p:cNvPr>
          <p:cNvSpPr/>
          <p:nvPr/>
        </p:nvSpPr>
        <p:spPr bwMode="auto">
          <a:xfrm>
            <a:off x="2780732" y="3651841"/>
            <a:ext cx="310854" cy="288032"/>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7" name="Oval 16">
            <a:extLst>
              <a:ext uri="{FF2B5EF4-FFF2-40B4-BE49-F238E27FC236}">
                <a16:creationId xmlns:a16="http://schemas.microsoft.com/office/drawing/2014/main" id="{1CAC873A-8836-407C-BC72-C2B32CE08D0E}"/>
              </a:ext>
            </a:extLst>
          </p:cNvPr>
          <p:cNvSpPr/>
          <p:nvPr/>
        </p:nvSpPr>
        <p:spPr bwMode="auto">
          <a:xfrm>
            <a:off x="2790498" y="3831380"/>
            <a:ext cx="310854" cy="288032"/>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8" name="Oval 17">
            <a:extLst>
              <a:ext uri="{FF2B5EF4-FFF2-40B4-BE49-F238E27FC236}">
                <a16:creationId xmlns:a16="http://schemas.microsoft.com/office/drawing/2014/main" id="{6100DE5D-69CC-43DD-8C25-51B032D9FA84}"/>
              </a:ext>
            </a:extLst>
          </p:cNvPr>
          <p:cNvSpPr/>
          <p:nvPr/>
        </p:nvSpPr>
        <p:spPr bwMode="auto">
          <a:xfrm>
            <a:off x="2782329" y="3994614"/>
            <a:ext cx="310854" cy="288032"/>
          </a:xfrm>
          <a:prstGeom prst="ellipse">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9" name="Rectangle 18">
            <a:extLst>
              <a:ext uri="{FF2B5EF4-FFF2-40B4-BE49-F238E27FC236}">
                <a16:creationId xmlns:a16="http://schemas.microsoft.com/office/drawing/2014/main" id="{C2FB6C98-6023-4955-AE3C-2ED3C1045969}"/>
              </a:ext>
            </a:extLst>
          </p:cNvPr>
          <p:cNvSpPr/>
          <p:nvPr/>
        </p:nvSpPr>
        <p:spPr bwMode="auto">
          <a:xfrm>
            <a:off x="2724839" y="3637913"/>
            <a:ext cx="191605" cy="65968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0" name="Rectangle 19">
            <a:extLst>
              <a:ext uri="{FF2B5EF4-FFF2-40B4-BE49-F238E27FC236}">
                <a16:creationId xmlns:a16="http://schemas.microsoft.com/office/drawing/2014/main" id="{4176B389-F510-4788-B912-D9A047964E27}"/>
              </a:ext>
            </a:extLst>
          </p:cNvPr>
          <p:cNvSpPr/>
          <p:nvPr/>
        </p:nvSpPr>
        <p:spPr bwMode="auto">
          <a:xfrm>
            <a:off x="2877160" y="2877654"/>
            <a:ext cx="124452" cy="89180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1" name="Rectangle 20">
            <a:extLst>
              <a:ext uri="{FF2B5EF4-FFF2-40B4-BE49-F238E27FC236}">
                <a16:creationId xmlns:a16="http://schemas.microsoft.com/office/drawing/2014/main" id="{BC0450C5-9150-493E-8A54-02CBA56AE154}"/>
              </a:ext>
            </a:extLst>
          </p:cNvPr>
          <p:cNvSpPr/>
          <p:nvPr/>
        </p:nvSpPr>
        <p:spPr bwMode="auto">
          <a:xfrm>
            <a:off x="2857608" y="4268493"/>
            <a:ext cx="144004" cy="7032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2" name="Straight Connector 21">
            <a:extLst>
              <a:ext uri="{FF2B5EF4-FFF2-40B4-BE49-F238E27FC236}">
                <a16:creationId xmlns:a16="http://schemas.microsoft.com/office/drawing/2014/main" id="{5CF28D40-D62A-4AB1-A87C-B0D0E8E2F961}"/>
              </a:ext>
            </a:extLst>
          </p:cNvPr>
          <p:cNvCxnSpPr/>
          <p:nvPr/>
        </p:nvCxnSpPr>
        <p:spPr bwMode="auto">
          <a:xfrm>
            <a:off x="1979712" y="2276872"/>
            <a:ext cx="0" cy="2088232"/>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9F52BA8A-A333-48E0-A09E-7FCAE1C32596}"/>
              </a:ext>
            </a:extLst>
          </p:cNvPr>
          <p:cNvCxnSpPr/>
          <p:nvPr/>
        </p:nvCxnSpPr>
        <p:spPr bwMode="auto">
          <a:xfrm>
            <a:off x="1475656" y="2276872"/>
            <a:ext cx="0" cy="2088232"/>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Group 34">
            <a:extLst>
              <a:ext uri="{FF2B5EF4-FFF2-40B4-BE49-F238E27FC236}">
                <a16:creationId xmlns:a16="http://schemas.microsoft.com/office/drawing/2014/main" id="{4EF6E3A1-5023-4335-8227-C62A5B3056CC}"/>
              </a:ext>
            </a:extLst>
          </p:cNvPr>
          <p:cNvGrpSpPr>
            <a:grpSpLocks/>
          </p:cNvGrpSpPr>
          <p:nvPr/>
        </p:nvGrpSpPr>
        <p:grpSpPr bwMode="auto">
          <a:xfrm>
            <a:off x="4800571" y="1714685"/>
            <a:ext cx="310854" cy="3222627"/>
            <a:chOff x="3969" y="2432"/>
            <a:chExt cx="84" cy="1271"/>
          </a:xfrm>
          <a:solidFill>
            <a:schemeClr val="bg2"/>
          </a:solidFill>
        </p:grpSpPr>
        <p:sp>
          <p:nvSpPr>
            <p:cNvPr id="25" name="Freeform 35">
              <a:extLst>
                <a:ext uri="{FF2B5EF4-FFF2-40B4-BE49-F238E27FC236}">
                  <a16:creationId xmlns:a16="http://schemas.microsoft.com/office/drawing/2014/main" id="{4C1881E3-65B2-4188-AD16-3050CF8DA1AC}"/>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26" name="Freeform 36">
              <a:extLst>
                <a:ext uri="{FF2B5EF4-FFF2-40B4-BE49-F238E27FC236}">
                  <a16:creationId xmlns:a16="http://schemas.microsoft.com/office/drawing/2014/main" id="{100E2D96-5237-4FC4-8D0F-B70DA79C30B4}"/>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cxnSp>
        <p:nvCxnSpPr>
          <p:cNvPr id="27" name="Straight Connector 26">
            <a:extLst>
              <a:ext uri="{FF2B5EF4-FFF2-40B4-BE49-F238E27FC236}">
                <a16:creationId xmlns:a16="http://schemas.microsoft.com/office/drawing/2014/main" id="{9A61FB82-4DED-4280-9BE0-9E6E6B05E7DD}"/>
              </a:ext>
            </a:extLst>
          </p:cNvPr>
          <p:cNvCxnSpPr>
            <a:stCxn id="10" idx="7"/>
          </p:cNvCxnSpPr>
          <p:nvPr/>
        </p:nvCxnSpPr>
        <p:spPr bwMode="auto">
          <a:xfrm flipV="1">
            <a:off x="3057435" y="2060848"/>
            <a:ext cx="1946613" cy="601741"/>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a:extLst>
              <a:ext uri="{FF2B5EF4-FFF2-40B4-BE49-F238E27FC236}">
                <a16:creationId xmlns:a16="http://schemas.microsoft.com/office/drawing/2014/main" id="{FC0F080C-061E-44BF-A45D-08EDD1832BB1}"/>
              </a:ext>
            </a:extLst>
          </p:cNvPr>
          <p:cNvCxnSpPr/>
          <p:nvPr/>
        </p:nvCxnSpPr>
        <p:spPr bwMode="auto">
          <a:xfrm flipV="1">
            <a:off x="2958905" y="3425664"/>
            <a:ext cx="1946613" cy="601741"/>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a:extLst>
              <a:ext uri="{FF2B5EF4-FFF2-40B4-BE49-F238E27FC236}">
                <a16:creationId xmlns:a16="http://schemas.microsoft.com/office/drawing/2014/main" id="{6877FD93-099C-485F-8CA7-43B446ED869C}"/>
              </a:ext>
            </a:extLst>
          </p:cNvPr>
          <p:cNvCxnSpPr/>
          <p:nvPr/>
        </p:nvCxnSpPr>
        <p:spPr bwMode="auto">
          <a:xfrm flipV="1">
            <a:off x="4899782" y="2808090"/>
            <a:ext cx="1368152" cy="66124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5D4F861B-9723-4BD5-B562-8F993BBF408E}"/>
              </a:ext>
            </a:extLst>
          </p:cNvPr>
          <p:cNvCxnSpPr/>
          <p:nvPr/>
        </p:nvCxnSpPr>
        <p:spPr bwMode="auto">
          <a:xfrm>
            <a:off x="4916435" y="2060848"/>
            <a:ext cx="1351499" cy="747242"/>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Rectangle 30">
            <a:extLst>
              <a:ext uri="{FF2B5EF4-FFF2-40B4-BE49-F238E27FC236}">
                <a16:creationId xmlns:a16="http://schemas.microsoft.com/office/drawing/2014/main" id="{0E0A19C3-480E-4427-923D-9E8C38EE754F}"/>
              </a:ext>
            </a:extLst>
          </p:cNvPr>
          <p:cNvSpPr/>
          <p:nvPr/>
        </p:nvSpPr>
        <p:spPr bwMode="auto">
          <a:xfrm>
            <a:off x="6267934" y="1417638"/>
            <a:ext cx="98067" cy="372603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32" name="TextBox 31">
            <a:extLst>
              <a:ext uri="{FF2B5EF4-FFF2-40B4-BE49-F238E27FC236}">
                <a16:creationId xmlns:a16="http://schemas.microsoft.com/office/drawing/2014/main" id="{8B8CE24C-4147-435F-9015-B39FC468BC1C}"/>
              </a:ext>
            </a:extLst>
          </p:cNvPr>
          <p:cNvSpPr txBox="1"/>
          <p:nvPr/>
        </p:nvSpPr>
        <p:spPr>
          <a:xfrm>
            <a:off x="6019800" y="5301208"/>
            <a:ext cx="835485" cy="369332"/>
          </a:xfrm>
          <a:prstGeom prst="rect">
            <a:avLst/>
          </a:prstGeom>
          <a:noFill/>
        </p:spPr>
        <p:txBody>
          <a:bodyPr wrap="none" rtlCol="0">
            <a:spAutoFit/>
          </a:bodyPr>
          <a:lstStyle/>
          <a:p>
            <a:r>
              <a:rPr lang="en-GB" dirty="0"/>
              <a:t>Screen </a:t>
            </a:r>
            <a:endParaRPr lang="en-US" dirty="0"/>
          </a:p>
        </p:txBody>
      </p:sp>
      <p:sp>
        <p:nvSpPr>
          <p:cNvPr id="33" name="TextBox 32">
            <a:extLst>
              <a:ext uri="{FF2B5EF4-FFF2-40B4-BE49-F238E27FC236}">
                <a16:creationId xmlns:a16="http://schemas.microsoft.com/office/drawing/2014/main" id="{CB98383C-AA39-4D2E-AD9E-C03A4FDC93BB}"/>
              </a:ext>
            </a:extLst>
          </p:cNvPr>
          <p:cNvSpPr txBox="1"/>
          <p:nvPr/>
        </p:nvSpPr>
        <p:spPr>
          <a:xfrm>
            <a:off x="365038" y="1586178"/>
            <a:ext cx="1296144" cy="646331"/>
          </a:xfrm>
          <a:prstGeom prst="rect">
            <a:avLst/>
          </a:prstGeom>
          <a:noFill/>
        </p:spPr>
        <p:txBody>
          <a:bodyPr wrap="square" rtlCol="0">
            <a:spAutoFit/>
          </a:bodyPr>
          <a:lstStyle/>
          <a:p>
            <a:r>
              <a:rPr lang="en-GB" dirty="0"/>
              <a:t>Incident plane wave</a:t>
            </a:r>
            <a:endParaRPr lang="en-US" dirty="0"/>
          </a:p>
        </p:txBody>
      </p:sp>
      <p:sp>
        <p:nvSpPr>
          <p:cNvPr id="34" name="Arrow: Right 41">
            <a:extLst>
              <a:ext uri="{FF2B5EF4-FFF2-40B4-BE49-F238E27FC236}">
                <a16:creationId xmlns:a16="http://schemas.microsoft.com/office/drawing/2014/main" id="{3E2A5FF7-F727-4B03-9258-2C9256704A86}"/>
              </a:ext>
            </a:extLst>
          </p:cNvPr>
          <p:cNvSpPr/>
          <p:nvPr/>
        </p:nvSpPr>
        <p:spPr bwMode="auto">
          <a:xfrm>
            <a:off x="615115" y="2920947"/>
            <a:ext cx="418249" cy="503293"/>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35" name="TextBox 34">
            <a:extLst>
              <a:ext uri="{FF2B5EF4-FFF2-40B4-BE49-F238E27FC236}">
                <a16:creationId xmlns:a16="http://schemas.microsoft.com/office/drawing/2014/main" id="{4732FAC1-C26C-4E25-8EF9-3A132BF87D88}"/>
              </a:ext>
            </a:extLst>
          </p:cNvPr>
          <p:cNvSpPr txBox="1"/>
          <p:nvPr/>
        </p:nvSpPr>
        <p:spPr>
          <a:xfrm>
            <a:off x="4801715" y="1503448"/>
            <a:ext cx="316112" cy="369332"/>
          </a:xfrm>
          <a:prstGeom prst="rect">
            <a:avLst/>
          </a:prstGeom>
          <a:noFill/>
        </p:spPr>
        <p:txBody>
          <a:bodyPr wrap="none" rtlCol="0">
            <a:spAutoFit/>
          </a:bodyPr>
          <a:lstStyle/>
          <a:p>
            <a:r>
              <a:rPr lang="en-GB" dirty="0"/>
              <a:t>L</a:t>
            </a:r>
            <a:endParaRPr lang="en-US" dirty="0"/>
          </a:p>
        </p:txBody>
      </p:sp>
      <p:sp>
        <p:nvSpPr>
          <p:cNvPr id="36" name="TextBox 35">
            <a:extLst>
              <a:ext uri="{FF2B5EF4-FFF2-40B4-BE49-F238E27FC236}">
                <a16:creationId xmlns:a16="http://schemas.microsoft.com/office/drawing/2014/main" id="{21AF5AD7-7761-4F6E-9BCB-5F2A9C887A54}"/>
              </a:ext>
            </a:extLst>
          </p:cNvPr>
          <p:cNvSpPr txBox="1"/>
          <p:nvPr/>
        </p:nvSpPr>
        <p:spPr>
          <a:xfrm>
            <a:off x="6428250" y="2645065"/>
            <a:ext cx="314510" cy="369332"/>
          </a:xfrm>
          <a:prstGeom prst="rect">
            <a:avLst/>
          </a:prstGeom>
          <a:noFill/>
        </p:spPr>
        <p:txBody>
          <a:bodyPr wrap="none" rtlCol="0">
            <a:spAutoFit/>
          </a:bodyPr>
          <a:lstStyle/>
          <a:p>
            <a:r>
              <a:rPr lang="en-GB" dirty="0"/>
              <a:t>P</a:t>
            </a:r>
            <a:endParaRPr lang="en-US" dirty="0"/>
          </a:p>
        </p:txBody>
      </p:sp>
      <p:cxnSp>
        <p:nvCxnSpPr>
          <p:cNvPr id="37" name="Straight Arrow Connector 36">
            <a:extLst>
              <a:ext uri="{FF2B5EF4-FFF2-40B4-BE49-F238E27FC236}">
                <a16:creationId xmlns:a16="http://schemas.microsoft.com/office/drawing/2014/main" id="{E95E076B-34C6-4072-BD27-C90036B9A2EF}"/>
              </a:ext>
            </a:extLst>
          </p:cNvPr>
          <p:cNvCxnSpPr/>
          <p:nvPr/>
        </p:nvCxnSpPr>
        <p:spPr bwMode="auto">
          <a:xfrm>
            <a:off x="4916435" y="4937312"/>
            <a:ext cx="1351499" cy="34416"/>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BF671BF-CD1C-45B4-8674-879F15336668}"/>
                  </a:ext>
                </a:extLst>
              </p:cNvPr>
              <p:cNvSpPr txBox="1"/>
              <p:nvPr/>
            </p:nvSpPr>
            <p:spPr>
              <a:xfrm>
                <a:off x="5312464" y="5051335"/>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8" name="TextBox 37">
                <a:extLst>
                  <a:ext uri="{FF2B5EF4-FFF2-40B4-BE49-F238E27FC236}">
                    <a16:creationId xmlns:a16="http://schemas.microsoft.com/office/drawing/2014/main" id="{CBF671BF-CD1C-45B4-8674-879F15336668}"/>
                  </a:ext>
                </a:extLst>
              </p:cNvPr>
              <p:cNvSpPr txBox="1">
                <a:spLocks noRot="1" noChangeAspect="1" noMove="1" noResize="1" noEditPoints="1" noAdjustHandles="1" noChangeArrowheads="1" noChangeShapeType="1" noTextEdit="1"/>
              </p:cNvSpPr>
              <p:nvPr/>
            </p:nvSpPr>
            <p:spPr>
              <a:xfrm>
                <a:off x="5312464" y="5051335"/>
                <a:ext cx="191078" cy="276999"/>
              </a:xfrm>
              <a:prstGeom prst="rect">
                <a:avLst/>
              </a:prstGeom>
              <a:blipFill>
                <a:blip r:embed="rId2"/>
                <a:stretch>
                  <a:fillRect l="-40625" t="-2222" r="-37500" b="-37778"/>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8E66075-DF36-4197-9151-1885E7B6D9F9}"/>
              </a:ext>
            </a:extLst>
          </p:cNvPr>
          <p:cNvCxnSpPr>
            <a:endCxn id="19" idx="1"/>
          </p:cNvCxnSpPr>
          <p:nvPr/>
        </p:nvCxnSpPr>
        <p:spPr bwMode="auto">
          <a:xfrm>
            <a:off x="2724839" y="2565667"/>
            <a:ext cx="0" cy="1402089"/>
          </a:xfrm>
          <a:prstGeom prst="straightConnector1">
            <a:avLst/>
          </a:prstGeom>
          <a:solidFill>
            <a:schemeClr val="accent1"/>
          </a:solidFill>
          <a:ln w="9525" cap="flat" cmpd="sng" algn="ctr">
            <a:solidFill>
              <a:schemeClr val="bg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7EA4CB1-0189-450C-AC15-D3EA375F89CF}"/>
                  </a:ext>
                </a:extLst>
              </p:cNvPr>
              <p:cNvSpPr txBox="1"/>
              <p:nvPr/>
            </p:nvSpPr>
            <p:spPr>
              <a:xfrm>
                <a:off x="2529719" y="3167289"/>
                <a:ext cx="198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m:t>
                      </m:r>
                    </m:oMath>
                  </m:oMathPara>
                </a14:m>
                <a:endParaRPr lang="en-US" dirty="0"/>
              </a:p>
            </p:txBody>
          </p:sp>
        </mc:Choice>
        <mc:Fallback xmlns="">
          <p:sp>
            <p:nvSpPr>
              <p:cNvPr id="40" name="TextBox 39">
                <a:extLst>
                  <a:ext uri="{FF2B5EF4-FFF2-40B4-BE49-F238E27FC236}">
                    <a16:creationId xmlns:a16="http://schemas.microsoft.com/office/drawing/2014/main" id="{B7EA4CB1-0189-450C-AC15-D3EA375F89CF}"/>
                  </a:ext>
                </a:extLst>
              </p:cNvPr>
              <p:cNvSpPr txBox="1">
                <a:spLocks noRot="1" noChangeAspect="1" noMove="1" noResize="1" noEditPoints="1" noAdjustHandles="1" noChangeArrowheads="1" noChangeShapeType="1" noTextEdit="1"/>
              </p:cNvSpPr>
              <p:nvPr/>
            </p:nvSpPr>
            <p:spPr>
              <a:xfrm>
                <a:off x="2529719" y="3167289"/>
                <a:ext cx="198068" cy="276999"/>
              </a:xfrm>
              <a:prstGeom prst="rect">
                <a:avLst/>
              </a:prstGeom>
              <a:blipFill>
                <a:blip r:embed="rId3"/>
                <a:stretch>
                  <a:fillRect l="-28125" r="-2812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278F2E8-18E6-42A3-A81E-CD6FF1378690}"/>
                  </a:ext>
                </a:extLst>
              </p:cNvPr>
              <p:cNvSpPr txBox="1"/>
              <p:nvPr/>
            </p:nvSpPr>
            <p:spPr>
              <a:xfrm>
                <a:off x="682998" y="5716841"/>
                <a:ext cx="4083682" cy="276999"/>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𝑑</m:t>
                    </m:r>
                    <m:r>
                      <a:rPr lang="en-GB" b="0" i="1" smtClean="0">
                        <a:latin typeface="Cambria Math" panose="02040503050406030204" pitchFamily="18" charset="0"/>
                      </a:rPr>
                      <m:t>:</m:t>
                    </m:r>
                  </m:oMath>
                </a14:m>
                <a:r>
                  <a:rPr lang="en-US" dirty="0"/>
                  <a:t> the distance between the center of the slits</a:t>
                </a:r>
              </a:p>
            </p:txBody>
          </p:sp>
        </mc:Choice>
        <mc:Fallback xmlns="">
          <p:sp>
            <p:nvSpPr>
              <p:cNvPr id="41" name="TextBox 40">
                <a:extLst>
                  <a:ext uri="{FF2B5EF4-FFF2-40B4-BE49-F238E27FC236}">
                    <a16:creationId xmlns:a16="http://schemas.microsoft.com/office/drawing/2014/main" id="{2278F2E8-18E6-42A3-A81E-CD6FF1378690}"/>
                  </a:ext>
                </a:extLst>
              </p:cNvPr>
              <p:cNvSpPr txBox="1">
                <a:spLocks noRot="1" noChangeAspect="1" noMove="1" noResize="1" noEditPoints="1" noAdjustHandles="1" noChangeArrowheads="1" noChangeShapeType="1" noTextEdit="1"/>
              </p:cNvSpPr>
              <p:nvPr/>
            </p:nvSpPr>
            <p:spPr>
              <a:xfrm>
                <a:off x="682998" y="5716841"/>
                <a:ext cx="4083682" cy="276999"/>
              </a:xfrm>
              <a:prstGeom prst="rect">
                <a:avLst/>
              </a:prstGeom>
              <a:blipFill>
                <a:blip r:embed="rId4"/>
                <a:stretch>
                  <a:fillRect l="-2090" t="-28889" r="-4925" b="-51111"/>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5FA7ED88-0F42-4967-8BCC-F65A8BF1A9EB}"/>
              </a:ext>
            </a:extLst>
          </p:cNvPr>
          <p:cNvCxnSpPr/>
          <p:nvPr/>
        </p:nvCxnSpPr>
        <p:spPr bwMode="auto">
          <a:xfrm>
            <a:off x="3203848" y="2464995"/>
            <a:ext cx="0" cy="43447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8EE88D-4ECE-4F68-A239-39E265666678}"/>
                  </a:ext>
                </a:extLst>
              </p:cNvPr>
              <p:cNvSpPr txBox="1"/>
              <p:nvPr/>
            </p:nvSpPr>
            <p:spPr>
              <a:xfrm>
                <a:off x="3300705" y="2557467"/>
                <a:ext cx="1915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US" dirty="0"/>
              </a:p>
            </p:txBody>
          </p:sp>
        </mc:Choice>
        <mc:Fallback xmlns="">
          <p:sp>
            <p:nvSpPr>
              <p:cNvPr id="43" name="TextBox 42">
                <a:extLst>
                  <a:ext uri="{FF2B5EF4-FFF2-40B4-BE49-F238E27FC236}">
                    <a16:creationId xmlns:a16="http://schemas.microsoft.com/office/drawing/2014/main" id="{008EE88D-4ECE-4F68-A239-39E265666678}"/>
                  </a:ext>
                </a:extLst>
              </p:cNvPr>
              <p:cNvSpPr txBox="1">
                <a:spLocks noRot="1" noChangeAspect="1" noMove="1" noResize="1" noEditPoints="1" noAdjustHandles="1" noChangeArrowheads="1" noChangeShapeType="1" noTextEdit="1"/>
              </p:cNvSpPr>
              <p:nvPr/>
            </p:nvSpPr>
            <p:spPr>
              <a:xfrm>
                <a:off x="3300705" y="2557467"/>
                <a:ext cx="191591" cy="276999"/>
              </a:xfrm>
              <a:prstGeom prst="rect">
                <a:avLst/>
              </a:prstGeom>
              <a:blipFill>
                <a:blip r:embed="rId5"/>
                <a:stretch>
                  <a:fillRect l="-15625" r="-12500"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6626216-648B-4891-88ED-F61BC7CA6DAA}"/>
                  </a:ext>
                </a:extLst>
              </p:cNvPr>
              <p:cNvSpPr txBox="1"/>
              <p:nvPr/>
            </p:nvSpPr>
            <p:spPr>
              <a:xfrm>
                <a:off x="682998" y="6054540"/>
                <a:ext cx="2075633" cy="276999"/>
              </a:xfrm>
              <a:prstGeom prst="rect">
                <a:avLst/>
              </a:prstGeom>
              <a:noFill/>
            </p:spPr>
            <p:txBody>
              <a:bodyPr wrap="none" lIns="0" tIns="0" rIns="0" bIns="0" rtlCol="0">
                <a:spAutoFit/>
              </a:bodyPr>
              <a:lstStyle/>
              <a:p>
                <a:r>
                  <a:rPr lang="en-GB" b="0" dirty="0"/>
                  <a:t>a</a:t>
                </a:r>
                <a14:m>
                  <m:oMath xmlns:m="http://schemas.openxmlformats.org/officeDocument/2006/math">
                    <m:r>
                      <a:rPr lang="en-GB" b="0" i="1" smtClean="0">
                        <a:latin typeface="Cambria Math" panose="02040503050406030204" pitchFamily="18" charset="0"/>
                      </a:rPr>
                      <m:t>:</m:t>
                    </m:r>
                  </m:oMath>
                </a14:m>
                <a:r>
                  <a:rPr lang="en-US" dirty="0"/>
                  <a:t> the width of the slits</a:t>
                </a:r>
              </a:p>
            </p:txBody>
          </p:sp>
        </mc:Choice>
        <mc:Fallback xmlns="">
          <p:sp>
            <p:nvSpPr>
              <p:cNvPr id="44" name="TextBox 43">
                <a:extLst>
                  <a:ext uri="{FF2B5EF4-FFF2-40B4-BE49-F238E27FC236}">
                    <a16:creationId xmlns:a16="http://schemas.microsoft.com/office/drawing/2014/main" id="{26626216-648B-4891-88ED-F61BC7CA6DAA}"/>
                  </a:ext>
                </a:extLst>
              </p:cNvPr>
              <p:cNvSpPr txBox="1">
                <a:spLocks noRot="1" noChangeAspect="1" noMove="1" noResize="1" noEditPoints="1" noAdjustHandles="1" noChangeArrowheads="1" noChangeShapeType="1" noTextEdit="1"/>
              </p:cNvSpPr>
              <p:nvPr/>
            </p:nvSpPr>
            <p:spPr>
              <a:xfrm>
                <a:off x="682998" y="6054540"/>
                <a:ext cx="2075633" cy="276999"/>
              </a:xfrm>
              <a:prstGeom prst="rect">
                <a:avLst/>
              </a:prstGeom>
              <a:blipFill>
                <a:blip r:embed="rId6"/>
                <a:stretch>
                  <a:fillRect l="-6745" t="-28261" r="-8211" b="-50000"/>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7A9D4DE2-40B2-484E-BA24-776D68147D81}"/>
              </a:ext>
            </a:extLst>
          </p:cNvPr>
          <p:cNvCxnSpPr>
            <a:stCxn id="9" idx="4"/>
          </p:cNvCxnSpPr>
          <p:nvPr/>
        </p:nvCxnSpPr>
        <p:spPr bwMode="auto">
          <a:xfrm>
            <a:off x="2955701" y="2745206"/>
            <a:ext cx="1688307"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267868FA-5ECF-459E-9ED5-02F004DD612B}"/>
              </a:ext>
            </a:extLst>
          </p:cNvPr>
          <p:cNvCxnSpPr/>
          <p:nvPr/>
        </p:nvCxnSpPr>
        <p:spPr bwMode="auto">
          <a:xfrm>
            <a:off x="2915816" y="4005064"/>
            <a:ext cx="1688307"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Freeform: Shape 34">
            <a:extLst>
              <a:ext uri="{FF2B5EF4-FFF2-40B4-BE49-F238E27FC236}">
                <a16:creationId xmlns:a16="http://schemas.microsoft.com/office/drawing/2014/main" id="{F481EE8D-28CD-4909-8F1F-CC90F8E278C1}"/>
              </a:ext>
            </a:extLst>
          </p:cNvPr>
          <p:cNvSpPr/>
          <p:nvPr/>
        </p:nvSpPr>
        <p:spPr bwMode="auto">
          <a:xfrm>
            <a:off x="3920067" y="2396067"/>
            <a:ext cx="79610" cy="347133"/>
          </a:xfrm>
          <a:custGeom>
            <a:avLst/>
            <a:gdLst>
              <a:gd name="connsiteX0" fmla="*/ 0 w 79610"/>
              <a:gd name="connsiteY0" fmla="*/ 347133 h 347133"/>
              <a:gd name="connsiteX1" fmla="*/ 76200 w 79610"/>
              <a:gd name="connsiteY1" fmla="*/ 143933 h 347133"/>
              <a:gd name="connsiteX2" fmla="*/ 59266 w 79610"/>
              <a:gd name="connsiteY2" fmla="*/ 0 h 347133"/>
            </a:gdLst>
            <a:ahLst/>
            <a:cxnLst>
              <a:cxn ang="0">
                <a:pos x="connsiteX0" y="connsiteY0"/>
              </a:cxn>
              <a:cxn ang="0">
                <a:pos x="connsiteX1" y="connsiteY1"/>
              </a:cxn>
              <a:cxn ang="0">
                <a:pos x="connsiteX2" y="connsiteY2"/>
              </a:cxn>
            </a:cxnLst>
            <a:rect l="l" t="t" r="r" b="b"/>
            <a:pathLst>
              <a:path w="79610" h="347133">
                <a:moveTo>
                  <a:pt x="0" y="347133"/>
                </a:moveTo>
                <a:cubicBezTo>
                  <a:pt x="33161" y="274460"/>
                  <a:pt x="66322" y="201788"/>
                  <a:pt x="76200" y="143933"/>
                </a:cubicBezTo>
                <a:cubicBezTo>
                  <a:pt x="86078" y="86078"/>
                  <a:pt x="72672" y="43039"/>
                  <a:pt x="59266"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48" name="Freeform: Shape 36">
            <a:extLst>
              <a:ext uri="{FF2B5EF4-FFF2-40B4-BE49-F238E27FC236}">
                <a16:creationId xmlns:a16="http://schemas.microsoft.com/office/drawing/2014/main" id="{A7DCC680-7E1E-4BF1-94EA-4E50F62C2FDE}"/>
              </a:ext>
            </a:extLst>
          </p:cNvPr>
          <p:cNvSpPr/>
          <p:nvPr/>
        </p:nvSpPr>
        <p:spPr bwMode="auto">
          <a:xfrm>
            <a:off x="3945467" y="3674533"/>
            <a:ext cx="90469" cy="338667"/>
          </a:xfrm>
          <a:custGeom>
            <a:avLst/>
            <a:gdLst>
              <a:gd name="connsiteX0" fmla="*/ 0 w 90469"/>
              <a:gd name="connsiteY0" fmla="*/ 338667 h 338667"/>
              <a:gd name="connsiteX1" fmla="*/ 84666 w 90469"/>
              <a:gd name="connsiteY1" fmla="*/ 211667 h 338667"/>
              <a:gd name="connsiteX2" fmla="*/ 76200 w 90469"/>
              <a:gd name="connsiteY2" fmla="*/ 0 h 338667"/>
            </a:gdLst>
            <a:ahLst/>
            <a:cxnLst>
              <a:cxn ang="0">
                <a:pos x="connsiteX0" y="connsiteY0"/>
              </a:cxn>
              <a:cxn ang="0">
                <a:pos x="connsiteX1" y="connsiteY1"/>
              </a:cxn>
              <a:cxn ang="0">
                <a:pos x="connsiteX2" y="connsiteY2"/>
              </a:cxn>
            </a:cxnLst>
            <a:rect l="l" t="t" r="r" b="b"/>
            <a:pathLst>
              <a:path w="90469" h="338667">
                <a:moveTo>
                  <a:pt x="0" y="338667"/>
                </a:moveTo>
                <a:cubicBezTo>
                  <a:pt x="35983" y="303389"/>
                  <a:pt x="71966" y="268112"/>
                  <a:pt x="84666" y="211667"/>
                </a:cubicBezTo>
                <a:cubicBezTo>
                  <a:pt x="97366" y="155222"/>
                  <a:pt x="86783" y="77611"/>
                  <a:pt x="76200"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3D44A20-0BEB-4EDE-AF97-8BED0064E83E}"/>
                  </a:ext>
                </a:extLst>
              </p:cNvPr>
              <p:cNvSpPr txBox="1"/>
              <p:nvPr/>
            </p:nvSpPr>
            <p:spPr>
              <a:xfrm>
                <a:off x="4056173" y="2433238"/>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49" name="TextBox 48">
                <a:extLst>
                  <a:ext uri="{FF2B5EF4-FFF2-40B4-BE49-F238E27FC236}">
                    <a16:creationId xmlns:a16="http://schemas.microsoft.com/office/drawing/2014/main" id="{33D44A20-0BEB-4EDE-AF97-8BED0064E83E}"/>
                  </a:ext>
                </a:extLst>
              </p:cNvPr>
              <p:cNvSpPr txBox="1">
                <a:spLocks noRot="1" noChangeAspect="1" noMove="1" noResize="1" noEditPoints="1" noAdjustHandles="1" noChangeArrowheads="1" noChangeShapeType="1" noTextEdit="1"/>
              </p:cNvSpPr>
              <p:nvPr/>
            </p:nvSpPr>
            <p:spPr>
              <a:xfrm>
                <a:off x="4056173" y="2433238"/>
                <a:ext cx="194284" cy="276999"/>
              </a:xfrm>
              <a:prstGeom prst="rect">
                <a:avLst/>
              </a:prstGeom>
              <a:blipFill>
                <a:blip r:embed="rId7"/>
                <a:stretch>
                  <a:fillRect l="-25000" r="-25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44217EA-45D1-40FE-8536-E8FEE84AE88D}"/>
                  </a:ext>
                </a:extLst>
              </p:cNvPr>
              <p:cNvSpPr txBox="1"/>
              <p:nvPr/>
            </p:nvSpPr>
            <p:spPr>
              <a:xfrm>
                <a:off x="4139952" y="3728065"/>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50" name="TextBox 49">
                <a:extLst>
                  <a:ext uri="{FF2B5EF4-FFF2-40B4-BE49-F238E27FC236}">
                    <a16:creationId xmlns:a16="http://schemas.microsoft.com/office/drawing/2014/main" id="{844217EA-45D1-40FE-8536-E8FEE84AE88D}"/>
                  </a:ext>
                </a:extLst>
              </p:cNvPr>
              <p:cNvSpPr txBox="1">
                <a:spLocks noRot="1" noChangeAspect="1" noMove="1" noResize="1" noEditPoints="1" noAdjustHandles="1" noChangeArrowheads="1" noChangeShapeType="1" noTextEdit="1"/>
              </p:cNvSpPr>
              <p:nvPr/>
            </p:nvSpPr>
            <p:spPr>
              <a:xfrm>
                <a:off x="4139952" y="3728065"/>
                <a:ext cx="194284" cy="276999"/>
              </a:xfrm>
              <a:prstGeom prst="rect">
                <a:avLst/>
              </a:prstGeom>
              <a:blipFill>
                <a:blip r:embed="rId8"/>
                <a:stretch>
                  <a:fillRect l="-25000" r="-2500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6A79847-5A76-4A84-A29D-F40CE1B10DD0}"/>
                  </a:ext>
                </a:extLst>
              </p:cNvPr>
              <p:cNvSpPr txBox="1"/>
              <p:nvPr/>
            </p:nvSpPr>
            <p:spPr>
              <a:xfrm>
                <a:off x="614901" y="6376634"/>
                <a:ext cx="2092561"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oMath>
                </a14:m>
                <a:r>
                  <a:rPr lang="en-US" dirty="0"/>
                  <a:t> Angular deviation </a:t>
                </a:r>
              </a:p>
            </p:txBody>
          </p:sp>
        </mc:Choice>
        <mc:Fallback xmlns="">
          <p:sp>
            <p:nvSpPr>
              <p:cNvPr id="51" name="TextBox 50">
                <a:extLst>
                  <a:ext uri="{FF2B5EF4-FFF2-40B4-BE49-F238E27FC236}">
                    <a16:creationId xmlns:a16="http://schemas.microsoft.com/office/drawing/2014/main" id="{C6A79847-5A76-4A84-A29D-F40CE1B10DD0}"/>
                  </a:ext>
                </a:extLst>
              </p:cNvPr>
              <p:cNvSpPr txBox="1">
                <a:spLocks noRot="1" noChangeAspect="1" noMove="1" noResize="1" noEditPoints="1" noAdjustHandles="1" noChangeArrowheads="1" noChangeShapeType="1" noTextEdit="1"/>
              </p:cNvSpPr>
              <p:nvPr/>
            </p:nvSpPr>
            <p:spPr>
              <a:xfrm>
                <a:off x="614901" y="6376634"/>
                <a:ext cx="2092561" cy="369332"/>
              </a:xfrm>
              <a:prstGeom prst="rect">
                <a:avLst/>
              </a:prstGeom>
              <a:blipFill>
                <a:blip r:embed="rId9"/>
                <a:stretch>
                  <a:fillRect t="-8197" r="-4665" b="-24590"/>
                </a:stretch>
              </a:blipFill>
            </p:spPr>
            <p:txBody>
              <a:bodyPr/>
              <a:lstStyle/>
              <a:p>
                <a:r>
                  <a:rPr lang="en-US">
                    <a:noFill/>
                  </a:rPr>
                  <a:t> </a:t>
                </a:r>
              </a:p>
            </p:txBody>
          </p:sp>
        </mc:Fallback>
      </mc:AlternateContent>
    </p:spTree>
    <p:extLst>
      <p:ext uri="{BB962C8B-B14F-4D97-AF65-F5344CB8AC3E}">
        <p14:creationId xmlns:p14="http://schemas.microsoft.com/office/powerpoint/2010/main" val="353744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5" grpId="0"/>
      <p:bldP spid="36" grpId="0"/>
      <p:bldP spid="38" grpId="0"/>
      <p:bldP spid="41" grpId="0"/>
      <p:bldP spid="44" grpId="0"/>
      <p:bldP spid="5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86</a:t>
            </a:fld>
            <a:endParaRPr lang="en-US" altLang="zh-C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68A4C9-A876-46B7-B0DE-CD0DEF2A8C5A}"/>
                  </a:ext>
                </a:extLst>
              </p:cNvPr>
              <p:cNvSpPr txBox="1"/>
              <p:nvPr/>
            </p:nvSpPr>
            <p:spPr>
              <a:xfrm>
                <a:off x="2722529" y="2211648"/>
                <a:ext cx="3440109" cy="935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0</m:t>
                          </m:r>
                        </m:sub>
                      </m:sSub>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func>
                                <m:funcPr>
                                  <m:ctrlPr>
                                    <a:rPr lang="en-GB" i="1">
                                      <a:latin typeface="Cambria Math" panose="02040503050406030204" pitchFamily="18" charset="0"/>
                                    </a:rPr>
                                  </m:ctrlPr>
                                </m:funcPr>
                                <m:fName>
                                  <m:r>
                                    <m:rPr>
                                      <m:sty m:val="p"/>
                                    </m:rPr>
                                    <a:rPr lang="en-GB">
                                      <a:latin typeface="Cambria Math" panose="02040503050406030204" pitchFamily="18" charset="0"/>
                                    </a:rPr>
                                    <m:t>cos</m:t>
                                  </m:r>
                                </m:fName>
                                <m:e>
                                  <m:d>
                                    <m:dPr>
                                      <m:ctrlPr>
                                        <a:rPr lang="en-GB"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𝜙</m:t>
                                          </m:r>
                                          <m:d>
                                            <m:dPr>
                                              <m:ctrlPr>
                                                <a:rPr lang="en-GB" i="1" smtClean="0">
                                                  <a:latin typeface="Cambria Math" panose="02040503050406030204" pitchFamily="18" charset="0"/>
                                                  <a:ea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𝜃</m:t>
                                              </m:r>
                                            </m:e>
                                          </m:d>
                                        </m:num>
                                        <m:den>
                                          <m:r>
                                            <a:rPr lang="en-GB" i="1">
                                              <a:latin typeface="Cambria Math" panose="02040503050406030204" pitchFamily="18" charset="0"/>
                                            </a:rPr>
                                            <m:t>2</m:t>
                                          </m:r>
                                        </m:den>
                                      </m:f>
                                    </m:e>
                                  </m:d>
                                </m:e>
                              </m:func>
                            </m:e>
                          </m:d>
                        </m:e>
                        <m:sup>
                          <m:r>
                            <a:rPr lang="en-GB" b="0" i="1" smtClean="0">
                              <a:latin typeface="Cambria Math" panose="02040503050406030204" pitchFamily="18" charset="0"/>
                            </a:rPr>
                            <m:t>2</m:t>
                          </m:r>
                        </m:sup>
                      </m:sSup>
                      <m:sSup>
                        <m:sSupPr>
                          <m:ctrlPr>
                            <a:rPr lang="en-GB" i="1">
                              <a:latin typeface="Cambria Math" panose="02040503050406030204" pitchFamily="18" charset="0"/>
                            </a:rPr>
                          </m:ctrlPr>
                        </m:sSupPr>
                        <m:e>
                          <m:d>
                            <m:dPr>
                              <m:begChr m:val="["/>
                              <m:endChr m:val="]"/>
                              <m:ctrlPr>
                                <a:rPr lang="en-GB" i="1" smtClean="0">
                                  <a:latin typeface="Cambria Math" panose="02040503050406030204" pitchFamily="18" charset="0"/>
                                </a:rPr>
                              </m:ctrlPr>
                            </m:dPr>
                            <m:e>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sin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num>
                                            <m:den>
                                              <m:r>
                                                <a:rPr lang="en-GB" i="1">
                                                  <a:latin typeface="Cambria Math" panose="02040503050406030204" pitchFamily="18" charset="0"/>
                                                </a:rPr>
                                                <m:t>2</m:t>
                                              </m:r>
                                            </m:den>
                                          </m:f>
                                        </m:e>
                                      </m:d>
                                    </m:e>
                                  </m:func>
                                </m:num>
                                <m:den>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)/2</m:t>
                                  </m:r>
                                </m:den>
                              </m:f>
                            </m:e>
                          </m:d>
                        </m:e>
                        <m:sup>
                          <m:r>
                            <a:rPr lang="en-GB" i="1">
                              <a:latin typeface="Cambria Math" panose="02040503050406030204" pitchFamily="18" charset="0"/>
                            </a:rPr>
                            <m:t>2</m:t>
                          </m:r>
                        </m:sup>
                      </m:sSup>
                    </m:oMath>
                  </m:oMathPara>
                </a14:m>
                <a:endParaRPr lang="en-US" dirty="0"/>
              </a:p>
            </p:txBody>
          </p:sp>
        </mc:Choice>
        <mc:Fallback xmlns="">
          <p:sp>
            <p:nvSpPr>
              <p:cNvPr id="3" name="TextBox 2">
                <a:extLst>
                  <a:ext uri="{FF2B5EF4-FFF2-40B4-BE49-F238E27FC236}">
                    <a16:creationId xmlns:a16="http://schemas.microsoft.com/office/drawing/2014/main" id="{3968A4C9-A876-46B7-B0DE-CD0DEF2A8C5A}"/>
                  </a:ext>
                </a:extLst>
              </p:cNvPr>
              <p:cNvSpPr txBox="1">
                <a:spLocks noRot="1" noChangeAspect="1" noMove="1" noResize="1" noEditPoints="1" noAdjustHandles="1" noChangeArrowheads="1" noChangeShapeType="1" noTextEdit="1"/>
              </p:cNvSpPr>
              <p:nvPr/>
            </p:nvSpPr>
            <p:spPr>
              <a:xfrm>
                <a:off x="2722529" y="2211648"/>
                <a:ext cx="3440109" cy="93506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AB9BB5E-3BA4-4612-86FE-70515A82FC25}"/>
                  </a:ext>
                </a:extLst>
              </p:cNvPr>
              <p:cNvSpPr txBox="1"/>
              <p:nvPr/>
            </p:nvSpPr>
            <p:spPr>
              <a:xfrm>
                <a:off x="2218473" y="3676819"/>
                <a:ext cx="143122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𝑑</m:t>
                          </m:r>
                        </m:num>
                        <m:den>
                          <m:r>
                            <a:rPr lang="en-GB" b="0" i="1" smtClean="0">
                              <a:latin typeface="Cambria Math" panose="02040503050406030204" pitchFamily="18" charset="0"/>
                              <a:ea typeface="Cambria Math" panose="02040503050406030204" pitchFamily="18" charset="0"/>
                            </a:rPr>
                            <m:t>𝜆</m:t>
                          </m:r>
                        </m:den>
                      </m:f>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5" name="TextBox 4">
                <a:extLst>
                  <a:ext uri="{FF2B5EF4-FFF2-40B4-BE49-F238E27FC236}">
                    <a16:creationId xmlns:a16="http://schemas.microsoft.com/office/drawing/2014/main" id="{BAB9BB5E-3BA4-4612-86FE-70515A82FC25}"/>
                  </a:ext>
                </a:extLst>
              </p:cNvPr>
              <p:cNvSpPr txBox="1">
                <a:spLocks noRot="1" noChangeAspect="1" noMove="1" noResize="1" noEditPoints="1" noAdjustHandles="1" noChangeArrowheads="1" noChangeShapeType="1" noTextEdit="1"/>
              </p:cNvSpPr>
              <p:nvPr/>
            </p:nvSpPr>
            <p:spPr>
              <a:xfrm>
                <a:off x="2218473" y="3676819"/>
                <a:ext cx="1431225" cy="5259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C31D5C-57FB-46A8-9BE7-11554A65DE83}"/>
                  </a:ext>
                </a:extLst>
              </p:cNvPr>
              <p:cNvSpPr txBox="1"/>
              <p:nvPr/>
            </p:nvSpPr>
            <p:spPr>
              <a:xfrm>
                <a:off x="4837933" y="4031928"/>
                <a:ext cx="1409168"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𝑎</m:t>
                          </m:r>
                        </m:num>
                        <m:den>
                          <m:r>
                            <a:rPr lang="en-GB" i="1">
                              <a:latin typeface="Cambria Math" panose="02040503050406030204" pitchFamily="18" charset="0"/>
                              <a:ea typeface="Cambria Math" panose="02040503050406030204" pitchFamily="18" charset="0"/>
                            </a:rPr>
                            <m:t>𝜆</m:t>
                          </m:r>
                        </m:den>
                      </m:f>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sin</m:t>
                          </m:r>
                        </m:fName>
                        <m:e>
                          <m:r>
                            <a:rPr lang="en-GB" i="1">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6" name="TextBox 5">
                <a:extLst>
                  <a:ext uri="{FF2B5EF4-FFF2-40B4-BE49-F238E27FC236}">
                    <a16:creationId xmlns:a16="http://schemas.microsoft.com/office/drawing/2014/main" id="{95C31D5C-57FB-46A8-9BE7-11554A65DE83}"/>
                  </a:ext>
                </a:extLst>
              </p:cNvPr>
              <p:cNvSpPr txBox="1">
                <a:spLocks noRot="1" noChangeAspect="1" noMove="1" noResize="1" noEditPoints="1" noAdjustHandles="1" noChangeArrowheads="1" noChangeShapeType="1" noTextEdit="1"/>
              </p:cNvSpPr>
              <p:nvPr/>
            </p:nvSpPr>
            <p:spPr>
              <a:xfrm>
                <a:off x="4837933" y="4031928"/>
                <a:ext cx="1409168" cy="520463"/>
              </a:xfrm>
              <a:prstGeom prst="rect">
                <a:avLst/>
              </a:prstGeom>
              <a:blipFill>
                <a:blip r:embed="rId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F153764-2F9E-4AAC-87FB-02EF4E62C74F}"/>
              </a:ext>
            </a:extLst>
          </p:cNvPr>
          <p:cNvCxnSpPr/>
          <p:nvPr/>
        </p:nvCxnSpPr>
        <p:spPr bwMode="auto">
          <a:xfrm flipV="1">
            <a:off x="5197973" y="3459395"/>
            <a:ext cx="0" cy="5538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0A52322C-4653-4B55-A89D-D22DF1D1A23F}"/>
              </a:ext>
            </a:extLst>
          </p:cNvPr>
          <p:cNvCxnSpPr/>
          <p:nvPr/>
        </p:nvCxnSpPr>
        <p:spPr bwMode="auto">
          <a:xfrm flipV="1">
            <a:off x="3527257" y="3176147"/>
            <a:ext cx="432048" cy="4287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DA81F92D-6620-422B-A957-30E947421DB3}"/>
              </a:ext>
            </a:extLst>
          </p:cNvPr>
          <p:cNvCxnSpPr/>
          <p:nvPr/>
        </p:nvCxnSpPr>
        <p:spPr bwMode="auto">
          <a:xfrm>
            <a:off x="4090681" y="1851462"/>
            <a:ext cx="0" cy="4908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4E27EB17-350A-46CF-89B0-69B7DFD8C736}"/>
              </a:ext>
            </a:extLst>
          </p:cNvPr>
          <p:cNvSpPr txBox="1"/>
          <p:nvPr/>
        </p:nvSpPr>
        <p:spPr>
          <a:xfrm>
            <a:off x="4514163" y="1387976"/>
            <a:ext cx="3052631" cy="369332"/>
          </a:xfrm>
          <a:prstGeom prst="rect">
            <a:avLst/>
          </a:prstGeom>
          <a:noFill/>
        </p:spPr>
        <p:txBody>
          <a:bodyPr wrap="none" rtlCol="0">
            <a:spAutoFit/>
          </a:bodyPr>
          <a:lstStyle/>
          <a:p>
            <a:r>
              <a:rPr lang="en-GB" dirty="0"/>
              <a:t>Describe the diffraction by a slit</a:t>
            </a:r>
            <a:endParaRPr lang="en-US" dirty="0"/>
          </a:p>
        </p:txBody>
      </p:sp>
      <p:cxnSp>
        <p:nvCxnSpPr>
          <p:cNvPr id="11" name="Straight Arrow Connector 10">
            <a:extLst>
              <a:ext uri="{FF2B5EF4-FFF2-40B4-BE49-F238E27FC236}">
                <a16:creationId xmlns:a16="http://schemas.microsoft.com/office/drawing/2014/main" id="{5494275F-181D-49B4-B562-477067E58FA4}"/>
              </a:ext>
            </a:extLst>
          </p:cNvPr>
          <p:cNvCxnSpPr/>
          <p:nvPr/>
        </p:nvCxnSpPr>
        <p:spPr bwMode="auto">
          <a:xfrm>
            <a:off x="5530841" y="1629452"/>
            <a:ext cx="0" cy="60071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E151ACDD-A4F5-4FBE-AE03-11CD6E5BCB93}"/>
              </a:ext>
            </a:extLst>
          </p:cNvPr>
          <p:cNvSpPr txBox="1"/>
          <p:nvPr/>
        </p:nvSpPr>
        <p:spPr>
          <a:xfrm>
            <a:off x="1763688" y="1124744"/>
            <a:ext cx="2808312" cy="923330"/>
          </a:xfrm>
          <a:prstGeom prst="rect">
            <a:avLst/>
          </a:prstGeom>
          <a:noFill/>
        </p:spPr>
        <p:txBody>
          <a:bodyPr wrap="square" rtlCol="0">
            <a:spAutoFit/>
          </a:bodyPr>
          <a:lstStyle/>
          <a:p>
            <a:r>
              <a:rPr lang="en-GB" dirty="0"/>
              <a:t>Describe the interferences between waves scattered by the slits</a:t>
            </a:r>
            <a:endParaRPr lang="en-US" dirty="0"/>
          </a:p>
        </p:txBody>
      </p:sp>
      <p:sp>
        <p:nvSpPr>
          <p:cNvPr id="13" name="Title 1">
            <a:extLst>
              <a:ext uri="{FF2B5EF4-FFF2-40B4-BE49-F238E27FC236}">
                <a16:creationId xmlns:a16="http://schemas.microsoft.com/office/drawing/2014/main" id="{92E3EED2-AE6C-4652-8D98-4D6423E7077F}"/>
              </a:ext>
            </a:extLst>
          </p:cNvPr>
          <p:cNvSpPr>
            <a:spLocks noGrp="1"/>
          </p:cNvSpPr>
          <p:nvPr>
            <p:ph type="title"/>
          </p:nvPr>
        </p:nvSpPr>
        <p:spPr>
          <a:xfrm>
            <a:off x="914400" y="-171400"/>
            <a:ext cx="8229600" cy="1143000"/>
          </a:xfrm>
        </p:spPr>
        <p:txBody>
          <a:bodyPr/>
          <a:lstStyle/>
          <a:p>
            <a:r>
              <a:rPr lang="en-GB" dirty="0"/>
              <a:t>Light intensity if only two slits</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278F2E8-18E6-42A3-A81E-CD6FF1378690}"/>
                  </a:ext>
                </a:extLst>
              </p:cNvPr>
              <p:cNvSpPr txBox="1"/>
              <p:nvPr/>
            </p:nvSpPr>
            <p:spPr>
              <a:xfrm>
                <a:off x="735346" y="5829779"/>
                <a:ext cx="4083682" cy="276999"/>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𝑑</m:t>
                    </m:r>
                    <m:r>
                      <a:rPr lang="en-GB" b="0" i="1" smtClean="0">
                        <a:latin typeface="Cambria Math" panose="02040503050406030204" pitchFamily="18" charset="0"/>
                      </a:rPr>
                      <m:t>:</m:t>
                    </m:r>
                  </m:oMath>
                </a14:m>
                <a:r>
                  <a:rPr lang="en-US" dirty="0"/>
                  <a:t> the distance between the center of the slits</a:t>
                </a:r>
              </a:p>
            </p:txBody>
          </p:sp>
        </mc:Choice>
        <mc:Fallback xmlns="">
          <p:sp>
            <p:nvSpPr>
              <p:cNvPr id="14" name="TextBox 13">
                <a:extLst>
                  <a:ext uri="{FF2B5EF4-FFF2-40B4-BE49-F238E27FC236}">
                    <a16:creationId xmlns:a16="http://schemas.microsoft.com/office/drawing/2014/main" id="{2278F2E8-18E6-42A3-A81E-CD6FF1378690}"/>
                  </a:ext>
                </a:extLst>
              </p:cNvPr>
              <p:cNvSpPr txBox="1">
                <a:spLocks noRot="1" noChangeAspect="1" noMove="1" noResize="1" noEditPoints="1" noAdjustHandles="1" noChangeArrowheads="1" noChangeShapeType="1" noTextEdit="1"/>
              </p:cNvSpPr>
              <p:nvPr/>
            </p:nvSpPr>
            <p:spPr>
              <a:xfrm>
                <a:off x="735346" y="5829779"/>
                <a:ext cx="4083682" cy="276999"/>
              </a:xfrm>
              <a:prstGeom prst="rect">
                <a:avLst/>
              </a:prstGeom>
              <a:blipFill>
                <a:blip r:embed="rId5"/>
                <a:stretch>
                  <a:fillRect l="-2090" t="-28261" r="-477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6626216-648B-4891-88ED-F61BC7CA6DAA}"/>
                  </a:ext>
                </a:extLst>
              </p:cNvPr>
              <p:cNvSpPr txBox="1"/>
              <p:nvPr/>
            </p:nvSpPr>
            <p:spPr>
              <a:xfrm>
                <a:off x="701554" y="6167478"/>
                <a:ext cx="2075633" cy="276999"/>
              </a:xfrm>
              <a:prstGeom prst="rect">
                <a:avLst/>
              </a:prstGeom>
              <a:noFill/>
            </p:spPr>
            <p:txBody>
              <a:bodyPr wrap="none" lIns="0" tIns="0" rIns="0" bIns="0" rtlCol="0">
                <a:spAutoFit/>
              </a:bodyPr>
              <a:lstStyle/>
              <a:p>
                <a:r>
                  <a:rPr lang="en-GB" b="0" dirty="0"/>
                  <a:t>a</a:t>
                </a:r>
                <a14:m>
                  <m:oMath xmlns:m="http://schemas.openxmlformats.org/officeDocument/2006/math">
                    <m:r>
                      <a:rPr lang="en-GB" b="0" i="1" smtClean="0">
                        <a:latin typeface="Cambria Math" panose="02040503050406030204" pitchFamily="18" charset="0"/>
                      </a:rPr>
                      <m:t>:</m:t>
                    </m:r>
                  </m:oMath>
                </a14:m>
                <a:r>
                  <a:rPr lang="en-US" dirty="0"/>
                  <a:t> the width of the slits</a:t>
                </a:r>
              </a:p>
            </p:txBody>
          </p:sp>
        </mc:Choice>
        <mc:Fallback xmlns="">
          <p:sp>
            <p:nvSpPr>
              <p:cNvPr id="15" name="TextBox 14">
                <a:extLst>
                  <a:ext uri="{FF2B5EF4-FFF2-40B4-BE49-F238E27FC236}">
                    <a16:creationId xmlns:a16="http://schemas.microsoft.com/office/drawing/2014/main" id="{26626216-648B-4891-88ED-F61BC7CA6DAA}"/>
                  </a:ext>
                </a:extLst>
              </p:cNvPr>
              <p:cNvSpPr txBox="1">
                <a:spLocks noRot="1" noChangeAspect="1" noMove="1" noResize="1" noEditPoints="1" noAdjustHandles="1" noChangeArrowheads="1" noChangeShapeType="1" noTextEdit="1"/>
              </p:cNvSpPr>
              <p:nvPr/>
            </p:nvSpPr>
            <p:spPr>
              <a:xfrm>
                <a:off x="701554" y="6167478"/>
                <a:ext cx="2075633" cy="276999"/>
              </a:xfrm>
              <a:prstGeom prst="rect">
                <a:avLst/>
              </a:prstGeom>
              <a:blipFill>
                <a:blip r:embed="rId6"/>
                <a:stretch>
                  <a:fillRect l="-6745" t="-28889" r="-8211"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558CAE-149F-41A5-ACAD-D9A5831EC9A9}"/>
                  </a:ext>
                </a:extLst>
              </p:cNvPr>
              <p:cNvSpPr txBox="1"/>
              <p:nvPr/>
            </p:nvSpPr>
            <p:spPr>
              <a:xfrm>
                <a:off x="599873" y="6493699"/>
                <a:ext cx="2092561"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oMath>
                </a14:m>
                <a:r>
                  <a:rPr lang="en-US" dirty="0"/>
                  <a:t> Angular deviation </a:t>
                </a:r>
              </a:p>
            </p:txBody>
          </p:sp>
        </mc:Choice>
        <mc:Fallback xmlns="">
          <p:sp>
            <p:nvSpPr>
              <p:cNvPr id="16" name="TextBox 15">
                <a:extLst>
                  <a:ext uri="{FF2B5EF4-FFF2-40B4-BE49-F238E27FC236}">
                    <a16:creationId xmlns:a16="http://schemas.microsoft.com/office/drawing/2014/main" id="{37558CAE-149F-41A5-ACAD-D9A5831EC9A9}"/>
                  </a:ext>
                </a:extLst>
              </p:cNvPr>
              <p:cNvSpPr txBox="1">
                <a:spLocks noRot="1" noChangeAspect="1" noMove="1" noResize="1" noEditPoints="1" noAdjustHandles="1" noChangeArrowheads="1" noChangeShapeType="1" noTextEdit="1"/>
              </p:cNvSpPr>
              <p:nvPr/>
            </p:nvSpPr>
            <p:spPr>
              <a:xfrm>
                <a:off x="599873" y="6493699"/>
                <a:ext cx="2092561" cy="369332"/>
              </a:xfrm>
              <a:prstGeom prst="rect">
                <a:avLst/>
              </a:prstGeom>
              <a:blipFill>
                <a:blip r:embed="rId7"/>
                <a:stretch>
                  <a:fillRect t="-8197" r="-4651" b="-24590"/>
                </a:stretch>
              </a:blipFill>
            </p:spPr>
            <p:txBody>
              <a:bodyPr/>
              <a:lstStyle/>
              <a:p>
                <a:r>
                  <a:rPr lang="en-US">
                    <a:noFill/>
                  </a:rPr>
                  <a:t> </a:t>
                </a:r>
              </a:p>
            </p:txBody>
          </p:sp>
        </mc:Fallback>
      </mc:AlternateContent>
    </p:spTree>
    <p:extLst>
      <p:ext uri="{BB962C8B-B14F-4D97-AF65-F5344CB8AC3E}">
        <p14:creationId xmlns:p14="http://schemas.microsoft.com/office/powerpoint/2010/main" val="303016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10"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87</a:t>
            </a:fld>
            <a:endParaRPr lang="en-US" altLang="zh-CN"/>
          </a:p>
        </p:txBody>
      </p:sp>
      <p:pic>
        <p:nvPicPr>
          <p:cNvPr id="3" name="Picture 2">
            <a:extLst>
              <a:ext uri="{FF2B5EF4-FFF2-40B4-BE49-F238E27FC236}">
                <a16:creationId xmlns:a16="http://schemas.microsoft.com/office/drawing/2014/main" id="{D97A44DC-1B06-4A3A-A787-E0EE58AF9385}"/>
              </a:ext>
            </a:extLst>
          </p:cNvPr>
          <p:cNvPicPr>
            <a:picLocks noChangeAspect="1"/>
          </p:cNvPicPr>
          <p:nvPr/>
        </p:nvPicPr>
        <p:blipFill>
          <a:blip r:embed="rId2"/>
          <a:stretch>
            <a:fillRect/>
          </a:stretch>
        </p:blipFill>
        <p:spPr>
          <a:xfrm>
            <a:off x="4276660" y="1268760"/>
            <a:ext cx="2809875" cy="3590925"/>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D702B62-5F4C-4116-B3AE-379199ADDB49}"/>
                  </a:ext>
                </a:extLst>
              </p:cNvPr>
              <p:cNvSpPr txBox="1"/>
              <p:nvPr/>
            </p:nvSpPr>
            <p:spPr>
              <a:xfrm>
                <a:off x="827584" y="5396962"/>
                <a:ext cx="3440109" cy="935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0</m:t>
                          </m:r>
                        </m:sub>
                      </m:sSub>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func>
                                <m:funcPr>
                                  <m:ctrlPr>
                                    <a:rPr lang="en-GB" i="1">
                                      <a:latin typeface="Cambria Math" panose="02040503050406030204" pitchFamily="18" charset="0"/>
                                    </a:rPr>
                                  </m:ctrlPr>
                                </m:funcPr>
                                <m:fName>
                                  <m:r>
                                    <m:rPr>
                                      <m:sty m:val="p"/>
                                    </m:rPr>
                                    <a:rPr lang="en-GB">
                                      <a:latin typeface="Cambria Math" panose="02040503050406030204" pitchFamily="18" charset="0"/>
                                    </a:rPr>
                                    <m:t>cos</m:t>
                                  </m:r>
                                </m:fName>
                                <m:e>
                                  <m:d>
                                    <m:dPr>
                                      <m:ctrlPr>
                                        <a:rPr lang="en-GB"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𝜙</m:t>
                                          </m:r>
                                          <m:d>
                                            <m:dPr>
                                              <m:ctrlPr>
                                                <a:rPr lang="en-GB" i="1" smtClean="0">
                                                  <a:latin typeface="Cambria Math" panose="02040503050406030204" pitchFamily="18" charset="0"/>
                                                  <a:ea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𝜃</m:t>
                                              </m:r>
                                            </m:e>
                                          </m:d>
                                        </m:num>
                                        <m:den>
                                          <m:r>
                                            <a:rPr lang="en-GB" i="1">
                                              <a:latin typeface="Cambria Math" panose="02040503050406030204" pitchFamily="18" charset="0"/>
                                            </a:rPr>
                                            <m:t>2</m:t>
                                          </m:r>
                                        </m:den>
                                      </m:f>
                                    </m:e>
                                  </m:d>
                                </m:e>
                              </m:func>
                            </m:e>
                          </m:d>
                        </m:e>
                        <m:sup>
                          <m:r>
                            <a:rPr lang="en-GB" b="0" i="1" smtClean="0">
                              <a:latin typeface="Cambria Math" panose="02040503050406030204" pitchFamily="18" charset="0"/>
                            </a:rPr>
                            <m:t>2</m:t>
                          </m:r>
                        </m:sup>
                      </m:sSup>
                      <m:sSup>
                        <m:sSupPr>
                          <m:ctrlPr>
                            <a:rPr lang="en-GB" i="1">
                              <a:latin typeface="Cambria Math" panose="02040503050406030204" pitchFamily="18" charset="0"/>
                            </a:rPr>
                          </m:ctrlPr>
                        </m:sSupPr>
                        <m:e>
                          <m:d>
                            <m:dPr>
                              <m:begChr m:val="["/>
                              <m:endChr m:val="]"/>
                              <m:ctrlPr>
                                <a:rPr lang="en-GB" i="1" smtClean="0">
                                  <a:latin typeface="Cambria Math" panose="02040503050406030204" pitchFamily="18" charset="0"/>
                                </a:rPr>
                              </m:ctrlPr>
                            </m:dPr>
                            <m:e>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sin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num>
                                            <m:den>
                                              <m:r>
                                                <a:rPr lang="en-GB" i="1">
                                                  <a:latin typeface="Cambria Math" panose="02040503050406030204" pitchFamily="18" charset="0"/>
                                                </a:rPr>
                                                <m:t>2</m:t>
                                              </m:r>
                                            </m:den>
                                          </m:f>
                                        </m:e>
                                      </m:d>
                                    </m:e>
                                  </m:func>
                                </m:num>
                                <m:den>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)/2</m:t>
                                  </m:r>
                                </m:den>
                              </m:f>
                            </m:e>
                          </m:d>
                        </m:e>
                        <m:sup>
                          <m:r>
                            <a:rPr lang="en-GB" i="1">
                              <a:latin typeface="Cambria Math" panose="02040503050406030204" pitchFamily="18" charset="0"/>
                            </a:rPr>
                            <m:t>2</m:t>
                          </m:r>
                        </m:sup>
                      </m:sSup>
                    </m:oMath>
                  </m:oMathPara>
                </a14:m>
                <a:endParaRPr lang="en-US" dirty="0"/>
              </a:p>
            </p:txBody>
          </p:sp>
        </mc:Choice>
        <mc:Fallback xmlns="">
          <p:sp>
            <p:nvSpPr>
              <p:cNvPr id="32" name="TextBox 31">
                <a:extLst>
                  <a:ext uri="{FF2B5EF4-FFF2-40B4-BE49-F238E27FC236}">
                    <a16:creationId xmlns:a16="http://schemas.microsoft.com/office/drawing/2014/main" id="{1D702B62-5F4C-4116-B3AE-379199ADDB49}"/>
                  </a:ext>
                </a:extLst>
              </p:cNvPr>
              <p:cNvSpPr txBox="1">
                <a:spLocks noRot="1" noChangeAspect="1" noMove="1" noResize="1" noEditPoints="1" noAdjustHandles="1" noChangeArrowheads="1" noChangeShapeType="1" noTextEdit="1"/>
              </p:cNvSpPr>
              <p:nvPr/>
            </p:nvSpPr>
            <p:spPr>
              <a:xfrm>
                <a:off x="827584" y="5396962"/>
                <a:ext cx="3440109" cy="935064"/>
              </a:xfrm>
              <a:prstGeom prst="rect">
                <a:avLst/>
              </a:prstGeom>
              <a:blipFill>
                <a:blip r:embed="rId3"/>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9C210B9A-EF25-43A0-8949-92A2C1405529}"/>
              </a:ext>
            </a:extLst>
          </p:cNvPr>
          <p:cNvCxnSpPr>
            <a:stCxn id="32" idx="3"/>
          </p:cNvCxnSpPr>
          <p:nvPr/>
        </p:nvCxnSpPr>
        <p:spPr bwMode="auto">
          <a:xfrm flipV="1">
            <a:off x="4267693" y="3506127"/>
            <a:ext cx="2106756" cy="235836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792CDA60-74BD-44E9-88F7-54178CC0FE90}"/>
              </a:ext>
            </a:extLst>
          </p:cNvPr>
          <p:cNvCxnSpPr/>
          <p:nvPr/>
        </p:nvCxnSpPr>
        <p:spPr bwMode="auto">
          <a:xfrm flipV="1">
            <a:off x="3314236" y="3362834"/>
            <a:ext cx="1530106" cy="98360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4E188340-6F39-4C88-8A9D-02FC46DDEAC3}"/>
                  </a:ext>
                </a:extLst>
              </p:cNvPr>
              <p:cNvSpPr/>
              <p:nvPr/>
            </p:nvSpPr>
            <p:spPr>
              <a:xfrm>
                <a:off x="1888303" y="3771266"/>
                <a:ext cx="1571969" cy="10273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sin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m:t>
                                              </m:r>
                                            </m:num>
                                            <m:den>
                                              <m:r>
                                                <a:rPr lang="en-GB" i="1">
                                                  <a:latin typeface="Cambria Math" panose="02040503050406030204" pitchFamily="18" charset="0"/>
                                                </a:rPr>
                                                <m:t>2</m:t>
                                              </m:r>
                                            </m:den>
                                          </m:f>
                                        </m:e>
                                      </m:d>
                                    </m:e>
                                  </m:func>
                                </m:num>
                                <m:den>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)/2</m:t>
                                  </m:r>
                                </m:den>
                              </m:f>
                            </m:e>
                          </m:d>
                        </m:e>
                        <m:sup>
                          <m:r>
                            <a:rPr lang="en-GB" i="1">
                              <a:latin typeface="Cambria Math" panose="02040503050406030204" pitchFamily="18" charset="0"/>
                            </a:rPr>
                            <m:t>2</m:t>
                          </m:r>
                        </m:sup>
                      </m:sSup>
                    </m:oMath>
                  </m:oMathPara>
                </a14:m>
                <a:endParaRPr lang="en-US" dirty="0"/>
              </a:p>
            </p:txBody>
          </p:sp>
        </mc:Choice>
        <mc:Fallback xmlns="">
          <p:sp>
            <p:nvSpPr>
              <p:cNvPr id="35" name="Rectangle 34">
                <a:extLst>
                  <a:ext uri="{FF2B5EF4-FFF2-40B4-BE49-F238E27FC236}">
                    <a16:creationId xmlns:a16="http://schemas.microsoft.com/office/drawing/2014/main" id="{4E188340-6F39-4C88-8A9D-02FC46DDEAC3}"/>
                  </a:ext>
                </a:extLst>
              </p:cNvPr>
              <p:cNvSpPr>
                <a:spLocks noRot="1" noChangeAspect="1" noMove="1" noResize="1" noEditPoints="1" noAdjustHandles="1" noChangeArrowheads="1" noChangeShapeType="1" noTextEdit="1"/>
              </p:cNvSpPr>
              <p:nvPr/>
            </p:nvSpPr>
            <p:spPr>
              <a:xfrm>
                <a:off x="1888303" y="3771266"/>
                <a:ext cx="1571969" cy="1027397"/>
              </a:xfrm>
              <a:prstGeom prst="rect">
                <a:avLst/>
              </a:prstGeom>
              <a:blipFill>
                <a:blip r:embed="rId4"/>
                <a:stretch>
                  <a:fillRect/>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92E3EED2-AE6C-4652-8D98-4D6423E7077F}"/>
              </a:ext>
            </a:extLst>
          </p:cNvPr>
          <p:cNvSpPr>
            <a:spLocks noGrp="1"/>
          </p:cNvSpPr>
          <p:nvPr>
            <p:ph type="title"/>
          </p:nvPr>
        </p:nvSpPr>
        <p:spPr>
          <a:xfrm>
            <a:off x="914400" y="-171400"/>
            <a:ext cx="8229600" cy="1143000"/>
          </a:xfrm>
        </p:spPr>
        <p:txBody>
          <a:bodyPr/>
          <a:lstStyle/>
          <a:p>
            <a:r>
              <a:rPr lang="en-GB" dirty="0"/>
              <a:t>Light intensity if only two slits</a:t>
            </a:r>
            <a:endParaRPr lang="en-US" dirty="0"/>
          </a:p>
        </p:txBody>
      </p:sp>
    </p:spTree>
    <p:extLst>
      <p:ext uri="{BB962C8B-B14F-4D97-AF65-F5344CB8AC3E}">
        <p14:creationId xmlns:p14="http://schemas.microsoft.com/office/powerpoint/2010/main" val="338120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88</a:t>
            </a:fld>
            <a:endParaRPr lang="en-US" altLang="zh-C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68A4C9-A876-46B7-B0DE-CD0DEF2A8C5A}"/>
                  </a:ext>
                </a:extLst>
              </p:cNvPr>
              <p:cNvSpPr txBox="1"/>
              <p:nvPr/>
            </p:nvSpPr>
            <p:spPr>
              <a:xfrm>
                <a:off x="2114793" y="705180"/>
                <a:ext cx="3440109" cy="935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𝐼</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0</m:t>
                          </m:r>
                        </m:sub>
                      </m:sSub>
                      <m:sSup>
                        <m:sSupPr>
                          <m:ctrlPr>
                            <a:rPr lang="en-GB" b="0" i="1" smtClean="0">
                              <a:latin typeface="Cambria Math" panose="02040503050406030204" pitchFamily="18" charset="0"/>
                            </a:rPr>
                          </m:ctrlPr>
                        </m:sSupPr>
                        <m:e>
                          <m:d>
                            <m:dPr>
                              <m:begChr m:val="["/>
                              <m:endChr m:val="]"/>
                              <m:ctrlPr>
                                <a:rPr lang="en-GB" b="0" i="1" smtClean="0">
                                  <a:latin typeface="Cambria Math" panose="02040503050406030204" pitchFamily="18" charset="0"/>
                                </a:rPr>
                              </m:ctrlPr>
                            </m:dPr>
                            <m:e>
                              <m:func>
                                <m:funcPr>
                                  <m:ctrlPr>
                                    <a:rPr lang="en-GB" i="1">
                                      <a:latin typeface="Cambria Math" panose="02040503050406030204" pitchFamily="18" charset="0"/>
                                    </a:rPr>
                                  </m:ctrlPr>
                                </m:funcPr>
                                <m:fName>
                                  <m:r>
                                    <m:rPr>
                                      <m:sty m:val="p"/>
                                    </m:rPr>
                                    <a:rPr lang="en-GB">
                                      <a:latin typeface="Cambria Math" panose="02040503050406030204" pitchFamily="18" charset="0"/>
                                    </a:rPr>
                                    <m:t>cos</m:t>
                                  </m:r>
                                </m:fName>
                                <m:e>
                                  <m:d>
                                    <m:dPr>
                                      <m:ctrlPr>
                                        <a:rPr lang="en-GB"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𝜙</m:t>
                                          </m:r>
                                          <m:d>
                                            <m:dPr>
                                              <m:ctrlPr>
                                                <a:rPr lang="en-GB" i="1" smtClean="0">
                                                  <a:latin typeface="Cambria Math" panose="02040503050406030204" pitchFamily="18" charset="0"/>
                                                  <a:ea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𝜃</m:t>
                                              </m:r>
                                            </m:e>
                                          </m:d>
                                        </m:num>
                                        <m:den>
                                          <m:r>
                                            <a:rPr lang="en-GB" i="1">
                                              <a:latin typeface="Cambria Math" panose="02040503050406030204" pitchFamily="18" charset="0"/>
                                            </a:rPr>
                                            <m:t>2</m:t>
                                          </m:r>
                                        </m:den>
                                      </m:f>
                                    </m:e>
                                  </m:d>
                                </m:e>
                              </m:func>
                            </m:e>
                          </m:d>
                        </m:e>
                        <m:sup>
                          <m:r>
                            <a:rPr lang="en-GB" b="0" i="1" smtClean="0">
                              <a:latin typeface="Cambria Math" panose="02040503050406030204" pitchFamily="18" charset="0"/>
                            </a:rPr>
                            <m:t>2</m:t>
                          </m:r>
                        </m:sup>
                      </m:sSup>
                      <m:sSup>
                        <m:sSupPr>
                          <m:ctrlPr>
                            <a:rPr lang="en-GB" i="1">
                              <a:latin typeface="Cambria Math" panose="02040503050406030204" pitchFamily="18" charset="0"/>
                            </a:rPr>
                          </m:ctrlPr>
                        </m:sSupPr>
                        <m:e>
                          <m:d>
                            <m:dPr>
                              <m:begChr m:val="["/>
                              <m:endChr m:val="]"/>
                              <m:ctrlPr>
                                <a:rPr lang="en-GB" i="1" smtClean="0">
                                  <a:latin typeface="Cambria Math" panose="02040503050406030204" pitchFamily="18" charset="0"/>
                                </a:rPr>
                              </m:ctrlPr>
                            </m:dPr>
                            <m:e>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r>
                                        <m:rPr>
                                          <m:sty m:val="p"/>
                                        </m:rPr>
                                        <a:rPr lang="en-GB">
                                          <a:latin typeface="Cambria Math" panose="02040503050406030204" pitchFamily="18" charset="0"/>
                                        </a:rPr>
                                        <m:t>sin</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num>
                                            <m:den>
                                              <m:r>
                                                <a:rPr lang="en-GB" i="1">
                                                  <a:latin typeface="Cambria Math" panose="02040503050406030204" pitchFamily="18" charset="0"/>
                                                </a:rPr>
                                                <m:t>2</m:t>
                                              </m:r>
                                            </m:den>
                                          </m:f>
                                        </m:e>
                                      </m:d>
                                    </m:e>
                                  </m:func>
                                </m:num>
                                <m:den>
                                  <m:r>
                                    <a:rPr lang="en-GB" i="1">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𝜃</m:t>
                                  </m:r>
                                  <m:r>
                                    <a:rPr lang="en-GB" i="1">
                                      <a:latin typeface="Cambria Math" panose="02040503050406030204" pitchFamily="18" charset="0"/>
                                      <a:ea typeface="Cambria Math" panose="02040503050406030204" pitchFamily="18" charset="0"/>
                                    </a:rPr>
                                    <m:t>)/2</m:t>
                                  </m:r>
                                </m:den>
                              </m:f>
                            </m:e>
                          </m:d>
                        </m:e>
                        <m:sup>
                          <m:r>
                            <a:rPr lang="en-GB" i="1">
                              <a:latin typeface="Cambria Math" panose="02040503050406030204" pitchFamily="18" charset="0"/>
                            </a:rPr>
                            <m:t>2</m:t>
                          </m:r>
                        </m:sup>
                      </m:sSup>
                    </m:oMath>
                  </m:oMathPara>
                </a14:m>
                <a:endParaRPr lang="en-US" dirty="0"/>
              </a:p>
            </p:txBody>
          </p:sp>
        </mc:Choice>
        <mc:Fallback xmlns="">
          <p:sp>
            <p:nvSpPr>
              <p:cNvPr id="3" name="TextBox 2">
                <a:extLst>
                  <a:ext uri="{FF2B5EF4-FFF2-40B4-BE49-F238E27FC236}">
                    <a16:creationId xmlns:a16="http://schemas.microsoft.com/office/drawing/2014/main" id="{3968A4C9-A876-46B7-B0DE-CD0DEF2A8C5A}"/>
                  </a:ext>
                </a:extLst>
              </p:cNvPr>
              <p:cNvSpPr txBox="1">
                <a:spLocks noRot="1" noChangeAspect="1" noMove="1" noResize="1" noEditPoints="1" noAdjustHandles="1" noChangeArrowheads="1" noChangeShapeType="1" noTextEdit="1"/>
              </p:cNvSpPr>
              <p:nvPr/>
            </p:nvSpPr>
            <p:spPr>
              <a:xfrm>
                <a:off x="2114793" y="705180"/>
                <a:ext cx="3440109" cy="935064"/>
              </a:xfrm>
              <a:prstGeom prst="rect">
                <a:avLst/>
              </a:prstGeom>
              <a:blipFill>
                <a:blip r:embed="rId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A52322C-4653-4B55-A89D-D22DF1D1A23F}"/>
              </a:ext>
            </a:extLst>
          </p:cNvPr>
          <p:cNvCxnSpPr/>
          <p:nvPr/>
        </p:nvCxnSpPr>
        <p:spPr bwMode="auto">
          <a:xfrm flipV="1">
            <a:off x="2771800" y="1739469"/>
            <a:ext cx="288032" cy="3874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4E27EB17-350A-46CF-89B0-69B7DFD8C736}"/>
              </a:ext>
            </a:extLst>
          </p:cNvPr>
          <p:cNvSpPr txBox="1"/>
          <p:nvPr/>
        </p:nvSpPr>
        <p:spPr>
          <a:xfrm>
            <a:off x="4556836" y="2187779"/>
            <a:ext cx="3052631" cy="369332"/>
          </a:xfrm>
          <a:prstGeom prst="rect">
            <a:avLst/>
          </a:prstGeom>
          <a:noFill/>
        </p:spPr>
        <p:txBody>
          <a:bodyPr wrap="none" rtlCol="0">
            <a:spAutoFit/>
          </a:bodyPr>
          <a:lstStyle/>
          <a:p>
            <a:r>
              <a:rPr lang="en-GB" dirty="0"/>
              <a:t>Describe the diffraction by a slit</a:t>
            </a:r>
            <a:endParaRPr lang="en-US" dirty="0"/>
          </a:p>
        </p:txBody>
      </p:sp>
      <p:cxnSp>
        <p:nvCxnSpPr>
          <p:cNvPr id="7" name="Straight Arrow Connector 6">
            <a:extLst>
              <a:ext uri="{FF2B5EF4-FFF2-40B4-BE49-F238E27FC236}">
                <a16:creationId xmlns:a16="http://schemas.microsoft.com/office/drawing/2014/main" id="{5494275F-181D-49B4-B562-477067E58FA4}"/>
              </a:ext>
            </a:extLst>
          </p:cNvPr>
          <p:cNvCxnSpPr/>
          <p:nvPr/>
        </p:nvCxnSpPr>
        <p:spPr bwMode="auto">
          <a:xfrm flipV="1">
            <a:off x="4716016" y="1797329"/>
            <a:ext cx="0" cy="3717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E151ACDD-A4F5-4FBE-AE03-11CD6E5BCB93}"/>
              </a:ext>
            </a:extLst>
          </p:cNvPr>
          <p:cNvSpPr txBox="1"/>
          <p:nvPr/>
        </p:nvSpPr>
        <p:spPr>
          <a:xfrm>
            <a:off x="251520" y="1797329"/>
            <a:ext cx="2808312" cy="923330"/>
          </a:xfrm>
          <a:prstGeom prst="rect">
            <a:avLst/>
          </a:prstGeom>
          <a:noFill/>
        </p:spPr>
        <p:txBody>
          <a:bodyPr wrap="square" rtlCol="0">
            <a:spAutoFit/>
          </a:bodyPr>
          <a:lstStyle/>
          <a:p>
            <a:r>
              <a:rPr lang="en-GB" dirty="0"/>
              <a:t>Describe the interferences between waves scattered by the slits</a:t>
            </a:r>
            <a:endParaRPr lang="en-US" dirty="0"/>
          </a:p>
        </p:txBody>
      </p:sp>
      <p:pic>
        <p:nvPicPr>
          <p:cNvPr id="9" name="Picture 8">
            <a:extLst>
              <a:ext uri="{FF2B5EF4-FFF2-40B4-BE49-F238E27FC236}">
                <a16:creationId xmlns:a16="http://schemas.microsoft.com/office/drawing/2014/main" id="{777D2DF3-A6A1-431C-A880-B2DF4EADEA28}"/>
              </a:ext>
            </a:extLst>
          </p:cNvPr>
          <p:cNvPicPr>
            <a:picLocks noChangeAspect="1"/>
          </p:cNvPicPr>
          <p:nvPr/>
        </p:nvPicPr>
        <p:blipFill>
          <a:blip r:embed="rId3"/>
          <a:stretch>
            <a:fillRect/>
          </a:stretch>
        </p:blipFill>
        <p:spPr>
          <a:xfrm rot="5400000">
            <a:off x="2792874" y="3501804"/>
            <a:ext cx="2809875" cy="3590925"/>
          </a:xfrm>
          <a:prstGeom prst="rect">
            <a:avLst/>
          </a:prstGeom>
        </p:spPr>
      </p:pic>
      <p:cxnSp>
        <p:nvCxnSpPr>
          <p:cNvPr id="10" name="Straight Arrow Connector 9">
            <a:extLst>
              <a:ext uri="{FF2B5EF4-FFF2-40B4-BE49-F238E27FC236}">
                <a16:creationId xmlns:a16="http://schemas.microsoft.com/office/drawing/2014/main" id="{A79C6428-777C-4BFC-B53A-4069049B2AA5}"/>
              </a:ext>
            </a:extLst>
          </p:cNvPr>
          <p:cNvCxnSpPr/>
          <p:nvPr/>
        </p:nvCxnSpPr>
        <p:spPr bwMode="auto">
          <a:xfrm>
            <a:off x="3275856" y="5733256"/>
            <a:ext cx="0" cy="659160"/>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31F355DE-9C0F-4AB1-8D1C-91EEAD00DF7D}"/>
              </a:ext>
            </a:extLst>
          </p:cNvPr>
          <p:cNvSpPr txBox="1"/>
          <p:nvPr/>
        </p:nvSpPr>
        <p:spPr>
          <a:xfrm>
            <a:off x="2479030" y="5289764"/>
            <a:ext cx="1718781" cy="461665"/>
          </a:xfrm>
          <a:prstGeom prst="rect">
            <a:avLst/>
          </a:prstGeom>
          <a:noFill/>
        </p:spPr>
        <p:txBody>
          <a:bodyPr wrap="square" rtlCol="0">
            <a:spAutoFit/>
          </a:bodyPr>
          <a:lstStyle/>
          <a:p>
            <a:r>
              <a:rPr lang="en-GB" sz="1200" dirty="0">
                <a:solidFill>
                  <a:schemeClr val="bg2"/>
                </a:solidFill>
              </a:rPr>
              <a:t>Minima of single slit diffraction</a:t>
            </a:r>
            <a:endParaRPr lang="en-US" sz="1200" dirty="0">
              <a:solidFill>
                <a:schemeClr val="bg2"/>
              </a:solidFill>
            </a:endParaRPr>
          </a:p>
        </p:txBody>
      </p:sp>
      <p:cxnSp>
        <p:nvCxnSpPr>
          <p:cNvPr id="12" name="Straight Arrow Connector 11">
            <a:extLst>
              <a:ext uri="{FF2B5EF4-FFF2-40B4-BE49-F238E27FC236}">
                <a16:creationId xmlns:a16="http://schemas.microsoft.com/office/drawing/2014/main" id="{75E4B1CA-0A75-4EE5-AC5C-4122005ADFC7}"/>
              </a:ext>
            </a:extLst>
          </p:cNvPr>
          <p:cNvCxnSpPr/>
          <p:nvPr/>
        </p:nvCxnSpPr>
        <p:spPr bwMode="auto">
          <a:xfrm>
            <a:off x="4196155" y="3501008"/>
            <a:ext cx="0" cy="5186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1A68527B-9A04-4086-A24F-C4381653D73F}"/>
              </a:ext>
            </a:extLst>
          </p:cNvPr>
          <p:cNvSpPr txBox="1"/>
          <p:nvPr/>
        </p:nvSpPr>
        <p:spPr>
          <a:xfrm>
            <a:off x="3419873" y="2924944"/>
            <a:ext cx="3590925" cy="523220"/>
          </a:xfrm>
          <a:prstGeom prst="rect">
            <a:avLst/>
          </a:prstGeom>
          <a:noFill/>
        </p:spPr>
        <p:txBody>
          <a:bodyPr wrap="square" rtlCol="0">
            <a:spAutoFit/>
          </a:bodyPr>
          <a:lstStyle/>
          <a:p>
            <a:r>
              <a:rPr lang="en-GB" sz="1400" dirty="0"/>
              <a:t>Maxima for single slit diffraction and interferences between wave from the slits </a:t>
            </a:r>
            <a:endParaRPr lang="en-US" sz="1400" dirty="0"/>
          </a:p>
        </p:txBody>
      </p:sp>
      <p:cxnSp>
        <p:nvCxnSpPr>
          <p:cNvPr id="14" name="Straight Arrow Connector 13">
            <a:extLst>
              <a:ext uri="{FF2B5EF4-FFF2-40B4-BE49-F238E27FC236}">
                <a16:creationId xmlns:a16="http://schemas.microsoft.com/office/drawing/2014/main" id="{A4CBA7A2-21F3-424B-86AA-40791E3464C0}"/>
              </a:ext>
            </a:extLst>
          </p:cNvPr>
          <p:cNvCxnSpPr/>
          <p:nvPr/>
        </p:nvCxnSpPr>
        <p:spPr bwMode="auto">
          <a:xfrm>
            <a:off x="3618823" y="4523231"/>
            <a:ext cx="216024" cy="288032"/>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3AD73796-DC24-439B-B411-A9FA234B638E}"/>
              </a:ext>
            </a:extLst>
          </p:cNvPr>
          <p:cNvSpPr txBox="1"/>
          <p:nvPr/>
        </p:nvSpPr>
        <p:spPr>
          <a:xfrm>
            <a:off x="2477374" y="4311319"/>
            <a:ext cx="1718781" cy="276999"/>
          </a:xfrm>
          <a:prstGeom prst="rect">
            <a:avLst/>
          </a:prstGeom>
          <a:noFill/>
        </p:spPr>
        <p:txBody>
          <a:bodyPr wrap="square" rtlCol="0">
            <a:spAutoFit/>
          </a:bodyPr>
          <a:lstStyle/>
          <a:p>
            <a:r>
              <a:rPr lang="en-GB" sz="1200" dirty="0">
                <a:solidFill>
                  <a:schemeClr val="bg2"/>
                </a:solidFill>
              </a:rPr>
              <a:t>Maxima of interferences</a:t>
            </a:r>
            <a:endParaRPr lang="en-US" sz="1200" dirty="0">
              <a:solidFill>
                <a:schemeClr val="bg2"/>
              </a:solidFill>
            </a:endParaRPr>
          </a:p>
        </p:txBody>
      </p:sp>
      <p:cxnSp>
        <p:nvCxnSpPr>
          <p:cNvPr id="16" name="Straight Arrow Connector 15">
            <a:extLst>
              <a:ext uri="{FF2B5EF4-FFF2-40B4-BE49-F238E27FC236}">
                <a16:creationId xmlns:a16="http://schemas.microsoft.com/office/drawing/2014/main" id="{B429CD9C-46B6-4AB7-A4C3-C9B4791C45D7}"/>
              </a:ext>
            </a:extLst>
          </p:cNvPr>
          <p:cNvCxnSpPr/>
          <p:nvPr/>
        </p:nvCxnSpPr>
        <p:spPr bwMode="auto">
          <a:xfrm>
            <a:off x="5508104" y="6032376"/>
            <a:ext cx="0" cy="432048"/>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2C84A727-71B1-48C8-9FDA-0EF623A3A69B}"/>
              </a:ext>
            </a:extLst>
          </p:cNvPr>
          <p:cNvSpPr txBox="1"/>
          <p:nvPr/>
        </p:nvSpPr>
        <p:spPr>
          <a:xfrm>
            <a:off x="4828372" y="5527010"/>
            <a:ext cx="971125" cy="461665"/>
          </a:xfrm>
          <a:prstGeom prst="rect">
            <a:avLst/>
          </a:prstGeom>
          <a:noFill/>
        </p:spPr>
        <p:txBody>
          <a:bodyPr wrap="square" rtlCol="0">
            <a:spAutoFit/>
          </a:bodyPr>
          <a:lstStyle/>
          <a:p>
            <a:r>
              <a:rPr lang="en-GB" sz="1200" dirty="0">
                <a:solidFill>
                  <a:schemeClr val="bg2"/>
                </a:solidFill>
              </a:rPr>
              <a:t>Minima for interferences</a:t>
            </a:r>
            <a:endParaRPr lang="en-US" sz="1200" dirty="0">
              <a:solidFill>
                <a:schemeClr val="bg2"/>
              </a:solidFill>
            </a:endParaRPr>
          </a:p>
        </p:txBody>
      </p:sp>
      <p:sp>
        <p:nvSpPr>
          <p:cNvPr id="18" name="Title 1">
            <a:extLst>
              <a:ext uri="{FF2B5EF4-FFF2-40B4-BE49-F238E27FC236}">
                <a16:creationId xmlns:a16="http://schemas.microsoft.com/office/drawing/2014/main" id="{92E3EED2-AE6C-4652-8D98-4D6423E7077F}"/>
              </a:ext>
            </a:extLst>
          </p:cNvPr>
          <p:cNvSpPr>
            <a:spLocks noGrp="1"/>
          </p:cNvSpPr>
          <p:nvPr>
            <p:ph type="title"/>
          </p:nvPr>
        </p:nvSpPr>
        <p:spPr>
          <a:xfrm>
            <a:off x="914400" y="-171400"/>
            <a:ext cx="8229600" cy="1143000"/>
          </a:xfrm>
        </p:spPr>
        <p:txBody>
          <a:bodyPr/>
          <a:lstStyle/>
          <a:p>
            <a:r>
              <a:rPr lang="en-GB" dirty="0"/>
              <a:t>Light intensity if only two slits</a:t>
            </a:r>
            <a:endParaRPr lang="en-US" dirty="0"/>
          </a:p>
        </p:txBody>
      </p:sp>
    </p:spTree>
    <p:extLst>
      <p:ext uri="{BB962C8B-B14F-4D97-AF65-F5344CB8AC3E}">
        <p14:creationId xmlns:p14="http://schemas.microsoft.com/office/powerpoint/2010/main" val="373110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89</a:t>
            </a:fld>
            <a:endParaRPr lang="en-US" altLang="zh-CN"/>
          </a:p>
        </p:txBody>
      </p:sp>
      <p:cxnSp>
        <p:nvCxnSpPr>
          <p:cNvPr id="3" name="Straight Connector 2"/>
          <p:cNvCxnSpPr/>
          <p:nvPr/>
        </p:nvCxnSpPr>
        <p:spPr>
          <a:xfrm>
            <a:off x="3563888" y="1736812"/>
            <a:ext cx="0" cy="10801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559514" y="2960948"/>
            <a:ext cx="0" cy="10801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559514" y="4257092"/>
            <a:ext cx="0" cy="10801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ight Arrow 6"/>
          <p:cNvSpPr/>
          <p:nvPr/>
        </p:nvSpPr>
        <p:spPr>
          <a:xfrm>
            <a:off x="899592" y="2830070"/>
            <a:ext cx="360040"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5536" y="2096852"/>
            <a:ext cx="1233799" cy="646331"/>
          </a:xfrm>
          <a:prstGeom prst="rect">
            <a:avLst/>
          </a:prstGeom>
          <a:noFill/>
        </p:spPr>
        <p:txBody>
          <a:bodyPr wrap="none" rtlCol="0">
            <a:spAutoFit/>
          </a:bodyPr>
          <a:lstStyle/>
          <a:p>
            <a:r>
              <a:rPr lang="en-US" dirty="0"/>
              <a:t>Incident </a:t>
            </a:r>
          </a:p>
          <a:p>
            <a:r>
              <a:rPr lang="en-US" dirty="0"/>
              <a:t>Plane wave </a:t>
            </a:r>
          </a:p>
        </p:txBody>
      </p:sp>
      <p:cxnSp>
        <p:nvCxnSpPr>
          <p:cNvPr id="9" name="Straight Connector 8"/>
          <p:cNvCxnSpPr/>
          <p:nvPr/>
        </p:nvCxnSpPr>
        <p:spPr>
          <a:xfrm>
            <a:off x="1975338" y="2875301"/>
            <a:ext cx="15841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75338" y="4138531"/>
            <a:ext cx="15841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94868" y="1038513"/>
            <a:ext cx="2137720" cy="20958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02771" y="788989"/>
            <a:ext cx="2111509" cy="2046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563888" y="476672"/>
            <a:ext cx="0" cy="10801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553409" y="5497910"/>
            <a:ext cx="0" cy="10801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563888" y="1952836"/>
            <a:ext cx="946583" cy="9224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563888" y="3091325"/>
            <a:ext cx="1080120" cy="10472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27784" y="1952836"/>
            <a:ext cx="2338073" cy="230425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63888" y="2875301"/>
            <a:ext cx="417646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553409" y="4138531"/>
            <a:ext cx="417646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4067503" y="2362360"/>
            <a:ext cx="263004" cy="515006"/>
          </a:xfrm>
          <a:custGeom>
            <a:avLst/>
            <a:gdLst>
              <a:gd name="connsiteX0" fmla="*/ 0 w 263004"/>
              <a:gd name="connsiteY0" fmla="*/ 0 h 515006"/>
              <a:gd name="connsiteX1" fmla="*/ 220718 w 263004"/>
              <a:gd name="connsiteY1" fmla="*/ 241738 h 515006"/>
              <a:gd name="connsiteX2" fmla="*/ 262759 w 263004"/>
              <a:gd name="connsiteY2" fmla="*/ 515006 h 515006"/>
            </a:gdLst>
            <a:ahLst/>
            <a:cxnLst>
              <a:cxn ang="0">
                <a:pos x="connsiteX0" y="connsiteY0"/>
              </a:cxn>
              <a:cxn ang="0">
                <a:pos x="connsiteX1" y="connsiteY1"/>
              </a:cxn>
              <a:cxn ang="0">
                <a:pos x="connsiteX2" y="connsiteY2"/>
              </a:cxn>
            </a:cxnLst>
            <a:rect l="l" t="t" r="r" b="b"/>
            <a:pathLst>
              <a:path w="263004" h="515006">
                <a:moveTo>
                  <a:pt x="0" y="0"/>
                </a:moveTo>
                <a:cubicBezTo>
                  <a:pt x="88462" y="77952"/>
                  <a:pt x="176925" y="155904"/>
                  <a:pt x="220718" y="241738"/>
                </a:cubicBezTo>
                <a:cubicBezTo>
                  <a:pt x="264511" y="327572"/>
                  <a:pt x="263635" y="421289"/>
                  <a:pt x="262759" y="51500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206395" y="2528900"/>
            <a:ext cx="486131" cy="1609632"/>
          </a:xfrm>
          <a:custGeom>
            <a:avLst/>
            <a:gdLst>
              <a:gd name="connsiteX0" fmla="*/ 0 w 263004"/>
              <a:gd name="connsiteY0" fmla="*/ 0 h 515006"/>
              <a:gd name="connsiteX1" fmla="*/ 220718 w 263004"/>
              <a:gd name="connsiteY1" fmla="*/ 241738 h 515006"/>
              <a:gd name="connsiteX2" fmla="*/ 262759 w 263004"/>
              <a:gd name="connsiteY2" fmla="*/ 515006 h 515006"/>
            </a:gdLst>
            <a:ahLst/>
            <a:cxnLst>
              <a:cxn ang="0">
                <a:pos x="connsiteX0" y="connsiteY0"/>
              </a:cxn>
              <a:cxn ang="0">
                <a:pos x="connsiteX1" y="connsiteY1"/>
              </a:cxn>
              <a:cxn ang="0">
                <a:pos x="connsiteX2" y="connsiteY2"/>
              </a:cxn>
            </a:cxnLst>
            <a:rect l="l" t="t" r="r" b="b"/>
            <a:pathLst>
              <a:path w="263004" h="515006">
                <a:moveTo>
                  <a:pt x="0" y="0"/>
                </a:moveTo>
                <a:cubicBezTo>
                  <a:pt x="88462" y="77952"/>
                  <a:pt x="176925" y="155904"/>
                  <a:pt x="220718" y="241738"/>
                </a:cubicBezTo>
                <a:cubicBezTo>
                  <a:pt x="264511" y="327572"/>
                  <a:pt x="263635" y="421289"/>
                  <a:pt x="262759" y="51500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796820" y="4797152"/>
            <a:ext cx="5332870" cy="369332"/>
          </a:xfrm>
          <a:prstGeom prst="rect">
            <a:avLst/>
          </a:prstGeom>
          <a:noFill/>
        </p:spPr>
        <p:txBody>
          <a:bodyPr wrap="none" rtlCol="0">
            <a:spAutoFit/>
          </a:bodyPr>
          <a:lstStyle/>
          <a:p>
            <a:r>
              <a:rPr lang="en-US" dirty="0"/>
              <a:t>Optical path difference between waves from adjacent slits</a:t>
            </a:r>
          </a:p>
        </p:txBody>
      </p:sp>
      <mc:AlternateContent xmlns:mc="http://schemas.openxmlformats.org/markup-compatibility/2006" xmlns:a14="http://schemas.microsoft.com/office/drawing/2010/main">
        <mc:Choice Requires="a14">
          <p:sp>
            <p:nvSpPr>
              <p:cNvPr id="23" name="TextBox 22"/>
              <p:cNvSpPr txBox="1"/>
              <p:nvPr/>
            </p:nvSpPr>
            <p:spPr>
              <a:xfrm>
                <a:off x="5803509" y="3415361"/>
                <a:ext cx="25910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5803509" y="3415361"/>
                <a:ext cx="259109" cy="369332"/>
              </a:xfrm>
              <a:prstGeom prst="rect">
                <a:avLst/>
              </a:prstGeom>
              <a:blipFill>
                <a:blip r:embed="rId2"/>
                <a:stretch>
                  <a:fillRect l="-25581" r="-20930" b="-8197"/>
                </a:stretch>
              </a:blipFill>
            </p:spPr>
            <p:txBody>
              <a:bodyPr/>
              <a:lstStyle/>
              <a:p>
                <a:r>
                  <a:rPr lang="en-US">
                    <a:noFill/>
                  </a:rPr>
                  <a:t> </a:t>
                </a:r>
              </a:p>
            </p:txBody>
          </p:sp>
        </mc:Fallback>
      </mc:AlternateContent>
      <p:cxnSp>
        <p:nvCxnSpPr>
          <p:cNvPr id="24" name="Straight Arrow Connector 23"/>
          <p:cNvCxnSpPr/>
          <p:nvPr/>
        </p:nvCxnSpPr>
        <p:spPr>
          <a:xfrm>
            <a:off x="2959379" y="2875301"/>
            <a:ext cx="7200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959379" y="4138531"/>
            <a:ext cx="7200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3552497" y="3171656"/>
            <a:ext cx="273269" cy="210207"/>
          </a:xfrm>
          <a:custGeom>
            <a:avLst/>
            <a:gdLst>
              <a:gd name="connsiteX0" fmla="*/ 0 w 273269"/>
              <a:gd name="connsiteY0" fmla="*/ 210207 h 210207"/>
              <a:gd name="connsiteX1" fmla="*/ 199696 w 273269"/>
              <a:gd name="connsiteY1" fmla="*/ 115614 h 210207"/>
              <a:gd name="connsiteX2" fmla="*/ 273269 w 273269"/>
              <a:gd name="connsiteY2" fmla="*/ 0 h 210207"/>
            </a:gdLst>
            <a:ahLst/>
            <a:cxnLst>
              <a:cxn ang="0">
                <a:pos x="connsiteX0" y="connsiteY0"/>
              </a:cxn>
              <a:cxn ang="0">
                <a:pos x="connsiteX1" y="connsiteY1"/>
              </a:cxn>
              <a:cxn ang="0">
                <a:pos x="connsiteX2" y="connsiteY2"/>
              </a:cxn>
            </a:cxnLst>
            <a:rect l="l" t="t" r="r" b="b"/>
            <a:pathLst>
              <a:path w="273269" h="210207">
                <a:moveTo>
                  <a:pt x="0" y="210207"/>
                </a:moveTo>
                <a:cubicBezTo>
                  <a:pt x="77075" y="180427"/>
                  <a:pt x="154151" y="150648"/>
                  <a:pt x="199696" y="115614"/>
                </a:cubicBezTo>
                <a:cubicBezTo>
                  <a:pt x="245241" y="80580"/>
                  <a:pt x="259255" y="40290"/>
                  <a:pt x="27326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3695264" y="3295674"/>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695264" y="3295674"/>
                <a:ext cx="194284" cy="276999"/>
              </a:xfrm>
              <a:prstGeom prst="rect">
                <a:avLst/>
              </a:prstGeom>
              <a:blipFill>
                <a:blip r:embed="rId3"/>
                <a:stretch>
                  <a:fillRect l="-25000" r="-2500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339959" y="2339305"/>
                <a:ext cx="2145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4339959" y="2339305"/>
                <a:ext cx="214590" cy="369332"/>
              </a:xfrm>
              <a:prstGeom prst="rect">
                <a:avLst/>
              </a:prstGeom>
              <a:blipFill>
                <a:blip r:embed="rId4"/>
                <a:stretch>
                  <a:fillRect l="-42857" r="-37143" b="-8333"/>
                </a:stretch>
              </a:blipFill>
            </p:spPr>
            <p:txBody>
              <a:bodyPr/>
              <a:lstStyle/>
              <a:p>
                <a:r>
                  <a:rPr lang="en-US">
                    <a:noFill/>
                  </a:rPr>
                  <a:t> </a:t>
                </a:r>
              </a:p>
            </p:txBody>
          </p:sp>
        </mc:Fallback>
      </mc:AlternateContent>
      <p:sp>
        <p:nvSpPr>
          <p:cNvPr id="30" name="TextBox 29"/>
          <p:cNvSpPr txBox="1"/>
          <p:nvPr/>
        </p:nvSpPr>
        <p:spPr>
          <a:xfrm>
            <a:off x="3067195" y="3322250"/>
            <a:ext cx="300082" cy="369332"/>
          </a:xfrm>
          <a:prstGeom prst="rect">
            <a:avLst/>
          </a:prstGeom>
          <a:noFill/>
        </p:spPr>
        <p:txBody>
          <a:bodyPr wrap="none" rtlCol="0">
            <a:spAutoFit/>
          </a:bodyPr>
          <a:lstStyle/>
          <a:p>
            <a:r>
              <a:rPr lang="en-US" dirty="0"/>
              <a:t>d</a:t>
            </a:r>
          </a:p>
        </p:txBody>
      </p:sp>
      <p:cxnSp>
        <p:nvCxnSpPr>
          <p:cNvPr id="31" name="Straight Arrow Connector 30"/>
          <p:cNvCxnSpPr/>
          <p:nvPr/>
        </p:nvCxnSpPr>
        <p:spPr>
          <a:xfrm>
            <a:off x="3354453" y="2960948"/>
            <a:ext cx="0" cy="117758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5206395" y="5177173"/>
                <a:ext cx="26660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𝑛𝑑𝑠𝑖𝑛</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206395" y="5177173"/>
                <a:ext cx="2666051" cy="276999"/>
              </a:xfrm>
              <a:prstGeom prst="rect">
                <a:avLst/>
              </a:prstGeom>
              <a:blipFill>
                <a:blip r:embed="rId5"/>
                <a:stretch>
                  <a:fillRect l="-1602" r="-1373" b="-8696"/>
                </a:stretch>
              </a:blipFill>
            </p:spPr>
            <p:txBody>
              <a:bodyPr/>
              <a:lstStyle/>
              <a:p>
                <a:r>
                  <a:rPr lang="en-US">
                    <a:noFill/>
                  </a:rPr>
                  <a:t> </a:t>
                </a:r>
              </a:p>
            </p:txBody>
          </p:sp>
        </mc:Fallback>
      </mc:AlternateContent>
      <p:cxnSp>
        <p:nvCxnSpPr>
          <p:cNvPr id="33" name="Straight Arrow Connector 32"/>
          <p:cNvCxnSpPr/>
          <p:nvPr/>
        </p:nvCxnSpPr>
        <p:spPr>
          <a:xfrm flipH="1">
            <a:off x="3746872" y="3600027"/>
            <a:ext cx="489381" cy="48509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998152" y="3737841"/>
            <a:ext cx="248786" cy="369332"/>
          </a:xfrm>
          <a:prstGeom prst="rect">
            <a:avLst/>
          </a:prstGeom>
          <a:noFill/>
        </p:spPr>
        <p:txBody>
          <a:bodyPr wrap="none" rtlCol="0">
            <a:spAutoFit/>
          </a:bodyPr>
          <a:lstStyle/>
          <a:p>
            <a:r>
              <a:rPr lang="en-US" dirty="0"/>
              <a:t>l</a:t>
            </a:r>
          </a:p>
        </p:txBody>
      </p:sp>
      <p:sp>
        <p:nvSpPr>
          <p:cNvPr id="35" name="TextBox 34"/>
          <p:cNvSpPr txBox="1"/>
          <p:nvPr/>
        </p:nvSpPr>
        <p:spPr>
          <a:xfrm>
            <a:off x="3889548" y="5706543"/>
            <a:ext cx="5077993" cy="369332"/>
          </a:xfrm>
          <a:prstGeom prst="rect">
            <a:avLst/>
          </a:prstGeom>
          <a:noFill/>
        </p:spPr>
        <p:txBody>
          <a:bodyPr wrap="none" rtlCol="0">
            <a:spAutoFit/>
          </a:bodyPr>
          <a:lstStyle/>
          <a:p>
            <a:r>
              <a:rPr lang="en-US" dirty="0"/>
              <a:t>Phase difference between the waves from adjacent slits</a:t>
            </a:r>
          </a:p>
        </p:txBody>
      </p:sp>
      <p:sp>
        <p:nvSpPr>
          <p:cNvPr id="36" name="TextBox 35"/>
          <p:cNvSpPr txBox="1"/>
          <p:nvPr/>
        </p:nvSpPr>
        <p:spPr>
          <a:xfrm>
            <a:off x="4644008" y="767224"/>
            <a:ext cx="877933" cy="369332"/>
          </a:xfrm>
          <a:prstGeom prst="rect">
            <a:avLst/>
          </a:prstGeom>
          <a:noFill/>
        </p:spPr>
        <p:txBody>
          <a:bodyPr wrap="none" rtlCol="0">
            <a:spAutoFit/>
          </a:bodyPr>
          <a:lstStyle/>
          <a:p>
            <a:r>
              <a:rPr lang="en-US" dirty="0"/>
              <a:t>Wave 1</a:t>
            </a:r>
          </a:p>
        </p:txBody>
      </p:sp>
      <p:sp>
        <p:nvSpPr>
          <p:cNvPr id="37" name="TextBox 36"/>
          <p:cNvSpPr txBox="1"/>
          <p:nvPr/>
        </p:nvSpPr>
        <p:spPr>
          <a:xfrm>
            <a:off x="6028162" y="1556792"/>
            <a:ext cx="877933" cy="369332"/>
          </a:xfrm>
          <a:prstGeom prst="rect">
            <a:avLst/>
          </a:prstGeom>
          <a:noFill/>
        </p:spPr>
        <p:txBody>
          <a:bodyPr wrap="none" rtlCol="0">
            <a:spAutoFit/>
          </a:bodyPr>
          <a:lstStyle/>
          <a:p>
            <a:r>
              <a:rPr lang="en-US" dirty="0"/>
              <a:t>Wave 2</a:t>
            </a:r>
          </a:p>
        </p:txBody>
      </p:sp>
      <p:cxnSp>
        <p:nvCxnSpPr>
          <p:cNvPr id="38" name="Straight Connector 37"/>
          <p:cNvCxnSpPr/>
          <p:nvPr/>
        </p:nvCxnSpPr>
        <p:spPr>
          <a:xfrm>
            <a:off x="2743355" y="1628800"/>
            <a:ext cx="15841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968321" y="5438103"/>
            <a:ext cx="15841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267744" y="1628800"/>
            <a:ext cx="7200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806727" y="5438103"/>
            <a:ext cx="7200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526807" y="783924"/>
            <a:ext cx="900496" cy="8448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552497" y="1105985"/>
            <a:ext cx="551451" cy="4909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83568" y="1016732"/>
            <a:ext cx="2236510" cy="369332"/>
          </a:xfrm>
          <a:prstGeom prst="rect">
            <a:avLst/>
          </a:prstGeom>
          <a:noFill/>
        </p:spPr>
        <p:txBody>
          <a:bodyPr wrap="none" rtlCol="0">
            <a:spAutoFit/>
          </a:bodyPr>
          <a:lstStyle/>
          <a:p>
            <a:r>
              <a:rPr lang="en-US" b="1" dirty="0"/>
              <a:t>In normal incidence:</a:t>
            </a:r>
          </a:p>
        </p:txBody>
      </p:sp>
      <mc:AlternateContent xmlns:mc="http://schemas.openxmlformats.org/markup-compatibility/2006" xmlns:a14="http://schemas.microsoft.com/office/drawing/2010/main">
        <mc:Choice Requires="a14">
          <p:sp>
            <p:nvSpPr>
              <p:cNvPr id="45" name="TextBox 44"/>
              <p:cNvSpPr txBox="1"/>
              <p:nvPr/>
            </p:nvSpPr>
            <p:spPr>
              <a:xfrm>
                <a:off x="8010789" y="5128578"/>
                <a:ext cx="901978" cy="369332"/>
              </a:xfrm>
              <a:prstGeom prst="rect">
                <a:avLst/>
              </a:prstGeom>
              <a:noFill/>
            </p:spPr>
            <p:txBody>
              <a:bodyPr wrap="none" rtlCol="0">
                <a:spAutoFit/>
              </a:bodyPr>
              <a:lstStyle/>
              <a:p>
                <a:r>
                  <a:rPr lang="en-US" dirty="0"/>
                  <a:t>(</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oMath>
                </a14:m>
                <a:r>
                  <a:rPr lang="en-US" dirty="0"/>
                  <a:t>)</a:t>
                </a:r>
              </a:p>
            </p:txBody>
          </p:sp>
        </mc:Choice>
        <mc:Fallback xmlns="">
          <p:sp>
            <p:nvSpPr>
              <p:cNvPr id="45" name="TextBox 44"/>
              <p:cNvSpPr txBox="1">
                <a:spLocks noRot="1" noChangeAspect="1" noMove="1" noResize="1" noEditPoints="1" noAdjustHandles="1" noChangeArrowheads="1" noChangeShapeType="1" noTextEdit="1"/>
              </p:cNvSpPr>
              <p:nvPr/>
            </p:nvSpPr>
            <p:spPr>
              <a:xfrm>
                <a:off x="8010789" y="5128578"/>
                <a:ext cx="901978" cy="369332"/>
              </a:xfrm>
              <a:prstGeom prst="rect">
                <a:avLst/>
              </a:prstGeom>
              <a:blipFill>
                <a:blip r:embed="rId6"/>
                <a:stretch>
                  <a:fillRect l="-5405" t="-8197" r="-6081" b="-24590"/>
                </a:stretch>
              </a:blipFill>
            </p:spPr>
            <p:txBody>
              <a:bodyPr/>
              <a:lstStyle/>
              <a:p>
                <a:r>
                  <a:rPr lang="en-US">
                    <a:noFill/>
                  </a:rPr>
                  <a:t> </a:t>
                </a:r>
              </a:p>
            </p:txBody>
          </p:sp>
        </mc:Fallback>
      </mc:AlternateContent>
      <p:sp>
        <p:nvSpPr>
          <p:cNvPr id="46" name="Title 47"/>
          <p:cNvSpPr txBox="1">
            <a:spLocks noGrp="1"/>
          </p:cNvSpPr>
          <p:nvPr>
            <p:ph type="title"/>
          </p:nvPr>
        </p:nvSpPr>
        <p:spPr>
          <a:xfrm>
            <a:off x="1194705" y="170803"/>
            <a:ext cx="7665816" cy="461665"/>
          </a:xfrm>
          <a:prstGeom prst="rect">
            <a:avLst/>
          </a:prstGeom>
          <a:noFill/>
        </p:spPr>
        <p:txBody>
          <a:bodyPr wrap="none" rtlCol="0">
            <a:spAutoFit/>
          </a:bodyPr>
          <a:lstStyle/>
          <a:p>
            <a:r>
              <a:rPr lang="en-US" sz="2400" dirty="0"/>
              <a:t>Optical path difference between waves from adjacent slits</a:t>
            </a:r>
          </a:p>
        </p:txBody>
      </p:sp>
      <mc:AlternateContent xmlns:mc="http://schemas.openxmlformats.org/markup-compatibility/2006" xmlns:a14="http://schemas.microsoft.com/office/drawing/2010/main">
        <mc:Choice Requires="a14">
          <p:sp>
            <p:nvSpPr>
              <p:cNvPr id="47" name="TextBox 46"/>
              <p:cNvSpPr txBox="1"/>
              <p:nvPr/>
            </p:nvSpPr>
            <p:spPr>
              <a:xfrm>
                <a:off x="4122545" y="6160233"/>
                <a:ext cx="3718903" cy="844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GB" b="0" i="1" smtClean="0">
                                  <a:latin typeface="Cambria Math" panose="02040503050406030204" pitchFamily="18" charset="0"/>
                                  <a:ea typeface="Cambria Math" panose="02040503050406030204" pitchFamily="18" charset="0"/>
                                </a:rPr>
                                <m:t>0</m:t>
                              </m:r>
                            </m:sub>
                          </m:sSub>
                        </m:den>
                      </m:f>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GB" b="0" i="1" smtClean="0">
                                  <a:latin typeface="Cambria Math" panose="02040503050406030204" pitchFamily="18" charset="0"/>
                                  <a:ea typeface="Cambria Math" panose="02040503050406030204" pitchFamily="18" charset="0"/>
                                </a:rPr>
                                <m:t>0</m:t>
                              </m:r>
                            </m:sub>
                          </m:sSub>
                        </m:den>
                      </m:f>
                      <m:r>
                        <a:rPr lang="en-US" i="1">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𝑠𝑖𝑛</m:t>
                      </m:r>
                      <m:r>
                        <a:rPr lang="en-US" i="1">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𝜆</m:t>
                          </m:r>
                        </m:den>
                      </m:f>
                      <m:r>
                        <a:rPr lang="en-GB" b="0" i="1" smtClean="0">
                          <a:latin typeface="Cambria Math" panose="02040503050406030204" pitchFamily="18" charset="0"/>
                          <a:ea typeface="Cambria Math" panose="02040503050406030204" pitchFamily="18" charset="0"/>
                        </a:rPr>
                        <m:t>𝑑</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a:p>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4122545" y="6160233"/>
                <a:ext cx="3718903" cy="84446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070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5" grpId="0"/>
      <p:bldP spid="45" grpId="0"/>
      <p:bldP spid="46"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a:t>
            </a:fld>
            <a:endParaRPr lang="en-US" altLang="zh-CN"/>
          </a:p>
        </p:txBody>
      </p:sp>
      <p:sp>
        <p:nvSpPr>
          <p:cNvPr id="3" name="Title 1">
            <a:extLst>
              <a:ext uri="{FF2B5EF4-FFF2-40B4-BE49-F238E27FC236}">
                <a16:creationId xmlns:a16="http://schemas.microsoft.com/office/drawing/2014/main" id="{F97C6D27-5088-4C8A-9B9D-BD60F1702FAF}"/>
              </a:ext>
            </a:extLst>
          </p:cNvPr>
          <p:cNvSpPr>
            <a:spLocks noGrp="1"/>
          </p:cNvSpPr>
          <p:nvPr>
            <p:ph type="title"/>
          </p:nvPr>
        </p:nvSpPr>
        <p:spPr>
          <a:xfrm>
            <a:off x="636588" y="-169862"/>
            <a:ext cx="8229600" cy="1143000"/>
          </a:xfrm>
        </p:spPr>
        <p:txBody>
          <a:bodyPr/>
          <a:lstStyle/>
          <a:p>
            <a:r>
              <a:rPr lang="en-US" dirty="0"/>
              <a:t>About thin films</a:t>
            </a:r>
          </a:p>
        </p:txBody>
      </p:sp>
      <p:sp>
        <p:nvSpPr>
          <p:cNvPr id="5" name="Content Placeholder 2">
            <a:extLst>
              <a:ext uri="{FF2B5EF4-FFF2-40B4-BE49-F238E27FC236}">
                <a16:creationId xmlns:a16="http://schemas.microsoft.com/office/drawing/2014/main" id="{417B6F39-C2F7-4C61-B0EC-CB9AECDC9171}"/>
              </a:ext>
            </a:extLst>
          </p:cNvPr>
          <p:cNvSpPr>
            <a:spLocks noGrp="1"/>
          </p:cNvSpPr>
          <p:nvPr>
            <p:ph idx="1"/>
          </p:nvPr>
        </p:nvSpPr>
        <p:spPr>
          <a:xfrm>
            <a:off x="395536" y="1196752"/>
            <a:ext cx="8229600" cy="4525963"/>
          </a:xfrm>
        </p:spPr>
        <p:txBody>
          <a:bodyPr/>
          <a:lstStyle/>
          <a:p>
            <a:r>
              <a:rPr lang="en-US" dirty="0"/>
              <a:t>The light which come from the front and the back to the film (which is also reflected) interfere together.</a:t>
            </a:r>
          </a:p>
          <a:p>
            <a:r>
              <a:rPr lang="en-US" dirty="0"/>
              <a:t> The color (corresponding the wavelength) depends to the thickness of the thin film</a:t>
            </a:r>
          </a:p>
        </p:txBody>
      </p:sp>
    </p:spTree>
    <p:extLst>
      <p:ext uri="{BB962C8B-B14F-4D97-AF65-F5344CB8AC3E}">
        <p14:creationId xmlns:p14="http://schemas.microsoft.com/office/powerpoint/2010/main" val="260047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90</a:t>
            </a:fld>
            <a:endParaRPr lang="en-US" altLang="zh-CN"/>
          </a:p>
        </p:txBody>
      </p:sp>
      <p:graphicFrame>
        <p:nvGraphicFramePr>
          <p:cNvPr id="3" name="Object 24">
            <a:extLst>
              <a:ext uri="{FF2B5EF4-FFF2-40B4-BE49-F238E27FC236}">
                <a16:creationId xmlns:a16="http://schemas.microsoft.com/office/drawing/2014/main" id="{1065AC66-104E-437E-A139-4D528E42F436}"/>
              </a:ext>
            </a:extLst>
          </p:cNvPr>
          <p:cNvGraphicFramePr>
            <a:graphicFrameLocks noChangeAspect="1"/>
          </p:cNvGraphicFramePr>
          <p:nvPr/>
        </p:nvGraphicFramePr>
        <p:xfrm>
          <a:off x="6546850" y="1627311"/>
          <a:ext cx="274638" cy="234950"/>
        </p:xfrm>
        <a:graphic>
          <a:graphicData uri="http://schemas.openxmlformats.org/presentationml/2006/ole">
            <mc:AlternateContent xmlns:mc="http://schemas.openxmlformats.org/markup-compatibility/2006">
              <mc:Choice xmlns:v="urn:schemas-microsoft-com:vml" Requires="v">
                <p:oleObj spid="_x0000_s44034" name="公式" r:id="rId3" imgW="247591" imgH="266815" progId="Equation.3">
                  <p:embed/>
                </p:oleObj>
              </mc:Choice>
              <mc:Fallback>
                <p:oleObj name="公式" r:id="rId3" imgW="247591" imgH="266815" progId="Equation.3">
                  <p:embed/>
                  <p:pic>
                    <p:nvPicPr>
                      <p:cNvPr id="3" name="Object 24">
                        <a:extLst>
                          <a:ext uri="{FF2B5EF4-FFF2-40B4-BE49-F238E27FC236}">
                            <a16:creationId xmlns:a16="http://schemas.microsoft.com/office/drawing/2014/main" id="{1065AC66-104E-437E-A139-4D528E42F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850" y="1627311"/>
                        <a:ext cx="27463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5" name="Line 25">
            <a:extLst>
              <a:ext uri="{FF2B5EF4-FFF2-40B4-BE49-F238E27FC236}">
                <a16:creationId xmlns:a16="http://schemas.microsoft.com/office/drawing/2014/main" id="{796747EC-2D09-4C5F-9B17-206892ACAFB0}"/>
              </a:ext>
            </a:extLst>
          </p:cNvPr>
          <p:cNvSpPr>
            <a:spLocks noChangeShapeType="1"/>
          </p:cNvSpPr>
          <p:nvPr/>
        </p:nvSpPr>
        <p:spPr bwMode="auto">
          <a:xfrm>
            <a:off x="2727325" y="2910011"/>
            <a:ext cx="0" cy="268288"/>
          </a:xfrm>
          <a:prstGeom prst="line">
            <a:avLst/>
          </a:prstGeom>
          <a:noFill/>
          <a:ln w="1905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30">
            <a:extLst>
              <a:ext uri="{FF2B5EF4-FFF2-40B4-BE49-F238E27FC236}">
                <a16:creationId xmlns:a16="http://schemas.microsoft.com/office/drawing/2014/main" id="{506E3C77-C212-4A1F-AC79-574AD8F37BD8}"/>
              </a:ext>
            </a:extLst>
          </p:cNvPr>
          <p:cNvSpPr>
            <a:spLocks noChangeShapeType="1"/>
          </p:cNvSpPr>
          <p:nvPr/>
        </p:nvSpPr>
        <p:spPr bwMode="auto">
          <a:xfrm>
            <a:off x="3355975" y="2875086"/>
            <a:ext cx="511175" cy="625475"/>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2">
            <a:extLst>
              <a:ext uri="{FF2B5EF4-FFF2-40B4-BE49-F238E27FC236}">
                <a16:creationId xmlns:a16="http://schemas.microsoft.com/office/drawing/2014/main" id="{6D915350-2EE2-46A8-AA59-67B953E230D0}"/>
              </a:ext>
            </a:extLst>
          </p:cNvPr>
          <p:cNvSpPr>
            <a:spLocks noChangeShapeType="1"/>
          </p:cNvSpPr>
          <p:nvPr/>
        </p:nvSpPr>
        <p:spPr bwMode="auto">
          <a:xfrm flipH="1">
            <a:off x="3765550" y="3233861"/>
            <a:ext cx="176213" cy="141288"/>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Rectangle 33">
            <a:extLst>
              <a:ext uri="{FF2B5EF4-FFF2-40B4-BE49-F238E27FC236}">
                <a16:creationId xmlns:a16="http://schemas.microsoft.com/office/drawing/2014/main" id="{0E0C0F06-6857-496D-8C5A-9E70FA1E72FD}"/>
              </a:ext>
            </a:extLst>
          </p:cNvPr>
          <p:cNvSpPr>
            <a:spLocks noChangeArrowheads="1"/>
          </p:cNvSpPr>
          <p:nvPr/>
        </p:nvSpPr>
        <p:spPr bwMode="auto">
          <a:xfrm>
            <a:off x="6405563" y="1130424"/>
            <a:ext cx="77787" cy="2822575"/>
          </a:xfrm>
          <a:prstGeom prst="rect">
            <a:avLst/>
          </a:prstGeom>
          <a:solidFill>
            <a:srgbClr val="B2B2B2"/>
          </a:solidFill>
          <a:ln w="2857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 name="Object 34">
            <a:extLst>
              <a:ext uri="{FF2B5EF4-FFF2-40B4-BE49-F238E27FC236}">
                <a16:creationId xmlns:a16="http://schemas.microsoft.com/office/drawing/2014/main" id="{1082DDEB-00DA-471C-88B9-73F12A169FEE}"/>
              </a:ext>
            </a:extLst>
          </p:cNvPr>
          <p:cNvGraphicFramePr>
            <a:graphicFrameLocks noChangeAspect="1"/>
          </p:cNvGraphicFramePr>
          <p:nvPr/>
        </p:nvGraphicFramePr>
        <p:xfrm>
          <a:off x="4206875" y="1241549"/>
          <a:ext cx="238125" cy="233362"/>
        </p:xfrm>
        <a:graphic>
          <a:graphicData uri="http://schemas.openxmlformats.org/presentationml/2006/ole">
            <mc:AlternateContent xmlns:mc="http://schemas.openxmlformats.org/markup-compatibility/2006">
              <mc:Choice xmlns:v="urn:schemas-microsoft-com:vml" Requires="v">
                <p:oleObj spid="_x0000_s44035" name="Equation" r:id="rId5" imgW="162113" imgH="200005" progId="Equation.3">
                  <p:embed/>
                </p:oleObj>
              </mc:Choice>
              <mc:Fallback>
                <p:oleObj name="Equation" r:id="rId5" imgW="162113" imgH="200005" progId="Equation.3">
                  <p:embed/>
                  <p:pic>
                    <p:nvPicPr>
                      <p:cNvPr id="9" name="Object 34">
                        <a:extLst>
                          <a:ext uri="{FF2B5EF4-FFF2-40B4-BE49-F238E27FC236}">
                            <a16:creationId xmlns:a16="http://schemas.microsoft.com/office/drawing/2014/main" id="{1082DDEB-00DA-471C-88B9-73F12A169F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6875" y="1241549"/>
                        <a:ext cx="2381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10" name="Line 35">
            <a:extLst>
              <a:ext uri="{FF2B5EF4-FFF2-40B4-BE49-F238E27FC236}">
                <a16:creationId xmlns:a16="http://schemas.microsoft.com/office/drawing/2014/main" id="{567FA6F2-C092-4CDA-B1F9-39DAC3EAE642}"/>
              </a:ext>
            </a:extLst>
          </p:cNvPr>
          <p:cNvSpPr>
            <a:spLocks noChangeShapeType="1"/>
          </p:cNvSpPr>
          <p:nvPr/>
        </p:nvSpPr>
        <p:spPr bwMode="auto">
          <a:xfrm>
            <a:off x="4138613" y="3662486"/>
            <a:ext cx="0" cy="26670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36">
            <a:extLst>
              <a:ext uri="{FF2B5EF4-FFF2-40B4-BE49-F238E27FC236}">
                <a16:creationId xmlns:a16="http://schemas.microsoft.com/office/drawing/2014/main" id="{4566D6DE-4D62-48A6-89C0-C2C0C7F3E2AD}"/>
              </a:ext>
            </a:extLst>
          </p:cNvPr>
          <p:cNvSpPr>
            <a:spLocks noChangeShapeType="1"/>
          </p:cNvSpPr>
          <p:nvPr/>
        </p:nvSpPr>
        <p:spPr bwMode="auto">
          <a:xfrm>
            <a:off x="4167188" y="3781549"/>
            <a:ext cx="2214562" cy="0"/>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12" name="Object 37">
            <a:extLst>
              <a:ext uri="{FF2B5EF4-FFF2-40B4-BE49-F238E27FC236}">
                <a16:creationId xmlns:a16="http://schemas.microsoft.com/office/drawing/2014/main" id="{FDE155A1-9345-4870-BC02-C67FDF747542}"/>
              </a:ext>
            </a:extLst>
          </p:cNvPr>
          <p:cNvGraphicFramePr>
            <a:graphicFrameLocks noChangeAspect="1"/>
          </p:cNvGraphicFramePr>
          <p:nvPr/>
        </p:nvGraphicFramePr>
        <p:xfrm>
          <a:off x="5040313" y="3430711"/>
          <a:ext cx="271462" cy="312738"/>
        </p:xfrm>
        <a:graphic>
          <a:graphicData uri="http://schemas.openxmlformats.org/presentationml/2006/ole">
            <mc:AlternateContent xmlns:mc="http://schemas.openxmlformats.org/markup-compatibility/2006">
              <mc:Choice xmlns:v="urn:schemas-microsoft-com:vml" Requires="v">
                <p:oleObj spid="_x0000_s44036" name="Equation" r:id="rId7" imgW="190325" imgH="276117" progId="Equation.3">
                  <p:embed/>
                </p:oleObj>
              </mc:Choice>
              <mc:Fallback>
                <p:oleObj name="Equation" r:id="rId7" imgW="190325" imgH="276117" progId="Equation.3">
                  <p:embed/>
                  <p:pic>
                    <p:nvPicPr>
                      <p:cNvPr id="12" name="Object 37">
                        <a:extLst>
                          <a:ext uri="{FF2B5EF4-FFF2-40B4-BE49-F238E27FC236}">
                            <a16:creationId xmlns:a16="http://schemas.microsoft.com/office/drawing/2014/main" id="{FDE155A1-9345-4870-BC02-C67FDF747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313" y="3430711"/>
                        <a:ext cx="27146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aphicFrame>
        <p:nvGraphicFramePr>
          <p:cNvPr id="13" name="Object 38">
            <a:extLst>
              <a:ext uri="{FF2B5EF4-FFF2-40B4-BE49-F238E27FC236}">
                <a16:creationId xmlns:a16="http://schemas.microsoft.com/office/drawing/2014/main" id="{E964BC20-F4E2-4C75-8ED9-595FCCC60CB9}"/>
              </a:ext>
            </a:extLst>
          </p:cNvPr>
          <p:cNvGraphicFramePr>
            <a:graphicFrameLocks noChangeAspect="1"/>
          </p:cNvGraphicFramePr>
          <p:nvPr/>
        </p:nvGraphicFramePr>
        <p:xfrm>
          <a:off x="6483350" y="2446461"/>
          <a:ext cx="333375" cy="288925"/>
        </p:xfrm>
        <a:graphic>
          <a:graphicData uri="http://schemas.openxmlformats.org/presentationml/2006/ole">
            <mc:AlternateContent xmlns:mc="http://schemas.openxmlformats.org/markup-compatibility/2006">
              <mc:Choice xmlns:v="urn:schemas-microsoft-com:vml" Requires="v">
                <p:oleObj spid="_x0000_s44037" name="公式" r:id="rId9" imgW="190325" imgH="200005" progId="Equation.3">
                  <p:embed/>
                </p:oleObj>
              </mc:Choice>
              <mc:Fallback>
                <p:oleObj name="公式" r:id="rId9" imgW="190325" imgH="200005" progId="Equation.3">
                  <p:embed/>
                  <p:pic>
                    <p:nvPicPr>
                      <p:cNvPr id="13" name="Object 38">
                        <a:extLst>
                          <a:ext uri="{FF2B5EF4-FFF2-40B4-BE49-F238E27FC236}">
                            <a16:creationId xmlns:a16="http://schemas.microsoft.com/office/drawing/2014/main" id="{E964BC20-F4E2-4C75-8ED9-595FCCC60C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3350" y="2446461"/>
                        <a:ext cx="3333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nvGrpSpPr>
          <p:cNvPr id="14" name="Group 44">
            <a:extLst>
              <a:ext uri="{FF2B5EF4-FFF2-40B4-BE49-F238E27FC236}">
                <a16:creationId xmlns:a16="http://schemas.microsoft.com/office/drawing/2014/main" id="{FE4B1A02-1AF6-469C-B9FE-E6718D53C76E}"/>
              </a:ext>
            </a:extLst>
          </p:cNvPr>
          <p:cNvGrpSpPr>
            <a:grpSpLocks/>
          </p:cNvGrpSpPr>
          <p:nvPr/>
        </p:nvGrpSpPr>
        <p:grpSpPr bwMode="auto">
          <a:xfrm>
            <a:off x="4037013" y="1185986"/>
            <a:ext cx="215900" cy="2590800"/>
            <a:chOff x="3969" y="2432"/>
            <a:chExt cx="84" cy="1271"/>
          </a:xfrm>
        </p:grpSpPr>
        <p:sp>
          <p:nvSpPr>
            <p:cNvPr id="15" name="Freeform 45">
              <a:extLst>
                <a:ext uri="{FF2B5EF4-FFF2-40B4-BE49-F238E27FC236}">
                  <a16:creationId xmlns:a16="http://schemas.microsoft.com/office/drawing/2014/main" id="{2B2995B0-C7AA-4C53-A4E3-17A22D6B137E}"/>
                </a:ext>
              </a:extLst>
            </p:cNvPr>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6" name="Freeform 46">
              <a:extLst>
                <a:ext uri="{FF2B5EF4-FFF2-40B4-BE49-F238E27FC236}">
                  <a16:creationId xmlns:a16="http://schemas.microsoft.com/office/drawing/2014/main" id="{0A4C2C84-31AC-42B9-B6BB-8C288D08DC11}"/>
                </a:ext>
              </a:extLst>
            </p:cNvPr>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FFFF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a:p>
          </p:txBody>
        </p:sp>
      </p:grpSp>
      <p:grpSp>
        <p:nvGrpSpPr>
          <p:cNvPr id="17" name="Group 49">
            <a:extLst>
              <a:ext uri="{FF2B5EF4-FFF2-40B4-BE49-F238E27FC236}">
                <a16:creationId xmlns:a16="http://schemas.microsoft.com/office/drawing/2014/main" id="{95F43B87-C020-401B-B9A4-DAE5899F7259}"/>
              </a:ext>
            </a:extLst>
          </p:cNvPr>
          <p:cNvGrpSpPr>
            <a:grpSpLocks/>
          </p:cNvGrpSpPr>
          <p:nvPr/>
        </p:nvGrpSpPr>
        <p:grpSpPr bwMode="auto">
          <a:xfrm flipH="1">
            <a:off x="3246438" y="1449511"/>
            <a:ext cx="71437" cy="2127250"/>
            <a:chOff x="5375" y="2519"/>
            <a:chExt cx="36" cy="1440"/>
          </a:xfrm>
        </p:grpSpPr>
        <p:sp>
          <p:nvSpPr>
            <p:cNvPr id="18" name="Rectangle 50">
              <a:extLst>
                <a:ext uri="{FF2B5EF4-FFF2-40B4-BE49-F238E27FC236}">
                  <a16:creationId xmlns:a16="http://schemas.microsoft.com/office/drawing/2014/main" id="{BF5370C5-D1AB-4EBA-89F4-7BBC47E3B9D7}"/>
                </a:ext>
              </a:extLst>
            </p:cNvPr>
            <p:cNvSpPr>
              <a:spLocks noChangeArrowheads="1"/>
            </p:cNvSpPr>
            <p:nvPr/>
          </p:nvSpPr>
          <p:spPr bwMode="auto">
            <a:xfrm flipH="1">
              <a:off x="5375" y="2519"/>
              <a:ext cx="35" cy="231"/>
            </a:xfrm>
            <a:prstGeom prst="rect">
              <a:avLst/>
            </a:prstGeom>
            <a:solidFill>
              <a:schemeClr val="folHlink"/>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Rectangle 51">
              <a:extLst>
                <a:ext uri="{FF2B5EF4-FFF2-40B4-BE49-F238E27FC236}">
                  <a16:creationId xmlns:a16="http://schemas.microsoft.com/office/drawing/2014/main" id="{60712C9B-1CE4-4DD7-9268-E9FCE0894533}"/>
                </a:ext>
              </a:extLst>
            </p:cNvPr>
            <p:cNvSpPr>
              <a:spLocks noChangeArrowheads="1"/>
            </p:cNvSpPr>
            <p:nvPr/>
          </p:nvSpPr>
          <p:spPr bwMode="auto">
            <a:xfrm>
              <a:off x="5375" y="3004"/>
              <a:ext cx="36" cy="113"/>
            </a:xfrm>
            <a:prstGeom prst="rect">
              <a:avLst/>
            </a:prstGeom>
            <a:solidFill>
              <a:schemeClr val="folHlink"/>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Rectangle 52">
              <a:extLst>
                <a:ext uri="{FF2B5EF4-FFF2-40B4-BE49-F238E27FC236}">
                  <a16:creationId xmlns:a16="http://schemas.microsoft.com/office/drawing/2014/main" id="{C75BCC40-ECF2-4D3F-ADAB-234935FD40DC}"/>
                </a:ext>
              </a:extLst>
            </p:cNvPr>
            <p:cNvSpPr>
              <a:spLocks noChangeArrowheads="1"/>
            </p:cNvSpPr>
            <p:nvPr/>
          </p:nvSpPr>
          <p:spPr bwMode="auto">
            <a:xfrm flipH="1">
              <a:off x="5376" y="3728"/>
              <a:ext cx="35" cy="231"/>
            </a:xfrm>
            <a:prstGeom prst="rect">
              <a:avLst/>
            </a:prstGeom>
            <a:solidFill>
              <a:schemeClr val="folHlink"/>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Rectangle 53">
              <a:extLst>
                <a:ext uri="{FF2B5EF4-FFF2-40B4-BE49-F238E27FC236}">
                  <a16:creationId xmlns:a16="http://schemas.microsoft.com/office/drawing/2014/main" id="{0208F60A-CFD9-48F3-A9FF-C12D2E537411}"/>
                </a:ext>
              </a:extLst>
            </p:cNvPr>
            <p:cNvSpPr>
              <a:spLocks noChangeArrowheads="1"/>
            </p:cNvSpPr>
            <p:nvPr/>
          </p:nvSpPr>
          <p:spPr bwMode="auto">
            <a:xfrm>
              <a:off x="5375" y="3185"/>
              <a:ext cx="36" cy="113"/>
            </a:xfrm>
            <a:prstGeom prst="rect">
              <a:avLst/>
            </a:prstGeom>
            <a:solidFill>
              <a:schemeClr val="folHlink"/>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Rectangle 54">
              <a:extLst>
                <a:ext uri="{FF2B5EF4-FFF2-40B4-BE49-F238E27FC236}">
                  <a16:creationId xmlns:a16="http://schemas.microsoft.com/office/drawing/2014/main" id="{E8722B38-18E4-409C-915D-153F1EC194EA}"/>
                </a:ext>
              </a:extLst>
            </p:cNvPr>
            <p:cNvSpPr>
              <a:spLocks noChangeArrowheads="1"/>
            </p:cNvSpPr>
            <p:nvPr/>
          </p:nvSpPr>
          <p:spPr bwMode="auto">
            <a:xfrm>
              <a:off x="5375" y="3367"/>
              <a:ext cx="36" cy="113"/>
            </a:xfrm>
            <a:prstGeom prst="rect">
              <a:avLst/>
            </a:prstGeom>
            <a:solidFill>
              <a:schemeClr val="folHlink"/>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Rectangle 55">
              <a:extLst>
                <a:ext uri="{FF2B5EF4-FFF2-40B4-BE49-F238E27FC236}">
                  <a16:creationId xmlns:a16="http://schemas.microsoft.com/office/drawing/2014/main" id="{B805F440-A3A2-47B4-9800-D5B316D0E3AB}"/>
                </a:ext>
              </a:extLst>
            </p:cNvPr>
            <p:cNvSpPr>
              <a:spLocks noChangeArrowheads="1"/>
            </p:cNvSpPr>
            <p:nvPr/>
          </p:nvSpPr>
          <p:spPr bwMode="auto">
            <a:xfrm>
              <a:off x="5375" y="3548"/>
              <a:ext cx="36" cy="113"/>
            </a:xfrm>
            <a:prstGeom prst="rect">
              <a:avLst/>
            </a:prstGeom>
            <a:solidFill>
              <a:schemeClr val="folHlink"/>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Rectangle 56">
              <a:extLst>
                <a:ext uri="{FF2B5EF4-FFF2-40B4-BE49-F238E27FC236}">
                  <a16:creationId xmlns:a16="http://schemas.microsoft.com/office/drawing/2014/main" id="{75AEA8D7-4747-4043-8FCF-1438C89E362B}"/>
                </a:ext>
              </a:extLst>
            </p:cNvPr>
            <p:cNvSpPr>
              <a:spLocks noChangeArrowheads="1"/>
            </p:cNvSpPr>
            <p:nvPr/>
          </p:nvSpPr>
          <p:spPr bwMode="auto">
            <a:xfrm>
              <a:off x="5375" y="2818"/>
              <a:ext cx="36" cy="113"/>
            </a:xfrm>
            <a:prstGeom prst="rect">
              <a:avLst/>
            </a:prstGeom>
            <a:solidFill>
              <a:schemeClr val="folHlink"/>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bg1"/>
                  </a:solidFill>
                  <a:latin typeface="Arial" panose="020B0604020202020204" pitchFamily="34" charset="0"/>
                  <a:ea typeface="宋体" panose="02010600030101010101" pitchFamily="2" charset="-122"/>
                </a:defRPr>
              </a:lvl1pPr>
              <a:lvl2pPr marL="742950" indent="-285750">
                <a:defRPr sz="2400" b="1">
                  <a:solidFill>
                    <a:schemeClr val="bg1"/>
                  </a:solidFill>
                  <a:latin typeface="Arial" panose="020B0604020202020204" pitchFamily="34" charset="0"/>
                  <a:ea typeface="宋体" panose="02010600030101010101" pitchFamily="2" charset="-122"/>
                </a:defRPr>
              </a:lvl2pPr>
              <a:lvl3pPr marL="1143000" indent="-228600">
                <a:defRPr sz="2400" b="1">
                  <a:solidFill>
                    <a:schemeClr val="bg1"/>
                  </a:solidFill>
                  <a:latin typeface="Arial" panose="020B0604020202020204" pitchFamily="34" charset="0"/>
                  <a:ea typeface="宋体" panose="02010600030101010101" pitchFamily="2" charset="-122"/>
                </a:defRPr>
              </a:lvl3pPr>
              <a:lvl4pPr marL="1600200" indent="-228600">
                <a:defRPr sz="2400" b="1">
                  <a:solidFill>
                    <a:schemeClr val="bg1"/>
                  </a:solidFill>
                  <a:latin typeface="Arial" panose="020B0604020202020204" pitchFamily="34" charset="0"/>
                  <a:ea typeface="宋体" panose="02010600030101010101" pitchFamily="2" charset="-122"/>
                </a:defRPr>
              </a:lvl4pPr>
              <a:lvl5pPr marL="2057400" indent="-228600">
                <a:defRPr sz="24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5" name="Group 57">
            <a:extLst>
              <a:ext uri="{FF2B5EF4-FFF2-40B4-BE49-F238E27FC236}">
                <a16:creationId xmlns:a16="http://schemas.microsoft.com/office/drawing/2014/main" id="{45CE738E-843D-4336-ABF3-19E05691EE50}"/>
              </a:ext>
            </a:extLst>
          </p:cNvPr>
          <p:cNvGrpSpPr>
            <a:grpSpLocks/>
          </p:cNvGrpSpPr>
          <p:nvPr/>
        </p:nvGrpSpPr>
        <p:grpSpPr bwMode="auto">
          <a:xfrm>
            <a:off x="2381977" y="1875449"/>
            <a:ext cx="874712" cy="1322387"/>
            <a:chOff x="2719" y="733"/>
            <a:chExt cx="551" cy="833"/>
          </a:xfrm>
        </p:grpSpPr>
        <p:grpSp>
          <p:nvGrpSpPr>
            <p:cNvPr id="26" name="Group 58">
              <a:extLst>
                <a:ext uri="{FF2B5EF4-FFF2-40B4-BE49-F238E27FC236}">
                  <a16:creationId xmlns:a16="http://schemas.microsoft.com/office/drawing/2014/main" id="{8E214FBA-B2AF-41A6-B829-95E293C293B2}"/>
                </a:ext>
              </a:extLst>
            </p:cNvPr>
            <p:cNvGrpSpPr>
              <a:grpSpLocks/>
            </p:cNvGrpSpPr>
            <p:nvPr/>
          </p:nvGrpSpPr>
          <p:grpSpPr bwMode="auto">
            <a:xfrm>
              <a:off x="2719" y="890"/>
              <a:ext cx="551" cy="676"/>
              <a:chOff x="1558" y="1584"/>
              <a:chExt cx="739" cy="1196"/>
            </a:xfrm>
          </p:grpSpPr>
          <p:sp>
            <p:nvSpPr>
              <p:cNvPr id="28" name="Line 59">
                <a:extLst>
                  <a:ext uri="{FF2B5EF4-FFF2-40B4-BE49-F238E27FC236}">
                    <a16:creationId xmlns:a16="http://schemas.microsoft.com/office/drawing/2014/main" id="{A3AF977E-CABA-48AF-857D-F853AE9F71F1}"/>
                  </a:ext>
                </a:extLst>
              </p:cNvPr>
              <p:cNvSpPr>
                <a:spLocks noChangeShapeType="1"/>
              </p:cNvSpPr>
              <p:nvPr/>
            </p:nvSpPr>
            <p:spPr bwMode="auto">
              <a:xfrm>
                <a:off x="1609" y="1584"/>
                <a:ext cx="672" cy="0"/>
              </a:xfrm>
              <a:prstGeom prst="line">
                <a:avLst/>
              </a:prstGeom>
              <a:noFill/>
              <a:ln w="127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60">
                <a:extLst>
                  <a:ext uri="{FF2B5EF4-FFF2-40B4-BE49-F238E27FC236}">
                    <a16:creationId xmlns:a16="http://schemas.microsoft.com/office/drawing/2014/main" id="{D7B6809A-FAFD-4464-B99C-080B61EA551E}"/>
                  </a:ext>
                </a:extLst>
              </p:cNvPr>
              <p:cNvSpPr>
                <a:spLocks noChangeShapeType="1"/>
              </p:cNvSpPr>
              <p:nvPr/>
            </p:nvSpPr>
            <p:spPr bwMode="auto">
              <a:xfrm>
                <a:off x="1561" y="1872"/>
                <a:ext cx="720" cy="0"/>
              </a:xfrm>
              <a:prstGeom prst="line">
                <a:avLst/>
              </a:prstGeom>
              <a:noFill/>
              <a:ln w="127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61">
                <a:extLst>
                  <a:ext uri="{FF2B5EF4-FFF2-40B4-BE49-F238E27FC236}">
                    <a16:creationId xmlns:a16="http://schemas.microsoft.com/office/drawing/2014/main" id="{1E9CD46C-961D-4ABB-83AF-45032D50DAF2}"/>
                  </a:ext>
                </a:extLst>
              </p:cNvPr>
              <p:cNvSpPr>
                <a:spLocks noChangeShapeType="1"/>
              </p:cNvSpPr>
              <p:nvPr/>
            </p:nvSpPr>
            <p:spPr bwMode="auto">
              <a:xfrm>
                <a:off x="1558" y="2175"/>
                <a:ext cx="720" cy="0"/>
              </a:xfrm>
              <a:prstGeom prst="line">
                <a:avLst/>
              </a:prstGeom>
              <a:noFill/>
              <a:ln w="127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62">
                <a:extLst>
                  <a:ext uri="{FF2B5EF4-FFF2-40B4-BE49-F238E27FC236}">
                    <a16:creationId xmlns:a16="http://schemas.microsoft.com/office/drawing/2014/main" id="{BCCAA2FA-F18C-46B7-9442-B1F4D8890BA0}"/>
                  </a:ext>
                </a:extLst>
              </p:cNvPr>
              <p:cNvSpPr>
                <a:spLocks noChangeShapeType="1"/>
              </p:cNvSpPr>
              <p:nvPr/>
            </p:nvSpPr>
            <p:spPr bwMode="auto">
              <a:xfrm>
                <a:off x="1577" y="2496"/>
                <a:ext cx="720" cy="0"/>
              </a:xfrm>
              <a:prstGeom prst="line">
                <a:avLst/>
              </a:prstGeom>
              <a:noFill/>
              <a:ln w="127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63">
                <a:extLst>
                  <a:ext uri="{FF2B5EF4-FFF2-40B4-BE49-F238E27FC236}">
                    <a16:creationId xmlns:a16="http://schemas.microsoft.com/office/drawing/2014/main" id="{05F6F9BE-1675-4587-8807-51EFA2D5F50A}"/>
                  </a:ext>
                </a:extLst>
              </p:cNvPr>
              <p:cNvSpPr>
                <a:spLocks noChangeShapeType="1"/>
              </p:cNvSpPr>
              <p:nvPr/>
            </p:nvSpPr>
            <p:spPr bwMode="auto">
              <a:xfrm>
                <a:off x="1576" y="2780"/>
                <a:ext cx="720" cy="0"/>
              </a:xfrm>
              <a:prstGeom prst="line">
                <a:avLst/>
              </a:prstGeom>
              <a:noFill/>
              <a:ln w="127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 name="Line 64">
              <a:extLst>
                <a:ext uri="{FF2B5EF4-FFF2-40B4-BE49-F238E27FC236}">
                  <a16:creationId xmlns:a16="http://schemas.microsoft.com/office/drawing/2014/main" id="{A30A9CE8-CED1-4CDF-A39E-9ED312769E8B}"/>
                </a:ext>
              </a:extLst>
            </p:cNvPr>
            <p:cNvSpPr>
              <a:spLocks noChangeShapeType="1"/>
            </p:cNvSpPr>
            <p:nvPr/>
          </p:nvSpPr>
          <p:spPr bwMode="auto">
            <a:xfrm>
              <a:off x="2759" y="733"/>
              <a:ext cx="504"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3" name="Group 65">
            <a:extLst>
              <a:ext uri="{FF2B5EF4-FFF2-40B4-BE49-F238E27FC236}">
                <a16:creationId xmlns:a16="http://schemas.microsoft.com/office/drawing/2014/main" id="{35573423-E21A-4309-9110-1298B614D540}"/>
              </a:ext>
            </a:extLst>
          </p:cNvPr>
          <p:cNvGrpSpPr>
            <a:grpSpLocks/>
          </p:cNvGrpSpPr>
          <p:nvPr/>
        </p:nvGrpSpPr>
        <p:grpSpPr bwMode="auto">
          <a:xfrm>
            <a:off x="3367739" y="1545423"/>
            <a:ext cx="3049588" cy="1622425"/>
            <a:chOff x="3334" y="527"/>
            <a:chExt cx="1921" cy="1022"/>
          </a:xfrm>
        </p:grpSpPr>
        <p:grpSp>
          <p:nvGrpSpPr>
            <p:cNvPr id="34" name="Group 66">
              <a:extLst>
                <a:ext uri="{FF2B5EF4-FFF2-40B4-BE49-F238E27FC236}">
                  <a16:creationId xmlns:a16="http://schemas.microsoft.com/office/drawing/2014/main" id="{0870DFFC-029C-4D0F-9955-1D46BCB06A68}"/>
                </a:ext>
              </a:extLst>
            </p:cNvPr>
            <p:cNvGrpSpPr>
              <a:grpSpLocks/>
            </p:cNvGrpSpPr>
            <p:nvPr/>
          </p:nvGrpSpPr>
          <p:grpSpPr bwMode="auto">
            <a:xfrm>
              <a:off x="3334" y="643"/>
              <a:ext cx="1921" cy="906"/>
              <a:chOff x="3280" y="709"/>
              <a:chExt cx="1921" cy="906"/>
            </a:xfrm>
          </p:grpSpPr>
          <p:sp>
            <p:nvSpPr>
              <p:cNvPr id="37" name="Line 67">
                <a:extLst>
                  <a:ext uri="{FF2B5EF4-FFF2-40B4-BE49-F238E27FC236}">
                    <a16:creationId xmlns:a16="http://schemas.microsoft.com/office/drawing/2014/main" id="{0B5DE021-FA9E-4B12-8DBB-FF8048CD76A4}"/>
                  </a:ext>
                </a:extLst>
              </p:cNvPr>
              <p:cNvSpPr>
                <a:spLocks noChangeShapeType="1"/>
              </p:cNvSpPr>
              <p:nvPr/>
            </p:nvSpPr>
            <p:spPr bwMode="auto">
              <a:xfrm>
                <a:off x="3296" y="1265"/>
                <a:ext cx="1897" cy="0"/>
              </a:xfrm>
              <a:prstGeom prst="line">
                <a:avLst/>
              </a:prstGeom>
              <a:noFill/>
              <a:ln w="12700" cap="rnd">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8" name="Line 68">
                <a:extLst>
                  <a:ext uri="{FF2B5EF4-FFF2-40B4-BE49-F238E27FC236}">
                    <a16:creationId xmlns:a16="http://schemas.microsoft.com/office/drawing/2014/main" id="{26C4DC0F-472E-4397-A4A6-B429F379F117}"/>
                  </a:ext>
                </a:extLst>
              </p:cNvPr>
              <p:cNvSpPr>
                <a:spLocks noChangeShapeType="1"/>
              </p:cNvSpPr>
              <p:nvPr/>
            </p:nvSpPr>
            <p:spPr bwMode="auto">
              <a:xfrm flipV="1">
                <a:off x="3305" y="709"/>
                <a:ext cx="1888" cy="74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9" name="Line 69">
                <a:extLst>
                  <a:ext uri="{FF2B5EF4-FFF2-40B4-BE49-F238E27FC236}">
                    <a16:creationId xmlns:a16="http://schemas.microsoft.com/office/drawing/2014/main" id="{7C3263C0-BD41-4FC9-8538-9DFF00A0AE77}"/>
                  </a:ext>
                </a:extLst>
              </p:cNvPr>
              <p:cNvSpPr>
                <a:spLocks noChangeShapeType="1"/>
              </p:cNvSpPr>
              <p:nvPr/>
            </p:nvSpPr>
            <p:spPr bwMode="auto">
              <a:xfrm flipV="1">
                <a:off x="3305" y="1055"/>
                <a:ext cx="501" cy="197"/>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70">
                <a:extLst>
                  <a:ext uri="{FF2B5EF4-FFF2-40B4-BE49-F238E27FC236}">
                    <a16:creationId xmlns:a16="http://schemas.microsoft.com/office/drawing/2014/main" id="{B1E3CFCE-FD26-4037-A934-FB61066F3A6A}"/>
                  </a:ext>
                </a:extLst>
              </p:cNvPr>
              <p:cNvSpPr>
                <a:spLocks noChangeShapeType="1"/>
              </p:cNvSpPr>
              <p:nvPr/>
            </p:nvSpPr>
            <p:spPr bwMode="auto">
              <a:xfrm flipV="1">
                <a:off x="3286" y="871"/>
                <a:ext cx="501" cy="197"/>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71">
                <a:extLst>
                  <a:ext uri="{FF2B5EF4-FFF2-40B4-BE49-F238E27FC236}">
                    <a16:creationId xmlns:a16="http://schemas.microsoft.com/office/drawing/2014/main" id="{AE22599C-4537-47D7-BEB6-6D018B9877C4}"/>
                  </a:ext>
                </a:extLst>
              </p:cNvPr>
              <p:cNvSpPr>
                <a:spLocks noChangeShapeType="1"/>
              </p:cNvSpPr>
              <p:nvPr/>
            </p:nvSpPr>
            <p:spPr bwMode="auto">
              <a:xfrm flipV="1">
                <a:off x="3280" y="709"/>
                <a:ext cx="501" cy="197"/>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72">
                <a:extLst>
                  <a:ext uri="{FF2B5EF4-FFF2-40B4-BE49-F238E27FC236}">
                    <a16:creationId xmlns:a16="http://schemas.microsoft.com/office/drawing/2014/main" id="{832E5F6F-30C1-4858-A1DA-156807B01127}"/>
                  </a:ext>
                </a:extLst>
              </p:cNvPr>
              <p:cNvSpPr>
                <a:spLocks noChangeShapeType="1"/>
              </p:cNvSpPr>
              <p:nvPr/>
            </p:nvSpPr>
            <p:spPr bwMode="auto">
              <a:xfrm flipV="1">
                <a:off x="3288" y="1418"/>
                <a:ext cx="501" cy="197"/>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73">
                <a:extLst>
                  <a:ext uri="{FF2B5EF4-FFF2-40B4-BE49-F238E27FC236}">
                    <a16:creationId xmlns:a16="http://schemas.microsoft.com/office/drawing/2014/main" id="{926661E1-2369-4436-9259-FE0A7EFCAC64}"/>
                  </a:ext>
                </a:extLst>
              </p:cNvPr>
              <p:cNvSpPr>
                <a:spLocks noChangeShapeType="1"/>
              </p:cNvSpPr>
              <p:nvPr/>
            </p:nvSpPr>
            <p:spPr bwMode="auto">
              <a:xfrm>
                <a:off x="3770" y="718"/>
                <a:ext cx="1431"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74">
                <a:extLst>
                  <a:ext uri="{FF2B5EF4-FFF2-40B4-BE49-F238E27FC236}">
                    <a16:creationId xmlns:a16="http://schemas.microsoft.com/office/drawing/2014/main" id="{ECE0D73D-D98B-42CA-9B60-E4E0EB2851F7}"/>
                  </a:ext>
                </a:extLst>
              </p:cNvPr>
              <p:cNvSpPr>
                <a:spLocks noChangeShapeType="1"/>
              </p:cNvSpPr>
              <p:nvPr/>
            </p:nvSpPr>
            <p:spPr bwMode="auto">
              <a:xfrm flipV="1">
                <a:off x="3770" y="711"/>
                <a:ext cx="1431" cy="169"/>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75">
                <a:extLst>
                  <a:ext uri="{FF2B5EF4-FFF2-40B4-BE49-F238E27FC236}">
                    <a16:creationId xmlns:a16="http://schemas.microsoft.com/office/drawing/2014/main" id="{CB2B8EA5-66AF-4455-98EF-8A29E2FC2E87}"/>
                  </a:ext>
                </a:extLst>
              </p:cNvPr>
              <p:cNvSpPr>
                <a:spLocks noChangeShapeType="1"/>
              </p:cNvSpPr>
              <p:nvPr/>
            </p:nvSpPr>
            <p:spPr bwMode="auto">
              <a:xfrm flipV="1">
                <a:off x="3806" y="709"/>
                <a:ext cx="1387" cy="346"/>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76">
                <a:extLst>
                  <a:ext uri="{FF2B5EF4-FFF2-40B4-BE49-F238E27FC236}">
                    <a16:creationId xmlns:a16="http://schemas.microsoft.com/office/drawing/2014/main" id="{5EA2B7FC-DFB8-4750-B4A1-24BF76B8C00C}"/>
                  </a:ext>
                </a:extLst>
              </p:cNvPr>
              <p:cNvSpPr>
                <a:spLocks noChangeShapeType="1"/>
              </p:cNvSpPr>
              <p:nvPr/>
            </p:nvSpPr>
            <p:spPr bwMode="auto">
              <a:xfrm flipV="1">
                <a:off x="3770" y="709"/>
                <a:ext cx="1423" cy="712"/>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5" name="Line 77">
              <a:extLst>
                <a:ext uri="{FF2B5EF4-FFF2-40B4-BE49-F238E27FC236}">
                  <a16:creationId xmlns:a16="http://schemas.microsoft.com/office/drawing/2014/main" id="{F00F90EE-1E7D-43B1-8609-524AD18AACCD}"/>
                </a:ext>
              </a:extLst>
            </p:cNvPr>
            <p:cNvSpPr>
              <a:spLocks noChangeShapeType="1"/>
            </p:cNvSpPr>
            <p:nvPr/>
          </p:nvSpPr>
          <p:spPr bwMode="auto">
            <a:xfrm flipV="1">
              <a:off x="3334" y="527"/>
              <a:ext cx="453" cy="18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78">
              <a:extLst>
                <a:ext uri="{FF2B5EF4-FFF2-40B4-BE49-F238E27FC236}">
                  <a16:creationId xmlns:a16="http://schemas.microsoft.com/office/drawing/2014/main" id="{D76A2E0D-E96D-4FDC-81F3-7EAA0EE8BB08}"/>
                </a:ext>
              </a:extLst>
            </p:cNvPr>
            <p:cNvSpPr>
              <a:spLocks noChangeShapeType="1"/>
            </p:cNvSpPr>
            <p:nvPr/>
          </p:nvSpPr>
          <p:spPr bwMode="auto">
            <a:xfrm>
              <a:off x="3833" y="527"/>
              <a:ext cx="1406" cy="13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7" name="Freeform: Shape 61">
            <a:extLst>
              <a:ext uri="{FF2B5EF4-FFF2-40B4-BE49-F238E27FC236}">
                <a16:creationId xmlns:a16="http://schemas.microsoft.com/office/drawing/2014/main" id="{B1920ED1-A3E9-431E-AEF1-A5866035325D}"/>
              </a:ext>
            </a:extLst>
          </p:cNvPr>
          <p:cNvSpPr/>
          <p:nvPr/>
        </p:nvSpPr>
        <p:spPr bwMode="auto">
          <a:xfrm>
            <a:off x="3730625" y="2433364"/>
            <a:ext cx="54883" cy="190898"/>
          </a:xfrm>
          <a:custGeom>
            <a:avLst/>
            <a:gdLst>
              <a:gd name="connsiteX0" fmla="*/ 0 w 77033"/>
              <a:gd name="connsiteY0" fmla="*/ 228600 h 228600"/>
              <a:gd name="connsiteX1" fmla="*/ 76200 w 77033"/>
              <a:gd name="connsiteY1" fmla="*/ 84666 h 228600"/>
              <a:gd name="connsiteX2" fmla="*/ 33867 w 77033"/>
              <a:gd name="connsiteY2" fmla="*/ 0 h 228600"/>
            </a:gdLst>
            <a:ahLst/>
            <a:cxnLst>
              <a:cxn ang="0">
                <a:pos x="connsiteX0" y="connsiteY0"/>
              </a:cxn>
              <a:cxn ang="0">
                <a:pos x="connsiteX1" y="connsiteY1"/>
              </a:cxn>
              <a:cxn ang="0">
                <a:pos x="connsiteX2" y="connsiteY2"/>
              </a:cxn>
            </a:cxnLst>
            <a:rect l="l" t="t" r="r" b="b"/>
            <a:pathLst>
              <a:path w="77033" h="228600">
                <a:moveTo>
                  <a:pt x="0" y="228600"/>
                </a:moveTo>
                <a:cubicBezTo>
                  <a:pt x="35278" y="175683"/>
                  <a:pt x="70556" y="122766"/>
                  <a:pt x="76200" y="84666"/>
                </a:cubicBezTo>
                <a:cubicBezTo>
                  <a:pt x="81844" y="46566"/>
                  <a:pt x="57855" y="23283"/>
                  <a:pt x="33867"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A2B6212-CA1E-40D4-9849-641FB6676364}"/>
                  </a:ext>
                </a:extLst>
              </p:cNvPr>
              <p:cNvSpPr txBox="1"/>
              <p:nvPr/>
            </p:nvSpPr>
            <p:spPr>
              <a:xfrm>
                <a:off x="3793214" y="2381833"/>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48" name="TextBox 47">
                <a:extLst>
                  <a:ext uri="{FF2B5EF4-FFF2-40B4-BE49-F238E27FC236}">
                    <a16:creationId xmlns:a16="http://schemas.microsoft.com/office/drawing/2014/main" id="{DA2B6212-CA1E-40D4-9849-641FB6676364}"/>
                  </a:ext>
                </a:extLst>
              </p:cNvPr>
              <p:cNvSpPr txBox="1">
                <a:spLocks noRot="1" noChangeAspect="1" noMove="1" noResize="1" noEditPoints="1" noAdjustHandles="1" noChangeArrowheads="1" noChangeShapeType="1" noTextEdit="1"/>
              </p:cNvSpPr>
              <p:nvPr/>
            </p:nvSpPr>
            <p:spPr>
              <a:xfrm>
                <a:off x="3793214" y="2381833"/>
                <a:ext cx="194284" cy="276999"/>
              </a:xfrm>
              <a:prstGeom prst="rect">
                <a:avLst/>
              </a:prstGeom>
              <a:blipFill>
                <a:blip r:embed="rId11"/>
                <a:stretch>
                  <a:fillRect l="-25000" r="-25000" b="-8889"/>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19AE65D8-675F-4137-A3BF-6B87109DE283}"/>
              </a:ext>
            </a:extLst>
          </p:cNvPr>
          <p:cNvCxnSpPr/>
          <p:nvPr/>
        </p:nvCxnSpPr>
        <p:spPr bwMode="auto">
          <a:xfrm>
            <a:off x="2123728" y="2940933"/>
            <a:ext cx="0" cy="29292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104F83A-EB75-450A-8C83-5B2066A859AF}"/>
                  </a:ext>
                </a:extLst>
              </p:cNvPr>
              <p:cNvSpPr txBox="1"/>
              <p:nvPr/>
            </p:nvSpPr>
            <p:spPr>
              <a:xfrm>
                <a:off x="1010802" y="2940933"/>
                <a:ext cx="10391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oMath>
                  </m:oMathPara>
                </a14:m>
                <a:endParaRPr lang="en-US" dirty="0"/>
              </a:p>
            </p:txBody>
          </p:sp>
        </mc:Choice>
        <mc:Fallback xmlns="">
          <p:sp>
            <p:nvSpPr>
              <p:cNvPr id="50" name="TextBox 49">
                <a:extLst>
                  <a:ext uri="{FF2B5EF4-FFF2-40B4-BE49-F238E27FC236}">
                    <a16:creationId xmlns:a16="http://schemas.microsoft.com/office/drawing/2014/main" id="{9104F83A-EB75-450A-8C83-5B2066A859AF}"/>
                  </a:ext>
                </a:extLst>
              </p:cNvPr>
              <p:cNvSpPr txBox="1">
                <a:spLocks noRot="1" noChangeAspect="1" noMove="1" noResize="1" noEditPoints="1" noAdjustHandles="1" noChangeArrowheads="1" noChangeShapeType="1" noTextEdit="1"/>
              </p:cNvSpPr>
              <p:nvPr/>
            </p:nvSpPr>
            <p:spPr>
              <a:xfrm>
                <a:off x="1010802" y="2940933"/>
                <a:ext cx="1039131" cy="276999"/>
              </a:xfrm>
              <a:prstGeom prst="rect">
                <a:avLst/>
              </a:prstGeom>
              <a:blipFill>
                <a:blip r:embed="rId12"/>
                <a:stretch>
                  <a:fillRect l="-5294" r="-4706" b="-8696"/>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1116CA8F-34F3-4A08-BB00-F6F29E4DFC8A}"/>
              </a:ext>
            </a:extLst>
          </p:cNvPr>
          <p:cNvSpPr txBox="1"/>
          <p:nvPr/>
        </p:nvSpPr>
        <p:spPr>
          <a:xfrm>
            <a:off x="221064" y="3993380"/>
            <a:ext cx="6176947" cy="369332"/>
          </a:xfrm>
          <a:prstGeom prst="rect">
            <a:avLst/>
          </a:prstGeom>
          <a:noFill/>
        </p:spPr>
        <p:txBody>
          <a:bodyPr wrap="none" rtlCol="0">
            <a:spAutoFit/>
          </a:bodyPr>
          <a:lstStyle/>
          <a:p>
            <a:r>
              <a:rPr lang="en-GB" dirty="0"/>
              <a:t>The phase difference between the waves from two adjacent slits is: </a:t>
            </a:r>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A9EC11B-1377-45FA-851F-BD383D7D3684}"/>
                  </a:ext>
                </a:extLst>
              </p:cNvPr>
              <p:cNvSpPr txBox="1"/>
              <p:nvPr/>
            </p:nvSpPr>
            <p:spPr>
              <a:xfrm>
                <a:off x="6546850" y="3812827"/>
                <a:ext cx="1612493"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𝑑</m:t>
                          </m:r>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num>
                        <m:den>
                          <m:r>
                            <a:rPr lang="en-GB" b="0" i="1" smtClean="0">
                              <a:latin typeface="Cambria Math" panose="02040503050406030204" pitchFamily="18" charset="0"/>
                              <a:ea typeface="Cambria Math" panose="02040503050406030204" pitchFamily="18" charset="0"/>
                            </a:rPr>
                            <m:t>𝜆</m:t>
                          </m:r>
                        </m:den>
                      </m:f>
                    </m:oMath>
                  </m:oMathPara>
                </a14:m>
                <a:endParaRPr lang="en-US" dirty="0"/>
              </a:p>
            </p:txBody>
          </p:sp>
        </mc:Choice>
        <mc:Fallback xmlns="">
          <p:sp>
            <p:nvSpPr>
              <p:cNvPr id="52" name="TextBox 51">
                <a:extLst>
                  <a:ext uri="{FF2B5EF4-FFF2-40B4-BE49-F238E27FC236}">
                    <a16:creationId xmlns:a16="http://schemas.microsoft.com/office/drawing/2014/main" id="{5A9EC11B-1377-45FA-851F-BD383D7D3684}"/>
                  </a:ext>
                </a:extLst>
              </p:cNvPr>
              <p:cNvSpPr txBox="1">
                <a:spLocks noRot="1" noChangeAspect="1" noMove="1" noResize="1" noEditPoints="1" noAdjustHandles="1" noChangeArrowheads="1" noChangeShapeType="1" noTextEdit="1"/>
              </p:cNvSpPr>
              <p:nvPr/>
            </p:nvSpPr>
            <p:spPr>
              <a:xfrm>
                <a:off x="6546850" y="3812827"/>
                <a:ext cx="1612493" cy="524118"/>
              </a:xfrm>
              <a:prstGeom prst="rect">
                <a:avLst/>
              </a:prstGeom>
              <a:blipFill>
                <a:blip r:embed="rId13"/>
                <a:stretch>
                  <a:fillRect/>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E159DB4A-DC7E-4F63-9980-C9EC55B66CA6}"/>
              </a:ext>
            </a:extLst>
          </p:cNvPr>
          <p:cNvSpPr txBox="1"/>
          <p:nvPr/>
        </p:nvSpPr>
        <p:spPr>
          <a:xfrm>
            <a:off x="208026" y="4437404"/>
            <a:ext cx="7939994" cy="369332"/>
          </a:xfrm>
          <a:prstGeom prst="rect">
            <a:avLst/>
          </a:prstGeom>
          <a:noFill/>
        </p:spPr>
        <p:txBody>
          <a:bodyPr wrap="none" rtlCol="0">
            <a:spAutoFit/>
          </a:bodyPr>
          <a:lstStyle/>
          <a:p>
            <a:r>
              <a:rPr lang="en-GB" dirty="0"/>
              <a:t>There is constructive interferences between these waves from two adjacent slits at P if </a:t>
            </a:r>
            <a:endParaRPr lang="en-US"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1441206-CE1B-4F69-90A0-D22AF476572F}"/>
                  </a:ext>
                </a:extLst>
              </p:cNvPr>
              <p:cNvSpPr txBox="1"/>
              <p:nvPr/>
            </p:nvSpPr>
            <p:spPr>
              <a:xfrm>
                <a:off x="2067305" y="5571882"/>
                <a:ext cx="14286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𝑑</m:t>
                      </m:r>
                      <m:func>
                        <m:funcPr>
                          <m:ctrlPr>
                            <a:rPr lang="en-GB" i="1">
                              <a:latin typeface="Cambria Math" panose="02040503050406030204" pitchFamily="18" charset="0"/>
                              <a:ea typeface="Cambria Math" panose="02040503050406030204" pitchFamily="18" charset="0"/>
                            </a:rPr>
                          </m:ctrlPr>
                        </m:funcPr>
                        <m:fName>
                          <m:r>
                            <m:rPr>
                              <m:sty m:val="p"/>
                            </m:rPr>
                            <a:rPr lang="en-GB">
                              <a:latin typeface="Cambria Math" panose="02040503050406030204" pitchFamily="18" charset="0"/>
                              <a:ea typeface="Cambria Math" panose="02040503050406030204" pitchFamily="18" charset="0"/>
                            </a:rPr>
                            <m:t>sin</m:t>
                          </m:r>
                        </m:fName>
                        <m:e>
                          <m:r>
                            <a:rPr lang="en-GB" i="1">
                              <a:latin typeface="Cambria Math" panose="02040503050406030204" pitchFamily="18" charset="0"/>
                              <a:ea typeface="Cambria Math" panose="02040503050406030204" pitchFamily="18" charset="0"/>
                            </a:rPr>
                            <m:t>𝜃</m:t>
                          </m:r>
                        </m:e>
                      </m:fun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𝑘</m:t>
                      </m:r>
                      <m:r>
                        <a:rPr lang="en-GB"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54" name="TextBox 53">
                <a:extLst>
                  <a:ext uri="{FF2B5EF4-FFF2-40B4-BE49-F238E27FC236}">
                    <a16:creationId xmlns:a16="http://schemas.microsoft.com/office/drawing/2014/main" id="{01441206-CE1B-4F69-90A0-D22AF476572F}"/>
                  </a:ext>
                </a:extLst>
              </p:cNvPr>
              <p:cNvSpPr txBox="1">
                <a:spLocks noRot="1" noChangeAspect="1" noMove="1" noResize="1" noEditPoints="1" noAdjustHandles="1" noChangeArrowheads="1" noChangeShapeType="1" noTextEdit="1"/>
              </p:cNvSpPr>
              <p:nvPr/>
            </p:nvSpPr>
            <p:spPr>
              <a:xfrm>
                <a:off x="2067305" y="5571882"/>
                <a:ext cx="1428661" cy="276999"/>
              </a:xfrm>
              <a:prstGeom prst="rect">
                <a:avLst/>
              </a:prstGeom>
              <a:blipFill>
                <a:blip r:embed="rId14"/>
                <a:stretch>
                  <a:fillRect l="-3419" r="-3846"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DE08BA6-4982-4707-98AB-477F7781B645}"/>
                  </a:ext>
                </a:extLst>
              </p:cNvPr>
              <p:cNvSpPr txBox="1"/>
              <p:nvPr/>
            </p:nvSpPr>
            <p:spPr>
              <a:xfrm>
                <a:off x="2432697" y="6201209"/>
                <a:ext cx="1361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=0,1,2,3…</m:t>
                      </m:r>
                    </m:oMath>
                  </m:oMathPara>
                </a14:m>
                <a:endParaRPr lang="en-US" dirty="0"/>
              </a:p>
            </p:txBody>
          </p:sp>
        </mc:Choice>
        <mc:Fallback xmlns="">
          <p:sp>
            <p:nvSpPr>
              <p:cNvPr id="55" name="TextBox 54">
                <a:extLst>
                  <a:ext uri="{FF2B5EF4-FFF2-40B4-BE49-F238E27FC236}">
                    <a16:creationId xmlns:a16="http://schemas.microsoft.com/office/drawing/2014/main" id="{8DE08BA6-4982-4707-98AB-477F7781B645}"/>
                  </a:ext>
                </a:extLst>
              </p:cNvPr>
              <p:cNvSpPr txBox="1">
                <a:spLocks noRot="1" noChangeAspect="1" noMove="1" noResize="1" noEditPoints="1" noAdjustHandles="1" noChangeArrowheads="1" noChangeShapeType="1" noTextEdit="1"/>
              </p:cNvSpPr>
              <p:nvPr/>
            </p:nvSpPr>
            <p:spPr>
              <a:xfrm>
                <a:off x="2432697" y="6201209"/>
                <a:ext cx="1361270" cy="276999"/>
              </a:xfrm>
              <a:prstGeom prst="rect">
                <a:avLst/>
              </a:prstGeom>
              <a:blipFill>
                <a:blip r:embed="rId15"/>
                <a:stretch>
                  <a:fillRect l="-3587" b="-8696"/>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90F08417-7191-4438-A4BF-F2E60252BB9D}"/>
              </a:ext>
            </a:extLst>
          </p:cNvPr>
          <p:cNvCxnSpPr/>
          <p:nvPr/>
        </p:nvCxnSpPr>
        <p:spPr bwMode="auto">
          <a:xfrm flipH="1">
            <a:off x="3682206" y="5710381"/>
            <a:ext cx="57070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0D69154C-F739-485B-A494-633EBA946F2F}"/>
              </a:ext>
            </a:extLst>
          </p:cNvPr>
          <p:cNvSpPr txBox="1"/>
          <p:nvPr/>
        </p:nvSpPr>
        <p:spPr>
          <a:xfrm>
            <a:off x="4325937" y="5484150"/>
            <a:ext cx="3975384" cy="369332"/>
          </a:xfrm>
          <a:prstGeom prst="rect">
            <a:avLst/>
          </a:prstGeom>
          <a:noFill/>
        </p:spPr>
        <p:txBody>
          <a:bodyPr wrap="none" rtlCol="0">
            <a:spAutoFit/>
          </a:bodyPr>
          <a:lstStyle/>
          <a:p>
            <a:r>
              <a:rPr lang="en-GB" dirty="0"/>
              <a:t>This equation is named “grating equation”</a:t>
            </a:r>
            <a:endParaRPr lang="en-US" dirty="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27458A6-276B-4A45-8751-7B22841AA8CB}"/>
                  </a:ext>
                </a:extLst>
              </p:cNvPr>
              <p:cNvSpPr txBox="1"/>
              <p:nvPr/>
            </p:nvSpPr>
            <p:spPr>
              <a:xfrm>
                <a:off x="2304039" y="4942555"/>
                <a:ext cx="1228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𝑘</m:t>
                      </m:r>
                      <m:r>
                        <a:rPr lang="en-GB" b="0" i="1" smtClean="0">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58" name="TextBox 57">
                <a:extLst>
                  <a:ext uri="{FF2B5EF4-FFF2-40B4-BE49-F238E27FC236}">
                    <a16:creationId xmlns:a16="http://schemas.microsoft.com/office/drawing/2014/main" id="{827458A6-276B-4A45-8751-7B22841AA8CB}"/>
                  </a:ext>
                </a:extLst>
              </p:cNvPr>
              <p:cNvSpPr txBox="1">
                <a:spLocks noRot="1" noChangeAspect="1" noMove="1" noResize="1" noEditPoints="1" noAdjustHandles="1" noChangeArrowheads="1" noChangeShapeType="1" noTextEdit="1"/>
              </p:cNvSpPr>
              <p:nvPr/>
            </p:nvSpPr>
            <p:spPr>
              <a:xfrm>
                <a:off x="2304039" y="4942555"/>
                <a:ext cx="1228157" cy="276999"/>
              </a:xfrm>
              <a:prstGeom prst="rect">
                <a:avLst/>
              </a:prstGeom>
              <a:blipFill>
                <a:blip r:embed="rId16"/>
                <a:stretch>
                  <a:fillRect l="-5970" r="-447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F5745F3-4046-4810-BCAE-B4118D88295B}"/>
                  </a:ext>
                </a:extLst>
              </p:cNvPr>
              <p:cNvSpPr txBox="1"/>
              <p:nvPr/>
            </p:nvSpPr>
            <p:spPr>
              <a:xfrm>
                <a:off x="3947711" y="5006232"/>
                <a:ext cx="13497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k</m:t>
                      </m:r>
                      <m:r>
                        <a:rPr lang="en-GB" b="0" i="1" smtClean="0">
                          <a:latin typeface="Cambria Math" panose="02040503050406030204" pitchFamily="18" charset="0"/>
                        </a:rPr>
                        <m:t>=0,1,2,3…</m:t>
                      </m:r>
                    </m:oMath>
                  </m:oMathPara>
                </a14:m>
                <a:endParaRPr lang="en-US" dirty="0"/>
              </a:p>
            </p:txBody>
          </p:sp>
        </mc:Choice>
        <mc:Fallback xmlns="">
          <p:sp>
            <p:nvSpPr>
              <p:cNvPr id="59" name="TextBox 58">
                <a:extLst>
                  <a:ext uri="{FF2B5EF4-FFF2-40B4-BE49-F238E27FC236}">
                    <a16:creationId xmlns:a16="http://schemas.microsoft.com/office/drawing/2014/main" id="{0F5745F3-4046-4810-BCAE-B4118D88295B}"/>
                  </a:ext>
                </a:extLst>
              </p:cNvPr>
              <p:cNvSpPr txBox="1">
                <a:spLocks noRot="1" noChangeAspect="1" noMove="1" noResize="1" noEditPoints="1" noAdjustHandles="1" noChangeArrowheads="1" noChangeShapeType="1" noTextEdit="1"/>
              </p:cNvSpPr>
              <p:nvPr/>
            </p:nvSpPr>
            <p:spPr>
              <a:xfrm>
                <a:off x="3947711" y="5006232"/>
                <a:ext cx="1349728" cy="276999"/>
              </a:xfrm>
              <a:prstGeom prst="rect">
                <a:avLst/>
              </a:prstGeom>
              <a:blipFill>
                <a:blip r:embed="rId17"/>
                <a:stretch>
                  <a:fillRect l="-3620" b="-8696"/>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F85EEB2B-EB28-4B49-8895-9ACA6A497D0D}"/>
              </a:ext>
            </a:extLst>
          </p:cNvPr>
          <p:cNvCxnSpPr/>
          <p:nvPr/>
        </p:nvCxnSpPr>
        <p:spPr bwMode="auto">
          <a:xfrm>
            <a:off x="3271978" y="2713145"/>
            <a:ext cx="326231" cy="553914"/>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a:extLst>
              <a:ext uri="{FF2B5EF4-FFF2-40B4-BE49-F238E27FC236}">
                <a16:creationId xmlns:a16="http://schemas.microsoft.com/office/drawing/2014/main" id="{49216FEE-7D75-4093-B6F0-4795D023691C}"/>
              </a:ext>
            </a:extLst>
          </p:cNvPr>
          <p:cNvCxnSpPr/>
          <p:nvPr/>
        </p:nvCxnSpPr>
        <p:spPr bwMode="auto">
          <a:xfrm flipV="1">
            <a:off x="3383148" y="3274967"/>
            <a:ext cx="247113" cy="10874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E2E2064-1866-4F53-BB7D-35C55F281711}"/>
                  </a:ext>
                </a:extLst>
              </p:cNvPr>
              <p:cNvSpPr txBox="1"/>
              <p:nvPr/>
            </p:nvSpPr>
            <p:spPr>
              <a:xfrm>
                <a:off x="3375025" y="3427273"/>
                <a:ext cx="54854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𝑑</m:t>
                      </m:r>
                      <m:func>
                        <m:funcPr>
                          <m:ctrlPr>
                            <a:rPr lang="en-GB" sz="1400" b="0" i="1" smtClean="0">
                              <a:latin typeface="Cambria Math" panose="02040503050406030204" pitchFamily="18" charset="0"/>
                            </a:rPr>
                          </m:ctrlPr>
                        </m:funcPr>
                        <m:fName>
                          <m:r>
                            <m:rPr>
                              <m:sty m:val="p"/>
                            </m:rPr>
                            <a:rPr lang="en-GB" sz="1400" b="0" i="0" smtClean="0">
                              <a:latin typeface="Cambria Math" panose="02040503050406030204" pitchFamily="18" charset="0"/>
                            </a:rPr>
                            <m:t>sin</m:t>
                          </m:r>
                        </m:fName>
                        <m:e>
                          <m:r>
                            <a:rPr lang="en-GB" sz="1400" b="0" i="1" smtClean="0">
                              <a:latin typeface="Cambria Math" panose="02040503050406030204" pitchFamily="18" charset="0"/>
                              <a:ea typeface="Cambria Math" panose="02040503050406030204" pitchFamily="18" charset="0"/>
                            </a:rPr>
                            <m:t>𝜃</m:t>
                          </m:r>
                        </m:e>
                      </m:func>
                    </m:oMath>
                  </m:oMathPara>
                </a14:m>
                <a:endParaRPr lang="en-US" sz="1400" dirty="0"/>
              </a:p>
            </p:txBody>
          </p:sp>
        </mc:Choice>
        <mc:Fallback xmlns="">
          <p:sp>
            <p:nvSpPr>
              <p:cNvPr id="62" name="TextBox 61">
                <a:extLst>
                  <a:ext uri="{FF2B5EF4-FFF2-40B4-BE49-F238E27FC236}">
                    <a16:creationId xmlns:a16="http://schemas.microsoft.com/office/drawing/2014/main" id="{2E2E2064-1866-4F53-BB7D-35C55F281711}"/>
                  </a:ext>
                </a:extLst>
              </p:cNvPr>
              <p:cNvSpPr txBox="1">
                <a:spLocks noRot="1" noChangeAspect="1" noMove="1" noResize="1" noEditPoints="1" noAdjustHandles="1" noChangeArrowheads="1" noChangeShapeType="1" noTextEdit="1"/>
              </p:cNvSpPr>
              <p:nvPr/>
            </p:nvSpPr>
            <p:spPr>
              <a:xfrm>
                <a:off x="3375025" y="3427273"/>
                <a:ext cx="548547" cy="215444"/>
              </a:xfrm>
              <a:prstGeom prst="rect">
                <a:avLst/>
              </a:prstGeom>
              <a:blipFill>
                <a:blip r:embed="rId18"/>
                <a:stretch>
                  <a:fillRect l="-7778" r="-5556" b="-8333"/>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67FD1B13-E79C-4791-A560-F1B6AF470DE7}"/>
              </a:ext>
            </a:extLst>
          </p:cNvPr>
          <p:cNvSpPr txBox="1"/>
          <p:nvPr/>
        </p:nvSpPr>
        <p:spPr>
          <a:xfrm>
            <a:off x="3816350" y="6125809"/>
            <a:ext cx="2436886" cy="369332"/>
          </a:xfrm>
          <a:prstGeom prst="rect">
            <a:avLst/>
          </a:prstGeom>
          <a:noFill/>
        </p:spPr>
        <p:txBody>
          <a:bodyPr wrap="none" rtlCol="0">
            <a:spAutoFit/>
          </a:bodyPr>
          <a:lstStyle/>
          <a:p>
            <a:r>
              <a:rPr lang="en-GB" dirty="0"/>
              <a:t> is the interference order </a:t>
            </a:r>
            <a:endParaRPr lang="en-US" dirty="0"/>
          </a:p>
        </p:txBody>
      </p:sp>
    </p:spTree>
    <p:extLst>
      <p:ext uri="{BB962C8B-B14F-4D97-AF65-F5344CB8AC3E}">
        <p14:creationId xmlns:p14="http://schemas.microsoft.com/office/powerpoint/2010/main" val="398040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57" grpId="0"/>
      <p:bldP spid="58" grpId="0"/>
      <p:bldP spid="59" grpId="0"/>
      <p:bldP spid="6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91</a:t>
            </a:fld>
            <a:endParaRPr lang="en-US" altLang="zh-CN"/>
          </a:p>
        </p:txBody>
      </p:sp>
      <p:sp>
        <p:nvSpPr>
          <p:cNvPr id="3" name="Rectangle: Rounded Corners 73">
            <a:extLst>
              <a:ext uri="{FF2B5EF4-FFF2-40B4-BE49-F238E27FC236}">
                <a16:creationId xmlns:a16="http://schemas.microsoft.com/office/drawing/2014/main" id="{71C076B1-E6F5-411C-9E8F-AB47EC2AF8C8}"/>
              </a:ext>
            </a:extLst>
          </p:cNvPr>
          <p:cNvSpPr/>
          <p:nvPr/>
        </p:nvSpPr>
        <p:spPr bwMode="auto">
          <a:xfrm>
            <a:off x="3059832" y="5035839"/>
            <a:ext cx="6092316" cy="125485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Rectangle 4">
            <a:extLst>
              <a:ext uri="{FF2B5EF4-FFF2-40B4-BE49-F238E27FC236}">
                <a16:creationId xmlns:a16="http://schemas.microsoft.com/office/drawing/2014/main" id="{E0CC4B26-A957-4882-95A7-D3AEF3221967}"/>
              </a:ext>
            </a:extLst>
          </p:cNvPr>
          <p:cNvSpPr/>
          <p:nvPr/>
        </p:nvSpPr>
        <p:spPr bwMode="auto">
          <a:xfrm>
            <a:off x="673224" y="2911297"/>
            <a:ext cx="144004" cy="7032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6" name="Rectangle 5">
            <a:extLst>
              <a:ext uri="{FF2B5EF4-FFF2-40B4-BE49-F238E27FC236}">
                <a16:creationId xmlns:a16="http://schemas.microsoft.com/office/drawing/2014/main" id="{C462AB6B-EB81-4575-8354-FC017A75A09D}"/>
              </a:ext>
            </a:extLst>
          </p:cNvPr>
          <p:cNvSpPr/>
          <p:nvPr/>
        </p:nvSpPr>
        <p:spPr bwMode="auto">
          <a:xfrm>
            <a:off x="683000" y="3714761"/>
            <a:ext cx="144004" cy="7032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7" name="Straight Arrow Connector 6">
            <a:extLst>
              <a:ext uri="{FF2B5EF4-FFF2-40B4-BE49-F238E27FC236}">
                <a16:creationId xmlns:a16="http://schemas.microsoft.com/office/drawing/2014/main" id="{A490FEE6-A5A8-41D1-A064-2477CDF8B11E}"/>
              </a:ext>
            </a:extLst>
          </p:cNvPr>
          <p:cNvCxnSpPr>
            <a:cxnSpLocks/>
          </p:cNvCxnSpPr>
          <p:nvPr/>
        </p:nvCxnSpPr>
        <p:spPr bwMode="auto">
          <a:xfrm>
            <a:off x="530679" y="3701441"/>
            <a:ext cx="0" cy="800467"/>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073472-2A2F-4A71-BC82-A3AC7F0D30DE}"/>
                  </a:ext>
                </a:extLst>
              </p:cNvPr>
              <p:cNvSpPr txBox="1"/>
              <p:nvPr/>
            </p:nvSpPr>
            <p:spPr>
              <a:xfrm>
                <a:off x="257465" y="3789379"/>
                <a:ext cx="198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m:t>
                      </m:r>
                    </m:oMath>
                  </m:oMathPara>
                </a14:m>
                <a:endParaRPr lang="en-US" dirty="0"/>
              </a:p>
            </p:txBody>
          </p:sp>
        </mc:Choice>
        <mc:Fallback xmlns="">
          <p:sp>
            <p:nvSpPr>
              <p:cNvPr id="8" name="TextBox 7">
                <a:extLst>
                  <a:ext uri="{FF2B5EF4-FFF2-40B4-BE49-F238E27FC236}">
                    <a16:creationId xmlns:a16="http://schemas.microsoft.com/office/drawing/2014/main" id="{07073472-2A2F-4A71-BC82-A3AC7F0D30DE}"/>
                  </a:ext>
                </a:extLst>
              </p:cNvPr>
              <p:cNvSpPr txBox="1">
                <a:spLocks noRot="1" noChangeAspect="1" noMove="1" noResize="1" noEditPoints="1" noAdjustHandles="1" noChangeArrowheads="1" noChangeShapeType="1" noTextEdit="1"/>
              </p:cNvSpPr>
              <p:nvPr/>
            </p:nvSpPr>
            <p:spPr>
              <a:xfrm>
                <a:off x="257465" y="3789379"/>
                <a:ext cx="198068" cy="276999"/>
              </a:xfrm>
              <a:prstGeom prst="rect">
                <a:avLst/>
              </a:prstGeom>
              <a:blipFill>
                <a:blip r:embed="rId2"/>
                <a:stretch>
                  <a:fillRect l="-27273" r="-24242" b="-11111"/>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94B4183B-3C44-48DD-9C7F-BD40257D6E86}"/>
              </a:ext>
            </a:extLst>
          </p:cNvPr>
          <p:cNvCxnSpPr/>
          <p:nvPr/>
        </p:nvCxnSpPr>
        <p:spPr bwMode="auto">
          <a:xfrm>
            <a:off x="754994" y="4445892"/>
            <a:ext cx="1688307"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Shape 31">
            <a:extLst>
              <a:ext uri="{FF2B5EF4-FFF2-40B4-BE49-F238E27FC236}">
                <a16:creationId xmlns:a16="http://schemas.microsoft.com/office/drawing/2014/main" id="{14E20923-4E1F-44BB-856B-744D7E7A7707}"/>
              </a:ext>
            </a:extLst>
          </p:cNvPr>
          <p:cNvSpPr/>
          <p:nvPr/>
        </p:nvSpPr>
        <p:spPr bwMode="auto">
          <a:xfrm>
            <a:off x="1938611" y="4083739"/>
            <a:ext cx="79610" cy="347133"/>
          </a:xfrm>
          <a:custGeom>
            <a:avLst/>
            <a:gdLst>
              <a:gd name="connsiteX0" fmla="*/ 0 w 79610"/>
              <a:gd name="connsiteY0" fmla="*/ 347133 h 347133"/>
              <a:gd name="connsiteX1" fmla="*/ 76200 w 79610"/>
              <a:gd name="connsiteY1" fmla="*/ 143933 h 347133"/>
              <a:gd name="connsiteX2" fmla="*/ 59266 w 79610"/>
              <a:gd name="connsiteY2" fmla="*/ 0 h 347133"/>
            </a:gdLst>
            <a:ahLst/>
            <a:cxnLst>
              <a:cxn ang="0">
                <a:pos x="connsiteX0" y="connsiteY0"/>
              </a:cxn>
              <a:cxn ang="0">
                <a:pos x="connsiteX1" y="connsiteY1"/>
              </a:cxn>
              <a:cxn ang="0">
                <a:pos x="connsiteX2" y="connsiteY2"/>
              </a:cxn>
            </a:cxnLst>
            <a:rect l="l" t="t" r="r" b="b"/>
            <a:pathLst>
              <a:path w="79610" h="347133">
                <a:moveTo>
                  <a:pt x="0" y="347133"/>
                </a:moveTo>
                <a:cubicBezTo>
                  <a:pt x="33161" y="274460"/>
                  <a:pt x="66322" y="201788"/>
                  <a:pt x="76200" y="143933"/>
                </a:cubicBezTo>
                <a:cubicBezTo>
                  <a:pt x="86078" y="86078"/>
                  <a:pt x="72672" y="43039"/>
                  <a:pt x="59266"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165A64-F5B8-4F73-8F50-2DC8D859BA55}"/>
                  </a:ext>
                </a:extLst>
              </p:cNvPr>
              <p:cNvSpPr txBox="1"/>
              <p:nvPr/>
            </p:nvSpPr>
            <p:spPr>
              <a:xfrm>
                <a:off x="2123728" y="4051373"/>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11" name="TextBox 10">
                <a:extLst>
                  <a:ext uri="{FF2B5EF4-FFF2-40B4-BE49-F238E27FC236}">
                    <a16:creationId xmlns:a16="http://schemas.microsoft.com/office/drawing/2014/main" id="{07165A64-F5B8-4F73-8F50-2DC8D859BA55}"/>
                  </a:ext>
                </a:extLst>
              </p:cNvPr>
              <p:cNvSpPr txBox="1">
                <a:spLocks noRot="1" noChangeAspect="1" noMove="1" noResize="1" noEditPoints="1" noAdjustHandles="1" noChangeArrowheads="1" noChangeShapeType="1" noTextEdit="1"/>
              </p:cNvSpPr>
              <p:nvPr/>
            </p:nvSpPr>
            <p:spPr>
              <a:xfrm>
                <a:off x="2123728" y="4051373"/>
                <a:ext cx="194284" cy="276999"/>
              </a:xfrm>
              <a:prstGeom prst="rect">
                <a:avLst/>
              </a:prstGeom>
              <a:blipFill>
                <a:blip r:embed="rId3"/>
                <a:stretch>
                  <a:fillRect l="-25000" r="-25000" b="-8889"/>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17C512C7-F39A-46EA-B713-F36F0F7E3AA6}"/>
              </a:ext>
            </a:extLst>
          </p:cNvPr>
          <p:cNvSpPr/>
          <p:nvPr/>
        </p:nvSpPr>
        <p:spPr bwMode="auto">
          <a:xfrm>
            <a:off x="683000" y="4501908"/>
            <a:ext cx="143988" cy="81012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3" name="Rectangle 12">
            <a:extLst>
              <a:ext uri="{FF2B5EF4-FFF2-40B4-BE49-F238E27FC236}">
                <a16:creationId xmlns:a16="http://schemas.microsoft.com/office/drawing/2014/main" id="{5E734C17-4E9C-420A-B648-47352D98AF07}"/>
              </a:ext>
            </a:extLst>
          </p:cNvPr>
          <p:cNvSpPr/>
          <p:nvPr/>
        </p:nvSpPr>
        <p:spPr bwMode="auto">
          <a:xfrm>
            <a:off x="673224" y="2107833"/>
            <a:ext cx="144004" cy="7032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4" name="Rectangle 13">
            <a:extLst>
              <a:ext uri="{FF2B5EF4-FFF2-40B4-BE49-F238E27FC236}">
                <a16:creationId xmlns:a16="http://schemas.microsoft.com/office/drawing/2014/main" id="{AC7A509C-909F-4787-8256-24825F18EC5D}"/>
              </a:ext>
            </a:extLst>
          </p:cNvPr>
          <p:cNvSpPr/>
          <p:nvPr/>
        </p:nvSpPr>
        <p:spPr bwMode="auto">
          <a:xfrm>
            <a:off x="683568" y="1322194"/>
            <a:ext cx="144004" cy="7032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TextBox 14">
            <a:extLst>
              <a:ext uri="{FF2B5EF4-FFF2-40B4-BE49-F238E27FC236}">
                <a16:creationId xmlns:a16="http://schemas.microsoft.com/office/drawing/2014/main" id="{A7DF9F2F-FCBF-42C9-A96E-FF486F3FF49E}"/>
              </a:ext>
            </a:extLst>
          </p:cNvPr>
          <p:cNvSpPr txBox="1"/>
          <p:nvPr/>
        </p:nvSpPr>
        <p:spPr>
          <a:xfrm>
            <a:off x="3175484" y="5203904"/>
            <a:ext cx="5976664" cy="923330"/>
          </a:xfrm>
          <a:prstGeom prst="rect">
            <a:avLst/>
          </a:prstGeom>
          <a:noFill/>
        </p:spPr>
        <p:txBody>
          <a:bodyPr wrap="square" rtlCol="0">
            <a:spAutoFit/>
          </a:bodyPr>
          <a:lstStyle/>
          <a:p>
            <a:r>
              <a:rPr lang="en-GB" dirty="0"/>
              <a:t>If there are constructive interferences between waves from 2 adjacent slits, there are constructive interferences between the waves which come from all the slits </a:t>
            </a:r>
            <a:endParaRPr lang="en-US" dirty="0"/>
          </a:p>
        </p:txBody>
      </p:sp>
      <p:cxnSp>
        <p:nvCxnSpPr>
          <p:cNvPr id="16" name="Straight Connector 15">
            <a:extLst>
              <a:ext uri="{FF2B5EF4-FFF2-40B4-BE49-F238E27FC236}">
                <a16:creationId xmlns:a16="http://schemas.microsoft.com/office/drawing/2014/main" id="{C6FB683B-AE23-4E33-AFB2-8C190158489A}"/>
              </a:ext>
            </a:extLst>
          </p:cNvPr>
          <p:cNvCxnSpPr/>
          <p:nvPr/>
        </p:nvCxnSpPr>
        <p:spPr bwMode="auto">
          <a:xfrm>
            <a:off x="771635" y="3655769"/>
            <a:ext cx="514406" cy="138007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a:extLst>
              <a:ext uri="{FF2B5EF4-FFF2-40B4-BE49-F238E27FC236}">
                <a16:creationId xmlns:a16="http://schemas.microsoft.com/office/drawing/2014/main" id="{596FE911-69C1-4DE6-B1C1-967BC3293F17}"/>
              </a:ext>
            </a:extLst>
          </p:cNvPr>
          <p:cNvCxnSpPr/>
          <p:nvPr/>
        </p:nvCxnSpPr>
        <p:spPr bwMode="auto">
          <a:xfrm>
            <a:off x="741695" y="2893472"/>
            <a:ext cx="789786" cy="2035586"/>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8AF3B7FA-7A90-4BCA-AB83-14F7F4E4B0CA}"/>
              </a:ext>
            </a:extLst>
          </p:cNvPr>
          <p:cNvCxnSpPr/>
          <p:nvPr/>
        </p:nvCxnSpPr>
        <p:spPr bwMode="auto">
          <a:xfrm>
            <a:off x="762095" y="2103083"/>
            <a:ext cx="1598750" cy="4031202"/>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8D133281-43B6-40D5-BDFD-1963828806CE}"/>
              </a:ext>
            </a:extLst>
          </p:cNvPr>
          <p:cNvCxnSpPr/>
          <p:nvPr/>
        </p:nvCxnSpPr>
        <p:spPr bwMode="auto">
          <a:xfrm flipV="1">
            <a:off x="846697" y="4665860"/>
            <a:ext cx="290193" cy="11041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33A4F98-A1B7-402A-BCDD-DB77207B4D45}"/>
                  </a:ext>
                </a:extLst>
              </p:cNvPr>
              <p:cNvSpPr txBox="1"/>
              <p:nvPr/>
            </p:nvSpPr>
            <p:spPr>
              <a:xfrm rot="20524044">
                <a:off x="771635" y="4797014"/>
                <a:ext cx="696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𝑑𝑠𝑖𝑛</m:t>
                      </m:r>
                      <m:r>
                        <a:rPr lang="en-GB" b="0" i="1" smtClean="0">
                          <a:latin typeface="Cambria Math" panose="02040503050406030204" pitchFamily="18" charset="0"/>
                        </a:rPr>
                        <m:t> </m:t>
                      </m:r>
                      <m:r>
                        <a:rPr lang="el-GR" i="1">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0" name="TextBox 19">
                <a:extLst>
                  <a:ext uri="{FF2B5EF4-FFF2-40B4-BE49-F238E27FC236}">
                    <a16:creationId xmlns:a16="http://schemas.microsoft.com/office/drawing/2014/main" id="{433A4F98-A1B7-402A-BCDD-DB77207B4D45}"/>
                  </a:ext>
                </a:extLst>
              </p:cNvPr>
              <p:cNvSpPr txBox="1">
                <a:spLocks noRot="1" noChangeAspect="1" noMove="1" noResize="1" noEditPoints="1" noAdjustHandles="1" noChangeArrowheads="1" noChangeShapeType="1" noTextEdit="1"/>
              </p:cNvSpPr>
              <p:nvPr/>
            </p:nvSpPr>
            <p:spPr>
              <a:xfrm rot="20524044">
                <a:off x="771635" y="4797014"/>
                <a:ext cx="696794" cy="276999"/>
              </a:xfrm>
              <a:prstGeom prst="rect">
                <a:avLst/>
              </a:prstGeom>
              <a:blipFill>
                <a:blip r:embed="rId4"/>
                <a:stretch>
                  <a:fillRect l="-6452" r="-5645" b="-8861"/>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29B67EE5-83E5-4FBC-84F3-5500E095307C}"/>
              </a:ext>
            </a:extLst>
          </p:cNvPr>
          <p:cNvCxnSpPr/>
          <p:nvPr/>
        </p:nvCxnSpPr>
        <p:spPr bwMode="auto">
          <a:xfrm flipV="1">
            <a:off x="1023209" y="5036653"/>
            <a:ext cx="639178" cy="23944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BE8F2C9-130D-4306-8397-15E51661384B}"/>
                  </a:ext>
                </a:extLst>
              </p:cNvPr>
              <p:cNvSpPr txBox="1"/>
              <p:nvPr/>
            </p:nvSpPr>
            <p:spPr>
              <a:xfrm rot="20348634">
                <a:off x="1073252" y="5239739"/>
                <a:ext cx="8741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i="1">
                          <a:latin typeface="Cambria Math" panose="02040503050406030204" pitchFamily="18" charset="0"/>
                        </a:rPr>
                        <m:t>𝑑𝑠𝑖𝑛</m:t>
                      </m:r>
                      <m:r>
                        <a:rPr lang="en-GB" i="1">
                          <a:latin typeface="Cambria Math" panose="02040503050406030204" pitchFamily="18" charset="0"/>
                        </a:rPr>
                        <m:t> </m:t>
                      </m:r>
                      <m:r>
                        <a:rPr lang="el-GR" i="1">
                          <a:latin typeface="Cambria Math" panose="02040503050406030204" pitchFamily="18" charset="0"/>
                          <a:ea typeface="Cambria Math" panose="02040503050406030204" pitchFamily="18" charset="0"/>
                        </a:rPr>
                        <m:t>𝜃</m:t>
                      </m:r>
                    </m:oMath>
                  </m:oMathPara>
                </a14:m>
                <a:endParaRPr lang="en-US" dirty="0"/>
              </a:p>
              <a:p>
                <a:endParaRPr lang="en-US" dirty="0"/>
              </a:p>
            </p:txBody>
          </p:sp>
        </mc:Choice>
        <mc:Fallback xmlns="">
          <p:sp>
            <p:nvSpPr>
              <p:cNvPr id="22" name="TextBox 21">
                <a:extLst>
                  <a:ext uri="{FF2B5EF4-FFF2-40B4-BE49-F238E27FC236}">
                    <a16:creationId xmlns:a16="http://schemas.microsoft.com/office/drawing/2014/main" id="{8BE8F2C9-130D-4306-8397-15E51661384B}"/>
                  </a:ext>
                </a:extLst>
              </p:cNvPr>
              <p:cNvSpPr txBox="1">
                <a:spLocks noRot="1" noChangeAspect="1" noMove="1" noResize="1" noEditPoints="1" noAdjustHandles="1" noChangeArrowheads="1" noChangeShapeType="1" noTextEdit="1"/>
              </p:cNvSpPr>
              <p:nvPr/>
            </p:nvSpPr>
            <p:spPr>
              <a:xfrm rot="20348634">
                <a:off x="1073252" y="5239739"/>
                <a:ext cx="874150" cy="553998"/>
              </a:xfrm>
              <a:prstGeom prst="rect">
                <a:avLst/>
              </a:prstGeom>
              <a:blipFill>
                <a:blip r:embed="rId5"/>
                <a:stretch>
                  <a:fillRect l="-1198"/>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E56E501-B024-4EB4-B970-728AA0891E6F}"/>
              </a:ext>
            </a:extLst>
          </p:cNvPr>
          <p:cNvCxnSpPr/>
          <p:nvPr/>
        </p:nvCxnSpPr>
        <p:spPr bwMode="auto">
          <a:xfrm flipV="1">
            <a:off x="1306094" y="5552059"/>
            <a:ext cx="817634" cy="318919"/>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CD8F4903-84C5-499B-8115-2630669D3545}"/>
              </a:ext>
            </a:extLst>
          </p:cNvPr>
          <p:cNvCxnSpPr/>
          <p:nvPr/>
        </p:nvCxnSpPr>
        <p:spPr bwMode="auto">
          <a:xfrm>
            <a:off x="683568" y="4424853"/>
            <a:ext cx="789786" cy="2035586"/>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1BB001-D439-4EBD-8A99-59DB4D332B82}"/>
                  </a:ext>
                </a:extLst>
              </p:cNvPr>
              <p:cNvSpPr txBox="1"/>
              <p:nvPr/>
            </p:nvSpPr>
            <p:spPr>
              <a:xfrm rot="20348818">
                <a:off x="1382755" y="5874756"/>
                <a:ext cx="8315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r>
                        <a:rPr lang="en-GB" b="0" i="1" smtClean="0">
                          <a:latin typeface="Cambria Math" panose="02040503050406030204" pitchFamily="18" charset="0"/>
                        </a:rPr>
                        <m:t>𝑑</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25" name="TextBox 24">
                <a:extLst>
                  <a:ext uri="{FF2B5EF4-FFF2-40B4-BE49-F238E27FC236}">
                    <a16:creationId xmlns:a16="http://schemas.microsoft.com/office/drawing/2014/main" id="{CA1BB001-D439-4EBD-8A99-59DB4D332B82}"/>
                  </a:ext>
                </a:extLst>
              </p:cNvPr>
              <p:cNvSpPr txBox="1">
                <a:spLocks noRot="1" noChangeAspect="1" noMove="1" noResize="1" noEditPoints="1" noAdjustHandles="1" noChangeArrowheads="1" noChangeShapeType="1" noTextEdit="1"/>
              </p:cNvSpPr>
              <p:nvPr/>
            </p:nvSpPr>
            <p:spPr>
              <a:xfrm rot="20348818">
                <a:off x="1382755" y="5874756"/>
                <a:ext cx="831573" cy="276999"/>
              </a:xfrm>
              <a:prstGeom prst="rect">
                <a:avLst/>
              </a:prstGeom>
              <a:blipFill>
                <a:blip r:embed="rId6"/>
                <a:stretch>
                  <a:fillRect l="-4861" r="-5556" b="-7609"/>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9A6D66C-514D-4226-897F-269439A18AC3}"/>
              </a:ext>
            </a:extLst>
          </p:cNvPr>
          <p:cNvCxnSpPr>
            <a:stCxn id="12" idx="0"/>
          </p:cNvCxnSpPr>
          <p:nvPr/>
        </p:nvCxnSpPr>
        <p:spPr bwMode="auto">
          <a:xfrm flipV="1">
            <a:off x="754994" y="3714761"/>
            <a:ext cx="2304838" cy="78714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394CAA88-985F-4A7D-BDBD-7705A883B22E}"/>
              </a:ext>
            </a:extLst>
          </p:cNvPr>
          <p:cNvCxnSpPr/>
          <p:nvPr/>
        </p:nvCxnSpPr>
        <p:spPr bwMode="auto">
          <a:xfrm flipV="1">
            <a:off x="736428" y="2885658"/>
            <a:ext cx="2304838" cy="78714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411663EE-1029-4778-8155-5CE96F841799}"/>
              </a:ext>
            </a:extLst>
          </p:cNvPr>
          <p:cNvCxnSpPr/>
          <p:nvPr/>
        </p:nvCxnSpPr>
        <p:spPr bwMode="auto">
          <a:xfrm flipV="1">
            <a:off x="720183" y="2089170"/>
            <a:ext cx="2304838" cy="78714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8C72654A-2E30-44EB-9072-282ED56B07D2}"/>
              </a:ext>
            </a:extLst>
          </p:cNvPr>
          <p:cNvCxnSpPr/>
          <p:nvPr/>
        </p:nvCxnSpPr>
        <p:spPr bwMode="auto">
          <a:xfrm flipV="1">
            <a:off x="736428" y="1292762"/>
            <a:ext cx="2304838" cy="78714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888DE288-71E3-4998-B6B1-F19DAAA83CED}"/>
              </a:ext>
            </a:extLst>
          </p:cNvPr>
          <p:cNvSpPr txBox="1"/>
          <p:nvPr/>
        </p:nvSpPr>
        <p:spPr>
          <a:xfrm>
            <a:off x="4067944" y="1840763"/>
            <a:ext cx="428066" cy="369332"/>
          </a:xfrm>
          <a:prstGeom prst="rect">
            <a:avLst/>
          </a:prstGeom>
          <a:noFill/>
        </p:spPr>
        <p:txBody>
          <a:bodyPr wrap="none" rtlCol="0">
            <a:spAutoFit/>
          </a:bodyPr>
          <a:lstStyle/>
          <a:p>
            <a:r>
              <a:rPr lang="en-GB" dirty="0"/>
              <a:t>If </a:t>
            </a:r>
            <a:endParaRPr lang="en-US" dirty="0"/>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A83BAA2E-853F-447C-B3F1-5C14347CCE05}"/>
                  </a:ext>
                </a:extLst>
              </p:cNvPr>
              <p:cNvSpPr/>
              <p:nvPr/>
            </p:nvSpPr>
            <p:spPr>
              <a:xfrm>
                <a:off x="4281977" y="1870695"/>
                <a:ext cx="16067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𝑑𝑠𝑖𝑛</m:t>
                      </m:r>
                      <m:r>
                        <a:rPr lang="en-GB" i="1" smtClean="0">
                          <a:latin typeface="Cambria Math" panose="02040503050406030204" pitchFamily="18" charset="0"/>
                        </a:rPr>
                        <m:t> </m:t>
                      </m:r>
                      <m:r>
                        <a:rPr lang="el-GR" i="1">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𝑘</m:t>
                      </m:r>
                      <m:r>
                        <a:rPr lang="en-GB"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1" name="Rectangle 30">
                <a:extLst>
                  <a:ext uri="{FF2B5EF4-FFF2-40B4-BE49-F238E27FC236}">
                    <a16:creationId xmlns:a16="http://schemas.microsoft.com/office/drawing/2014/main" id="{A83BAA2E-853F-447C-B3F1-5C14347CCE05}"/>
                  </a:ext>
                </a:extLst>
              </p:cNvPr>
              <p:cNvSpPr>
                <a:spLocks noRot="1" noChangeAspect="1" noMove="1" noResize="1" noEditPoints="1" noAdjustHandles="1" noChangeArrowheads="1" noChangeShapeType="1" noTextEdit="1"/>
              </p:cNvSpPr>
              <p:nvPr/>
            </p:nvSpPr>
            <p:spPr>
              <a:xfrm>
                <a:off x="4281977" y="1870695"/>
                <a:ext cx="1606786" cy="369332"/>
              </a:xfrm>
              <a:prstGeom prst="rect">
                <a:avLst/>
              </a:prstGeom>
              <a:blipFill>
                <a:blip r:embed="rId7"/>
                <a:stretch>
                  <a:fillRect b="-1667"/>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4E5B10CB-5A3F-4BA9-B2FE-9A564082DEB0}"/>
              </a:ext>
            </a:extLst>
          </p:cNvPr>
          <p:cNvSpPr txBox="1"/>
          <p:nvPr/>
        </p:nvSpPr>
        <p:spPr>
          <a:xfrm>
            <a:off x="5853523" y="1827094"/>
            <a:ext cx="3586301" cy="646331"/>
          </a:xfrm>
          <a:prstGeom prst="rect">
            <a:avLst/>
          </a:prstGeom>
          <a:noFill/>
        </p:spPr>
        <p:txBody>
          <a:bodyPr wrap="square" rtlCol="0">
            <a:spAutoFit/>
          </a:bodyPr>
          <a:lstStyle/>
          <a:p>
            <a:r>
              <a:rPr lang="en-GB" dirty="0"/>
              <a:t>(constructive interferences between rays 1 and 2 ) then</a:t>
            </a:r>
            <a:endParaRPr lang="en-US" dirty="0"/>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49AF470-C700-4842-8326-7998F2DBABEE}"/>
                  </a:ext>
                </a:extLst>
              </p:cNvPr>
              <p:cNvSpPr/>
              <p:nvPr/>
            </p:nvSpPr>
            <p:spPr>
              <a:xfrm>
                <a:off x="4129787" y="2708806"/>
                <a:ext cx="18632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i="1" smtClean="0">
                          <a:latin typeface="Cambria Math" panose="02040503050406030204" pitchFamily="18" charset="0"/>
                        </a:rPr>
                        <m:t>𝑑𝑠𝑖𝑛</m:t>
                      </m:r>
                      <m:r>
                        <a:rPr lang="en-GB" i="1" smtClean="0">
                          <a:latin typeface="Cambria Math" panose="02040503050406030204" pitchFamily="18" charset="0"/>
                        </a:rPr>
                        <m:t> </m:t>
                      </m:r>
                      <m:r>
                        <a:rPr lang="el-GR" i="1">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𝑘</m:t>
                      </m:r>
                      <m:r>
                        <a:rPr lang="en-GB"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3" name="Rectangle 32">
                <a:extLst>
                  <a:ext uri="{FF2B5EF4-FFF2-40B4-BE49-F238E27FC236}">
                    <a16:creationId xmlns:a16="http://schemas.microsoft.com/office/drawing/2014/main" id="{249AF470-C700-4842-8326-7998F2DBABEE}"/>
                  </a:ext>
                </a:extLst>
              </p:cNvPr>
              <p:cNvSpPr>
                <a:spLocks noRot="1" noChangeAspect="1" noMove="1" noResize="1" noEditPoints="1" noAdjustHandles="1" noChangeArrowheads="1" noChangeShapeType="1" noTextEdit="1"/>
              </p:cNvSpPr>
              <p:nvPr/>
            </p:nvSpPr>
            <p:spPr>
              <a:xfrm>
                <a:off x="4129787" y="2708806"/>
                <a:ext cx="186326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E92D7E30-EC33-46C0-832E-20F4731C4969}"/>
                  </a:ext>
                </a:extLst>
              </p:cNvPr>
              <p:cNvSpPr/>
              <p:nvPr/>
            </p:nvSpPr>
            <p:spPr>
              <a:xfrm>
                <a:off x="4154398" y="3471103"/>
                <a:ext cx="18632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3</m:t>
                      </m:r>
                      <m:r>
                        <a:rPr lang="en-GB" i="1" smtClean="0">
                          <a:latin typeface="Cambria Math" panose="02040503050406030204" pitchFamily="18" charset="0"/>
                        </a:rPr>
                        <m:t>𝑑𝑠𝑖𝑛</m:t>
                      </m:r>
                      <m:r>
                        <a:rPr lang="en-GB" i="1" smtClean="0">
                          <a:latin typeface="Cambria Math" panose="02040503050406030204" pitchFamily="18" charset="0"/>
                        </a:rPr>
                        <m:t> </m:t>
                      </m:r>
                      <m:r>
                        <a:rPr lang="el-GR" i="1">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=±3</m:t>
                      </m:r>
                      <m:r>
                        <a:rPr lang="en-GB" b="0" i="1" smtClean="0">
                          <a:latin typeface="Cambria Math" panose="02040503050406030204" pitchFamily="18" charset="0"/>
                          <a:ea typeface="Cambria Math" panose="02040503050406030204" pitchFamily="18" charset="0"/>
                        </a:rPr>
                        <m:t>𝑘</m:t>
                      </m:r>
                      <m:r>
                        <a:rPr lang="en-GB"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4" name="Rectangle 33">
                <a:extLst>
                  <a:ext uri="{FF2B5EF4-FFF2-40B4-BE49-F238E27FC236}">
                    <a16:creationId xmlns:a16="http://schemas.microsoft.com/office/drawing/2014/main" id="{E92D7E30-EC33-46C0-832E-20F4731C4969}"/>
                  </a:ext>
                </a:extLst>
              </p:cNvPr>
              <p:cNvSpPr>
                <a:spLocks noRot="1" noChangeAspect="1" noMove="1" noResize="1" noEditPoints="1" noAdjustHandles="1" noChangeArrowheads="1" noChangeShapeType="1" noTextEdit="1"/>
              </p:cNvSpPr>
              <p:nvPr/>
            </p:nvSpPr>
            <p:spPr>
              <a:xfrm>
                <a:off x="4154398" y="3471103"/>
                <a:ext cx="1863267" cy="369332"/>
              </a:xfrm>
              <a:prstGeom prst="rect">
                <a:avLst/>
              </a:prstGeom>
              <a:blipFill>
                <a:blip r:embed="rId9"/>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16956444-D97B-438F-92E2-56DA7ACDF821}"/>
              </a:ext>
            </a:extLst>
          </p:cNvPr>
          <p:cNvCxnSpPr/>
          <p:nvPr/>
        </p:nvCxnSpPr>
        <p:spPr bwMode="auto">
          <a:xfrm>
            <a:off x="6163816" y="2885658"/>
            <a:ext cx="44465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a:extLst>
              <a:ext uri="{FF2B5EF4-FFF2-40B4-BE49-F238E27FC236}">
                <a16:creationId xmlns:a16="http://schemas.microsoft.com/office/drawing/2014/main" id="{0C1A7BD3-5958-4725-92D1-10E6C49BCD6B}"/>
              </a:ext>
            </a:extLst>
          </p:cNvPr>
          <p:cNvSpPr txBox="1"/>
          <p:nvPr/>
        </p:nvSpPr>
        <p:spPr>
          <a:xfrm>
            <a:off x="6647763" y="2700992"/>
            <a:ext cx="2640253" cy="646331"/>
          </a:xfrm>
          <a:prstGeom prst="rect">
            <a:avLst/>
          </a:prstGeom>
          <a:noFill/>
        </p:spPr>
        <p:txBody>
          <a:bodyPr wrap="square" rtlCol="0">
            <a:spAutoFit/>
          </a:bodyPr>
          <a:lstStyle/>
          <a:p>
            <a:r>
              <a:rPr lang="en-GB" dirty="0"/>
              <a:t>Constructive interferences between rays 1 and 3</a:t>
            </a:r>
            <a:endParaRPr lang="en-US" dirty="0"/>
          </a:p>
        </p:txBody>
      </p:sp>
      <p:cxnSp>
        <p:nvCxnSpPr>
          <p:cNvPr id="37" name="Straight Arrow Connector 36">
            <a:extLst>
              <a:ext uri="{FF2B5EF4-FFF2-40B4-BE49-F238E27FC236}">
                <a16:creationId xmlns:a16="http://schemas.microsoft.com/office/drawing/2014/main" id="{8C20A2C0-F046-4434-A239-009E31711FD6}"/>
              </a:ext>
            </a:extLst>
          </p:cNvPr>
          <p:cNvCxnSpPr/>
          <p:nvPr/>
        </p:nvCxnSpPr>
        <p:spPr bwMode="auto">
          <a:xfrm>
            <a:off x="6203109" y="3621708"/>
            <a:ext cx="44465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8B4623BA-8DF7-433F-8D75-24CCBE6CF9FF}"/>
              </a:ext>
            </a:extLst>
          </p:cNvPr>
          <p:cNvSpPr txBox="1"/>
          <p:nvPr/>
        </p:nvSpPr>
        <p:spPr>
          <a:xfrm>
            <a:off x="6660233" y="3426811"/>
            <a:ext cx="2640252" cy="646331"/>
          </a:xfrm>
          <a:prstGeom prst="rect">
            <a:avLst/>
          </a:prstGeom>
          <a:noFill/>
        </p:spPr>
        <p:txBody>
          <a:bodyPr wrap="square" rtlCol="0">
            <a:spAutoFit/>
          </a:bodyPr>
          <a:lstStyle/>
          <a:p>
            <a:r>
              <a:rPr lang="en-GB" dirty="0"/>
              <a:t>Constructive interferences between rays 1 and 4</a:t>
            </a:r>
            <a:endParaRPr lang="en-US" dirty="0"/>
          </a:p>
        </p:txBody>
      </p:sp>
      <p:sp>
        <p:nvSpPr>
          <p:cNvPr id="39" name="TextBox 38">
            <a:extLst>
              <a:ext uri="{FF2B5EF4-FFF2-40B4-BE49-F238E27FC236}">
                <a16:creationId xmlns:a16="http://schemas.microsoft.com/office/drawing/2014/main" id="{77FE3A2F-7F56-42AB-A9E0-F42DF8AFE042}"/>
              </a:ext>
            </a:extLst>
          </p:cNvPr>
          <p:cNvSpPr txBox="1"/>
          <p:nvPr/>
        </p:nvSpPr>
        <p:spPr>
          <a:xfrm>
            <a:off x="3107018" y="3580119"/>
            <a:ext cx="293670" cy="369332"/>
          </a:xfrm>
          <a:prstGeom prst="rect">
            <a:avLst/>
          </a:prstGeom>
          <a:noFill/>
        </p:spPr>
        <p:txBody>
          <a:bodyPr wrap="none" rtlCol="0">
            <a:spAutoFit/>
          </a:bodyPr>
          <a:lstStyle/>
          <a:p>
            <a:r>
              <a:rPr lang="en-GB" dirty="0"/>
              <a:t>1</a:t>
            </a:r>
            <a:endParaRPr lang="en-US" dirty="0"/>
          </a:p>
        </p:txBody>
      </p:sp>
      <p:sp>
        <p:nvSpPr>
          <p:cNvPr id="40" name="TextBox 39">
            <a:extLst>
              <a:ext uri="{FF2B5EF4-FFF2-40B4-BE49-F238E27FC236}">
                <a16:creationId xmlns:a16="http://schemas.microsoft.com/office/drawing/2014/main" id="{771E4571-852E-47CD-AFF6-D20B1F8650D9}"/>
              </a:ext>
            </a:extLst>
          </p:cNvPr>
          <p:cNvSpPr txBox="1"/>
          <p:nvPr/>
        </p:nvSpPr>
        <p:spPr>
          <a:xfrm>
            <a:off x="3097089" y="2708806"/>
            <a:ext cx="293670" cy="369332"/>
          </a:xfrm>
          <a:prstGeom prst="rect">
            <a:avLst/>
          </a:prstGeom>
          <a:noFill/>
        </p:spPr>
        <p:txBody>
          <a:bodyPr wrap="none" rtlCol="0">
            <a:spAutoFit/>
          </a:bodyPr>
          <a:lstStyle/>
          <a:p>
            <a:r>
              <a:rPr lang="en-GB" dirty="0"/>
              <a:t>2</a:t>
            </a:r>
            <a:endParaRPr lang="en-US" dirty="0"/>
          </a:p>
        </p:txBody>
      </p:sp>
      <p:sp>
        <p:nvSpPr>
          <p:cNvPr id="41" name="TextBox 40">
            <a:extLst>
              <a:ext uri="{FF2B5EF4-FFF2-40B4-BE49-F238E27FC236}">
                <a16:creationId xmlns:a16="http://schemas.microsoft.com/office/drawing/2014/main" id="{75C5FD01-0B2B-40D3-8896-22E15429D9F5}"/>
              </a:ext>
            </a:extLst>
          </p:cNvPr>
          <p:cNvSpPr txBox="1"/>
          <p:nvPr/>
        </p:nvSpPr>
        <p:spPr>
          <a:xfrm>
            <a:off x="3115718" y="1865249"/>
            <a:ext cx="293670" cy="369332"/>
          </a:xfrm>
          <a:prstGeom prst="rect">
            <a:avLst/>
          </a:prstGeom>
          <a:noFill/>
        </p:spPr>
        <p:txBody>
          <a:bodyPr wrap="none" rtlCol="0">
            <a:spAutoFit/>
          </a:bodyPr>
          <a:lstStyle/>
          <a:p>
            <a:r>
              <a:rPr lang="en-GB" dirty="0"/>
              <a:t>3</a:t>
            </a:r>
            <a:endParaRPr lang="en-US" dirty="0"/>
          </a:p>
        </p:txBody>
      </p:sp>
      <p:sp>
        <p:nvSpPr>
          <p:cNvPr id="42" name="TextBox 41">
            <a:extLst>
              <a:ext uri="{FF2B5EF4-FFF2-40B4-BE49-F238E27FC236}">
                <a16:creationId xmlns:a16="http://schemas.microsoft.com/office/drawing/2014/main" id="{15093AC5-A8AA-4A1D-B128-F4F77796973D}"/>
              </a:ext>
            </a:extLst>
          </p:cNvPr>
          <p:cNvSpPr txBox="1"/>
          <p:nvPr/>
        </p:nvSpPr>
        <p:spPr>
          <a:xfrm>
            <a:off x="3110301" y="1106573"/>
            <a:ext cx="293670" cy="369332"/>
          </a:xfrm>
          <a:prstGeom prst="rect">
            <a:avLst/>
          </a:prstGeom>
          <a:noFill/>
        </p:spPr>
        <p:txBody>
          <a:bodyPr wrap="none" rtlCol="0">
            <a:spAutoFit/>
          </a:bodyPr>
          <a:lstStyle/>
          <a:p>
            <a:r>
              <a:rPr lang="en-GB" dirty="0"/>
              <a:t>4</a:t>
            </a:r>
            <a:endParaRPr lang="en-US"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94B8C97-057C-421E-BAF4-4768A1093132}"/>
                  </a:ext>
                </a:extLst>
              </p:cNvPr>
              <p:cNvSpPr txBox="1"/>
              <p:nvPr/>
            </p:nvSpPr>
            <p:spPr>
              <a:xfrm>
                <a:off x="4841839" y="1460377"/>
                <a:ext cx="1361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=0,1,2,3…</m:t>
                      </m:r>
                    </m:oMath>
                  </m:oMathPara>
                </a14:m>
                <a:endParaRPr lang="en-US" dirty="0"/>
              </a:p>
            </p:txBody>
          </p:sp>
        </mc:Choice>
        <mc:Fallback xmlns="">
          <p:sp>
            <p:nvSpPr>
              <p:cNvPr id="43" name="TextBox 42">
                <a:extLst>
                  <a:ext uri="{FF2B5EF4-FFF2-40B4-BE49-F238E27FC236}">
                    <a16:creationId xmlns:a16="http://schemas.microsoft.com/office/drawing/2014/main" id="{594B8C97-057C-421E-BAF4-4768A1093132}"/>
                  </a:ext>
                </a:extLst>
              </p:cNvPr>
              <p:cNvSpPr txBox="1">
                <a:spLocks noRot="1" noChangeAspect="1" noMove="1" noResize="1" noEditPoints="1" noAdjustHandles="1" noChangeArrowheads="1" noChangeShapeType="1" noTextEdit="1"/>
              </p:cNvSpPr>
              <p:nvPr/>
            </p:nvSpPr>
            <p:spPr>
              <a:xfrm>
                <a:off x="4841839" y="1460377"/>
                <a:ext cx="1361270" cy="276999"/>
              </a:xfrm>
              <a:prstGeom prst="rect">
                <a:avLst/>
              </a:prstGeom>
              <a:blipFill>
                <a:blip r:embed="rId10"/>
                <a:stretch>
                  <a:fillRect l="-3571" b="-11111"/>
                </a:stretch>
              </a:blipFill>
            </p:spPr>
            <p:txBody>
              <a:bodyPr/>
              <a:lstStyle/>
              <a:p>
                <a:r>
                  <a:rPr lang="en-US">
                    <a:noFill/>
                  </a:rPr>
                  <a:t> </a:t>
                </a:r>
              </a:p>
            </p:txBody>
          </p:sp>
        </mc:Fallback>
      </mc:AlternateContent>
      <p:sp>
        <p:nvSpPr>
          <p:cNvPr id="44" name="Title 1">
            <a:extLst>
              <a:ext uri="{FF2B5EF4-FFF2-40B4-BE49-F238E27FC236}">
                <a16:creationId xmlns:a16="http://schemas.microsoft.com/office/drawing/2014/main" id="{21290A46-524C-4D49-BAC8-966D7DB73239}"/>
              </a:ext>
            </a:extLst>
          </p:cNvPr>
          <p:cNvSpPr>
            <a:spLocks noGrp="1"/>
          </p:cNvSpPr>
          <p:nvPr>
            <p:ph type="title"/>
          </p:nvPr>
        </p:nvSpPr>
        <p:spPr>
          <a:xfrm>
            <a:off x="827584" y="-18743"/>
            <a:ext cx="8686800" cy="1143000"/>
          </a:xfrm>
        </p:spPr>
        <p:txBody>
          <a:bodyPr/>
          <a:lstStyle/>
          <a:p>
            <a:r>
              <a:rPr lang="en-US" sz="4000" dirty="0">
                <a:solidFill>
                  <a:schemeClr val="tx1"/>
                </a:solidFill>
              </a:rPr>
              <a:t>Diffraction by a diffraction grating </a:t>
            </a:r>
          </a:p>
        </p:txBody>
      </p:sp>
    </p:spTree>
    <p:extLst>
      <p:ext uri="{BB962C8B-B14F-4D97-AF65-F5344CB8AC3E}">
        <p14:creationId xmlns:p14="http://schemas.microsoft.com/office/powerpoint/2010/main" val="126910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22" grpId="0"/>
      <p:bldP spid="25" grpId="0"/>
      <p:bldP spid="30" grpId="0"/>
      <p:bldP spid="31" grpId="0"/>
      <p:bldP spid="32" grpId="0"/>
      <p:bldP spid="33" grpId="0"/>
      <p:bldP spid="34" grpId="0"/>
      <p:bldP spid="36" grpId="0"/>
      <p:bldP spid="38" grpId="0"/>
      <p:bldP spid="4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92</a:t>
            </a:fld>
            <a:endParaRPr lang="en-US" altLang="zh-CN"/>
          </a:p>
        </p:txBody>
      </p:sp>
      <p:sp>
        <p:nvSpPr>
          <p:cNvPr id="3" name="Rectangle: Rounded Corners 2">
            <a:extLst>
              <a:ext uri="{FF2B5EF4-FFF2-40B4-BE49-F238E27FC236}">
                <a16:creationId xmlns:a16="http://schemas.microsoft.com/office/drawing/2014/main" id="{856E1B58-F2A6-4CAB-BB62-93BB2E49D1A5}"/>
              </a:ext>
            </a:extLst>
          </p:cNvPr>
          <p:cNvSpPr/>
          <p:nvPr/>
        </p:nvSpPr>
        <p:spPr bwMode="auto">
          <a:xfrm>
            <a:off x="3645988" y="2348880"/>
            <a:ext cx="3518300" cy="422215"/>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pic>
        <p:nvPicPr>
          <p:cNvPr id="6" name="Picture 5"/>
          <p:cNvPicPr>
            <a:picLocks noChangeAspect="1"/>
          </p:cNvPicPr>
          <p:nvPr/>
        </p:nvPicPr>
        <p:blipFill>
          <a:blip r:embed="rId2"/>
          <a:stretch>
            <a:fillRect/>
          </a:stretch>
        </p:blipFill>
        <p:spPr>
          <a:xfrm>
            <a:off x="555403" y="2837208"/>
            <a:ext cx="4471565" cy="2873576"/>
          </a:xfrm>
          <a:prstGeom prst="rect">
            <a:avLst/>
          </a:prstGeom>
        </p:spPr>
      </p:pic>
      <p:pic>
        <p:nvPicPr>
          <p:cNvPr id="7" name="Picture 6"/>
          <p:cNvPicPr>
            <a:picLocks noChangeAspect="1"/>
          </p:cNvPicPr>
          <p:nvPr/>
        </p:nvPicPr>
        <p:blipFill>
          <a:blip r:embed="rId3"/>
          <a:stretch>
            <a:fillRect/>
          </a:stretch>
        </p:blipFill>
        <p:spPr>
          <a:xfrm>
            <a:off x="4688379" y="3154579"/>
            <a:ext cx="4536648" cy="2432902"/>
          </a:xfrm>
          <a:prstGeom prst="rect">
            <a:avLst/>
          </a:prstGeom>
        </p:spPr>
      </p:pic>
      <p:sp>
        <p:nvSpPr>
          <p:cNvPr id="8" name="Rounded Rectangle 7"/>
          <p:cNvSpPr/>
          <p:nvPr/>
        </p:nvSpPr>
        <p:spPr>
          <a:xfrm>
            <a:off x="1779539" y="2837208"/>
            <a:ext cx="57606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02727" y="2904570"/>
            <a:ext cx="729687" cy="369332"/>
          </a:xfrm>
          <a:prstGeom prst="rect">
            <a:avLst/>
          </a:prstGeom>
          <a:noFill/>
        </p:spPr>
        <p:txBody>
          <a:bodyPr wrap="none" rtlCol="0">
            <a:spAutoFit/>
          </a:bodyPr>
          <a:lstStyle/>
          <a:p>
            <a:r>
              <a:rPr lang="en-US" dirty="0"/>
              <a:t>8 slits</a:t>
            </a:r>
          </a:p>
        </p:txBody>
      </p:sp>
      <p:sp>
        <p:nvSpPr>
          <p:cNvPr id="10" name="Rounded Rectangle 9"/>
          <p:cNvSpPr/>
          <p:nvPr/>
        </p:nvSpPr>
        <p:spPr>
          <a:xfrm>
            <a:off x="2643635" y="4273996"/>
            <a:ext cx="576064" cy="363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66823" y="4263425"/>
            <a:ext cx="729687" cy="369332"/>
          </a:xfrm>
          <a:prstGeom prst="rect">
            <a:avLst/>
          </a:prstGeom>
          <a:noFill/>
        </p:spPr>
        <p:txBody>
          <a:bodyPr wrap="none" rtlCol="0">
            <a:spAutoFit/>
          </a:bodyPr>
          <a:lstStyle/>
          <a:p>
            <a:r>
              <a:rPr lang="en-US" dirty="0"/>
              <a:t>2 slits</a:t>
            </a:r>
          </a:p>
        </p:txBody>
      </p:sp>
      <p:cxnSp>
        <p:nvCxnSpPr>
          <p:cNvPr id="12" name="Straight Arrow Connector 11"/>
          <p:cNvCxnSpPr/>
          <p:nvPr/>
        </p:nvCxnSpPr>
        <p:spPr>
          <a:xfrm>
            <a:off x="1619672" y="1993486"/>
            <a:ext cx="0" cy="84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432414" y="2060848"/>
            <a:ext cx="0" cy="84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47864" y="2060848"/>
            <a:ext cx="0" cy="84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2493" y="1548268"/>
            <a:ext cx="5684761" cy="369332"/>
          </a:xfrm>
          <a:prstGeom prst="rect">
            <a:avLst/>
          </a:prstGeom>
          <a:noFill/>
        </p:spPr>
        <p:txBody>
          <a:bodyPr wrap="none" rtlCol="0">
            <a:spAutoFit/>
          </a:bodyPr>
          <a:lstStyle/>
          <a:p>
            <a:r>
              <a:rPr lang="en-US" dirty="0"/>
              <a:t>The waves which come from the 8 slits have the same phase</a:t>
            </a:r>
          </a:p>
        </p:txBody>
      </p:sp>
      <p:sp>
        <p:nvSpPr>
          <p:cNvPr id="16" name="Oval 15"/>
          <p:cNvSpPr/>
          <p:nvPr/>
        </p:nvSpPr>
        <p:spPr>
          <a:xfrm>
            <a:off x="477076" y="5371457"/>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03648" y="5371457"/>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282191" y="5371457"/>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683568" y="1993486"/>
            <a:ext cx="0" cy="84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D84B22C-60BE-46D7-8CD0-F2E52821ED30}"/>
                  </a:ext>
                </a:extLst>
              </p:cNvPr>
              <p:cNvSpPr txBox="1"/>
              <p:nvPr/>
            </p:nvSpPr>
            <p:spPr>
              <a:xfrm>
                <a:off x="3645988" y="2401763"/>
                <a:ext cx="3310715" cy="369332"/>
              </a:xfrm>
              <a:prstGeom prst="rect">
                <a:avLst/>
              </a:prstGeom>
              <a:noFill/>
            </p:spPr>
            <p:txBody>
              <a:bodyPr wrap="none" rtlCol="0">
                <a:spAutoFit/>
              </a:bodyPr>
              <a:lstStyle/>
              <a:p>
                <a:r>
                  <a:rPr lang="en-GB" dirty="0"/>
                  <a:t>For monochromatic light (single </a:t>
                </a:r>
                <a14:m>
                  <m:oMath xmlns:m="http://schemas.openxmlformats.org/officeDocument/2006/math">
                    <m:r>
                      <a:rPr lang="en-GB" i="1" smtClean="0">
                        <a:latin typeface="Cambria Math" panose="02040503050406030204" pitchFamily="18" charset="0"/>
                        <a:ea typeface="Cambria Math" panose="02040503050406030204" pitchFamily="18" charset="0"/>
                      </a:rPr>
                      <m:t>𝜆</m:t>
                    </m:r>
                  </m:oMath>
                </a14:m>
                <a:r>
                  <a:rPr lang="en-GB" dirty="0"/>
                  <a:t>)</a:t>
                </a:r>
                <a:endParaRPr lang="en-US" dirty="0"/>
              </a:p>
            </p:txBody>
          </p:sp>
        </mc:Choice>
        <mc:Fallback xmlns="">
          <p:sp>
            <p:nvSpPr>
              <p:cNvPr id="20" name="TextBox 19">
                <a:extLst>
                  <a:ext uri="{FF2B5EF4-FFF2-40B4-BE49-F238E27FC236}">
                    <a16:creationId xmlns:a16="http://schemas.microsoft.com/office/drawing/2014/main" id="{ED84B22C-60BE-46D7-8CD0-F2E52821ED30}"/>
                  </a:ext>
                </a:extLst>
              </p:cNvPr>
              <p:cNvSpPr txBox="1">
                <a:spLocks noRot="1" noChangeAspect="1" noMove="1" noResize="1" noEditPoints="1" noAdjustHandles="1" noChangeArrowheads="1" noChangeShapeType="1" noTextEdit="1"/>
              </p:cNvSpPr>
              <p:nvPr/>
            </p:nvSpPr>
            <p:spPr>
              <a:xfrm>
                <a:off x="3645988" y="2401763"/>
                <a:ext cx="3310715" cy="369332"/>
              </a:xfrm>
              <a:prstGeom prst="rect">
                <a:avLst/>
              </a:prstGeom>
              <a:blipFill>
                <a:blip r:embed="rId4"/>
                <a:stretch>
                  <a:fillRect l="-1473" t="-9836" r="-460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606EA44-27DB-4580-B0AE-23156DE5ECA8}"/>
                  </a:ext>
                </a:extLst>
              </p:cNvPr>
              <p:cNvSpPr txBox="1"/>
              <p:nvPr/>
            </p:nvSpPr>
            <p:spPr>
              <a:xfrm>
                <a:off x="3666268" y="5499898"/>
                <a:ext cx="191078" cy="276999"/>
              </a:xfrm>
              <a:prstGeom prst="rect">
                <a:avLst/>
              </a:prstGeom>
              <a:solidFill>
                <a:schemeClr val="bg1"/>
              </a:solid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2"/>
                          </a:solidFill>
                          <a:latin typeface="Cambria Math" panose="02040503050406030204" pitchFamily="18" charset="0"/>
                        </a:rPr>
                        <m:t>𝑘</m:t>
                      </m:r>
                    </m:oMath>
                  </m:oMathPara>
                </a14:m>
                <a:endParaRPr lang="en-US" dirty="0">
                  <a:solidFill>
                    <a:schemeClr val="bg2"/>
                  </a:solidFill>
                </a:endParaRPr>
              </a:p>
            </p:txBody>
          </p:sp>
        </mc:Choice>
        <mc:Fallback xmlns="">
          <p:sp>
            <p:nvSpPr>
              <p:cNvPr id="22" name="TextBox 21">
                <a:extLst>
                  <a:ext uri="{FF2B5EF4-FFF2-40B4-BE49-F238E27FC236}">
                    <a16:creationId xmlns:a16="http://schemas.microsoft.com/office/drawing/2014/main" id="{1606EA44-27DB-4580-B0AE-23156DE5ECA8}"/>
                  </a:ext>
                </a:extLst>
              </p:cNvPr>
              <p:cNvSpPr txBox="1">
                <a:spLocks noRot="1" noChangeAspect="1" noMove="1" noResize="1" noEditPoints="1" noAdjustHandles="1" noChangeArrowheads="1" noChangeShapeType="1" noTextEdit="1"/>
              </p:cNvSpPr>
              <p:nvPr/>
            </p:nvSpPr>
            <p:spPr>
              <a:xfrm>
                <a:off x="3666268" y="5499898"/>
                <a:ext cx="191078" cy="276999"/>
              </a:xfrm>
              <a:prstGeom prst="rect">
                <a:avLst/>
              </a:prstGeom>
              <a:blipFill>
                <a:blip r:embed="rId5"/>
                <a:stretch>
                  <a:fillRect l="-23529" r="-20588" b="-6250"/>
                </a:stretch>
              </a:blipFill>
              <a:ln>
                <a:solidFill>
                  <a:schemeClr val="bg1"/>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6B2A6BE6-7CA9-4C45-B350-AC7E98BE9988}"/>
              </a:ext>
            </a:extLst>
          </p:cNvPr>
          <p:cNvSpPr txBox="1"/>
          <p:nvPr/>
        </p:nvSpPr>
        <p:spPr>
          <a:xfrm>
            <a:off x="1589125" y="45478"/>
            <a:ext cx="6742696" cy="1569660"/>
          </a:xfrm>
          <a:prstGeom prst="rect">
            <a:avLst/>
          </a:prstGeom>
          <a:noFill/>
        </p:spPr>
        <p:txBody>
          <a:bodyPr wrap="square" rtlCol="0">
            <a:spAutoFit/>
          </a:bodyPr>
          <a:lstStyle/>
          <a:p>
            <a:r>
              <a:rPr lang="en-GB" sz="3200" dirty="0"/>
              <a:t>Comparison of intensity profile for 2 slits and for 8 slits (</a:t>
            </a:r>
            <a:r>
              <a:rPr lang="en-US" sz="3200" dirty="0"/>
              <a:t>single slit envelope omitted)</a:t>
            </a:r>
            <a:r>
              <a:rPr lang="en-GB" sz="3200" dirty="0"/>
              <a:t> </a:t>
            </a:r>
            <a:endParaRPr lang="en-US" sz="3200" dirty="0"/>
          </a:p>
        </p:txBody>
      </p:sp>
      <mc:AlternateContent xmlns:mc="http://schemas.openxmlformats.org/markup-compatibility/2006" xmlns:a14="http://schemas.microsoft.com/office/drawing/2010/main">
        <mc:Choice Requires="a14">
          <p:sp>
            <p:nvSpPr>
              <p:cNvPr id="24" name="TextBox 23"/>
              <p:cNvSpPr txBox="1"/>
              <p:nvPr/>
            </p:nvSpPr>
            <p:spPr>
              <a:xfrm>
                <a:off x="555403" y="6061385"/>
                <a:ext cx="7957064" cy="646331"/>
              </a:xfrm>
              <a:prstGeom prst="rect">
                <a:avLst/>
              </a:prstGeom>
              <a:noFill/>
            </p:spPr>
            <p:txBody>
              <a:bodyPr wrap="square" rtlCol="0">
                <a:spAutoFit/>
              </a:bodyPr>
              <a:lstStyle/>
              <a:p>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=0,1,2,3…</m:t>
                    </m:r>
                  </m:oMath>
                </a14:m>
                <a:r>
                  <a:rPr lang="en-US" dirty="0"/>
                  <a:t> is the “interference order” where the order 0 corresponds to a diffraction angle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equal to zero </a:t>
                </a:r>
              </a:p>
            </p:txBody>
          </p:sp>
        </mc:Choice>
        <mc:Fallback xmlns="">
          <p:sp>
            <p:nvSpPr>
              <p:cNvPr id="24" name="TextBox 23"/>
              <p:cNvSpPr txBox="1">
                <a:spLocks noRot="1" noChangeAspect="1" noMove="1" noResize="1" noEditPoints="1" noAdjustHandles="1" noChangeArrowheads="1" noChangeShapeType="1" noTextEdit="1"/>
              </p:cNvSpPr>
              <p:nvPr/>
            </p:nvSpPr>
            <p:spPr>
              <a:xfrm>
                <a:off x="555403" y="6061385"/>
                <a:ext cx="7957064" cy="646331"/>
              </a:xfrm>
              <a:prstGeom prst="rect">
                <a:avLst/>
              </a:prstGeom>
              <a:blipFill>
                <a:blip r:embed="rId6"/>
                <a:stretch>
                  <a:fillRect l="-613"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19152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p:bldP spid="10" grpId="0" animBg="1"/>
      <p:bldP spid="11" grpId="0"/>
      <p:bldP spid="15" grpId="0"/>
      <p:bldP spid="16" grpId="0" animBg="1"/>
      <p:bldP spid="17" grpId="0" animBg="1"/>
      <p:bldP spid="18" grpId="0" animBg="1"/>
      <p:bldP spid="20" grpId="0"/>
      <p:bldP spid="22" grpId="0" animBg="1"/>
      <p:bldP spid="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93</a:t>
            </a:fld>
            <a:endParaRPr lang="en-US" altLang="zh-CN"/>
          </a:p>
        </p:txBody>
      </p:sp>
      <p:pic>
        <p:nvPicPr>
          <p:cNvPr id="3" name="Picture 2">
            <a:extLst>
              <a:ext uri="{FF2B5EF4-FFF2-40B4-BE49-F238E27FC236}">
                <a16:creationId xmlns:a16="http://schemas.microsoft.com/office/drawing/2014/main" id="{57F7C05B-43FA-446B-85E4-FB3F53092494}"/>
              </a:ext>
            </a:extLst>
          </p:cNvPr>
          <p:cNvPicPr>
            <a:picLocks noChangeAspect="1"/>
          </p:cNvPicPr>
          <p:nvPr/>
        </p:nvPicPr>
        <p:blipFill>
          <a:blip r:embed="rId2"/>
          <a:stretch>
            <a:fillRect/>
          </a:stretch>
        </p:blipFill>
        <p:spPr>
          <a:xfrm>
            <a:off x="546501" y="1987453"/>
            <a:ext cx="6322805" cy="4197821"/>
          </a:xfrm>
          <a:prstGeom prst="rect">
            <a:avLst/>
          </a:prstGeom>
        </p:spPr>
      </p:pic>
      <p:sp>
        <p:nvSpPr>
          <p:cNvPr id="5" name="TextBox 4">
            <a:extLst>
              <a:ext uri="{FF2B5EF4-FFF2-40B4-BE49-F238E27FC236}">
                <a16:creationId xmlns:a16="http://schemas.microsoft.com/office/drawing/2014/main" id="{269FE1EA-9F60-43BF-9570-71BE88076830}"/>
              </a:ext>
            </a:extLst>
          </p:cNvPr>
          <p:cNvSpPr txBox="1"/>
          <p:nvPr/>
        </p:nvSpPr>
        <p:spPr>
          <a:xfrm flipH="1">
            <a:off x="6901598" y="2615054"/>
            <a:ext cx="2242401" cy="646331"/>
          </a:xfrm>
          <a:prstGeom prst="rect">
            <a:avLst/>
          </a:prstGeom>
          <a:noFill/>
        </p:spPr>
        <p:txBody>
          <a:bodyPr wrap="square" rtlCol="0">
            <a:spAutoFit/>
          </a:bodyPr>
          <a:lstStyle/>
          <a:p>
            <a:r>
              <a:rPr lang="en-GB" dirty="0"/>
              <a:t>No sub-maxima if two slits</a:t>
            </a:r>
            <a:endParaRPr lang="en-US" dirty="0"/>
          </a:p>
        </p:txBody>
      </p:sp>
      <p:cxnSp>
        <p:nvCxnSpPr>
          <p:cNvPr id="6" name="Straight Arrow Connector 5">
            <a:extLst>
              <a:ext uri="{FF2B5EF4-FFF2-40B4-BE49-F238E27FC236}">
                <a16:creationId xmlns:a16="http://schemas.microsoft.com/office/drawing/2014/main" id="{237D0202-CC18-4ABE-A642-B73B0BD9C559}"/>
              </a:ext>
            </a:extLst>
          </p:cNvPr>
          <p:cNvCxnSpPr/>
          <p:nvPr/>
        </p:nvCxnSpPr>
        <p:spPr bwMode="auto">
          <a:xfrm flipH="1" flipV="1">
            <a:off x="3707904" y="3429000"/>
            <a:ext cx="288032" cy="2880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C57A8FE9-4CFC-4687-BE3E-C4111963B60D}"/>
              </a:ext>
            </a:extLst>
          </p:cNvPr>
          <p:cNvCxnSpPr/>
          <p:nvPr/>
        </p:nvCxnSpPr>
        <p:spPr bwMode="auto">
          <a:xfrm flipH="1">
            <a:off x="3635896" y="3717032"/>
            <a:ext cx="360040" cy="144016"/>
          </a:xfrm>
          <a:prstGeom prst="straightConnector1">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2D1E77AD-FC1B-4387-B7E1-2E6C4C4A0F96}"/>
              </a:ext>
            </a:extLst>
          </p:cNvPr>
          <p:cNvSpPr txBox="1"/>
          <p:nvPr/>
        </p:nvSpPr>
        <p:spPr>
          <a:xfrm>
            <a:off x="3933844" y="3532366"/>
            <a:ext cx="1326004" cy="369332"/>
          </a:xfrm>
          <a:prstGeom prst="rect">
            <a:avLst/>
          </a:prstGeom>
          <a:noFill/>
        </p:spPr>
        <p:txBody>
          <a:bodyPr wrap="none" rtlCol="0">
            <a:spAutoFit/>
          </a:bodyPr>
          <a:lstStyle/>
          <a:p>
            <a:r>
              <a:rPr lang="en-GB" dirty="0">
                <a:solidFill>
                  <a:schemeClr val="bg1"/>
                </a:solidFill>
              </a:rPr>
              <a:t>sub-maxima</a:t>
            </a:r>
            <a:endParaRPr lang="en-US" dirty="0">
              <a:solidFill>
                <a:schemeClr val="bg1"/>
              </a:solidFill>
            </a:endParaRPr>
          </a:p>
        </p:txBody>
      </p:sp>
      <p:cxnSp>
        <p:nvCxnSpPr>
          <p:cNvPr id="9" name="Straight Arrow Connector 8">
            <a:extLst>
              <a:ext uri="{FF2B5EF4-FFF2-40B4-BE49-F238E27FC236}">
                <a16:creationId xmlns:a16="http://schemas.microsoft.com/office/drawing/2014/main" id="{AE5397B1-DF9D-4DF3-AEBA-72D894E0B70C}"/>
              </a:ext>
            </a:extLst>
          </p:cNvPr>
          <p:cNvCxnSpPr/>
          <p:nvPr/>
        </p:nvCxnSpPr>
        <p:spPr bwMode="auto">
          <a:xfrm flipH="1">
            <a:off x="3933844" y="4771826"/>
            <a:ext cx="206108" cy="3133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AF450E83-F78A-4E15-81D3-267DB01D2BE5}"/>
              </a:ext>
            </a:extLst>
          </p:cNvPr>
          <p:cNvCxnSpPr/>
          <p:nvPr/>
        </p:nvCxnSpPr>
        <p:spPr bwMode="auto">
          <a:xfrm flipH="1" flipV="1">
            <a:off x="3933844" y="4086364"/>
            <a:ext cx="206108" cy="6387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D098C952-F2CA-44C4-A6F2-983189AFD6CC}"/>
              </a:ext>
            </a:extLst>
          </p:cNvPr>
          <p:cNvCxnSpPr/>
          <p:nvPr/>
        </p:nvCxnSpPr>
        <p:spPr bwMode="auto">
          <a:xfrm flipH="1" flipV="1">
            <a:off x="3933844" y="4653136"/>
            <a:ext cx="206108" cy="1186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83EB038A-DD24-4927-9F33-57C045B33E85}"/>
              </a:ext>
            </a:extLst>
          </p:cNvPr>
          <p:cNvSpPr txBox="1"/>
          <p:nvPr/>
        </p:nvSpPr>
        <p:spPr>
          <a:xfrm>
            <a:off x="7009024" y="4464752"/>
            <a:ext cx="2449918" cy="970388"/>
          </a:xfrm>
          <a:prstGeom prst="rect">
            <a:avLst/>
          </a:prstGeom>
          <a:noFill/>
        </p:spPr>
        <p:txBody>
          <a:bodyPr wrap="square" rtlCol="0">
            <a:spAutoFit/>
          </a:bodyPr>
          <a:lstStyle/>
          <a:p>
            <a:r>
              <a:rPr lang="en-GB" sz="1400" dirty="0"/>
              <a:t>maxima corresponding to interferences between the waves from all the slits (“principal or main maxima”)</a:t>
            </a:r>
            <a:endParaRPr lang="en-US" sz="1400" dirty="0"/>
          </a:p>
        </p:txBody>
      </p:sp>
      <p:cxnSp>
        <p:nvCxnSpPr>
          <p:cNvPr id="14" name="Straight Arrow Connector 13">
            <a:extLst>
              <a:ext uri="{FF2B5EF4-FFF2-40B4-BE49-F238E27FC236}">
                <a16:creationId xmlns:a16="http://schemas.microsoft.com/office/drawing/2014/main" id="{AE5397B1-DF9D-4DF3-AEBA-72D894E0B70C}"/>
              </a:ext>
            </a:extLst>
          </p:cNvPr>
          <p:cNvCxnSpPr/>
          <p:nvPr/>
        </p:nvCxnSpPr>
        <p:spPr bwMode="auto">
          <a:xfrm flipH="1">
            <a:off x="4437900" y="4771826"/>
            <a:ext cx="206108" cy="313358"/>
          </a:xfrm>
          <a:prstGeom prst="straightConnector1">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AF450E83-F78A-4E15-81D3-267DB01D2BE5}"/>
              </a:ext>
            </a:extLst>
          </p:cNvPr>
          <p:cNvCxnSpPr/>
          <p:nvPr/>
        </p:nvCxnSpPr>
        <p:spPr bwMode="auto">
          <a:xfrm flipH="1" flipV="1">
            <a:off x="4437900" y="4204361"/>
            <a:ext cx="206108" cy="520783"/>
          </a:xfrm>
          <a:prstGeom prst="straightConnector1">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D098C952-F2CA-44C4-A6F2-983189AFD6CC}"/>
              </a:ext>
            </a:extLst>
          </p:cNvPr>
          <p:cNvCxnSpPr/>
          <p:nvPr/>
        </p:nvCxnSpPr>
        <p:spPr bwMode="auto">
          <a:xfrm flipH="1" flipV="1">
            <a:off x="4437900" y="4653136"/>
            <a:ext cx="134100" cy="77223"/>
          </a:xfrm>
          <a:prstGeom prst="straightConnector1">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a:xfrm>
            <a:off x="4644008" y="4771826"/>
            <a:ext cx="2225298" cy="1693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A3B922C-9D4B-41AD-B6ED-7A368F6D0E98}"/>
              </a:ext>
            </a:extLst>
          </p:cNvPr>
          <p:cNvSpPr txBox="1"/>
          <p:nvPr/>
        </p:nvSpPr>
        <p:spPr>
          <a:xfrm>
            <a:off x="611560" y="6381328"/>
            <a:ext cx="5099473" cy="400110"/>
          </a:xfrm>
          <a:prstGeom prst="rect">
            <a:avLst/>
          </a:prstGeom>
          <a:noFill/>
        </p:spPr>
        <p:txBody>
          <a:bodyPr wrap="none" rtlCol="0">
            <a:spAutoFit/>
          </a:bodyPr>
          <a:lstStyle/>
          <a:p>
            <a:r>
              <a:rPr lang="en-US" sz="1000" dirty="0">
                <a:hlinkClick r:id="rId3"/>
              </a:rPr>
              <a:t>http://www.apniphysics.com/how-to-find-laser-wavelength-using-a-diffraction-grating-in-the-lab/</a:t>
            </a:r>
            <a:endParaRPr lang="en-US" sz="1000" dirty="0"/>
          </a:p>
          <a:p>
            <a:endParaRPr lang="en-US" sz="1000" dirty="0"/>
          </a:p>
        </p:txBody>
      </p:sp>
    </p:spTree>
    <p:extLst>
      <p:ext uri="{BB962C8B-B14F-4D97-AF65-F5344CB8AC3E}">
        <p14:creationId xmlns:p14="http://schemas.microsoft.com/office/powerpoint/2010/main" val="234944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94</a:t>
            </a:fld>
            <a:endParaRPr lang="en-US" altLang="zh-CN"/>
          </a:p>
        </p:txBody>
      </p:sp>
      <p:sp>
        <p:nvSpPr>
          <p:cNvPr id="3" name="Content Placeholder 2"/>
          <p:cNvSpPr>
            <a:spLocks noGrp="1"/>
          </p:cNvSpPr>
          <p:nvPr>
            <p:ph idx="1"/>
          </p:nvPr>
        </p:nvSpPr>
        <p:spPr>
          <a:xfrm>
            <a:off x="611560" y="5547504"/>
            <a:ext cx="8229600" cy="4525963"/>
          </a:xfrm>
        </p:spPr>
        <p:txBody>
          <a:bodyPr/>
          <a:lstStyle/>
          <a:p>
            <a:pPr marL="0" indent="0">
              <a:buNone/>
            </a:pPr>
            <a:r>
              <a:rPr lang="en-US" sz="2400" dirty="0"/>
              <a:t>Spectrum of the light which come from a incandescent lamp, diffracted by a diffraction grating </a:t>
            </a:r>
          </a:p>
        </p:txBody>
      </p:sp>
      <p:sp>
        <p:nvSpPr>
          <p:cNvPr id="5" name="Title 1"/>
          <p:cNvSpPr txBox="1">
            <a:spLocks/>
          </p:cNvSpPr>
          <p:nvPr/>
        </p:nvSpPr>
        <p:spPr>
          <a:xfrm>
            <a:off x="971600" y="0"/>
            <a:ext cx="86868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r>
              <a:rPr lang="en-US" sz="4000" kern="0" dirty="0">
                <a:solidFill>
                  <a:schemeClr val="tx1"/>
                </a:solidFill>
              </a:rPr>
              <a:t>Diffraction by a diffraction grating </a:t>
            </a:r>
          </a:p>
        </p:txBody>
      </p:sp>
      <p:sp>
        <p:nvSpPr>
          <p:cNvPr id="6" name="Rectangle 5"/>
          <p:cNvSpPr/>
          <p:nvPr/>
        </p:nvSpPr>
        <p:spPr>
          <a:xfrm>
            <a:off x="1259632" y="4751498"/>
            <a:ext cx="7056784" cy="577081"/>
          </a:xfrm>
          <a:prstGeom prst="rect">
            <a:avLst/>
          </a:prstGeom>
        </p:spPr>
        <p:txBody>
          <a:bodyPr wrap="square">
            <a:spAutoFit/>
          </a:bodyPr>
          <a:lstStyle/>
          <a:p>
            <a:r>
              <a:rPr lang="en-US" sz="1050" dirty="0">
                <a:hlinkClick r:id="rId2"/>
              </a:rPr>
              <a:t>https://phitem.univ-grenoble-alpes.fr/formations-et-metiers/plateformes-experimentales-stages-terrain-et-experiences-en-laboratoire/enseignement-experimental/plate-forme-optique/galerie-photos?language=en</a:t>
            </a:r>
            <a:endParaRPr lang="en-US" sz="1050" dirty="0"/>
          </a:p>
          <a:p>
            <a:endParaRPr lang="en-US" sz="105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930808"/>
            <a:ext cx="5904998" cy="2568674"/>
          </a:xfrm>
          <a:prstGeom prst="rect">
            <a:avLst/>
          </a:prstGeom>
        </p:spPr>
      </p:pic>
      <p:cxnSp>
        <p:nvCxnSpPr>
          <p:cNvPr id="8" name="Straight Arrow Connector 7"/>
          <p:cNvCxnSpPr/>
          <p:nvPr/>
        </p:nvCxnSpPr>
        <p:spPr>
          <a:xfrm>
            <a:off x="4254445" y="1312086"/>
            <a:ext cx="0"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04404" y="942754"/>
            <a:ext cx="300082" cy="369332"/>
          </a:xfrm>
          <a:prstGeom prst="rect">
            <a:avLst/>
          </a:prstGeom>
          <a:noFill/>
        </p:spPr>
        <p:txBody>
          <a:bodyPr wrap="none" rtlCol="0">
            <a:spAutoFit/>
          </a:bodyPr>
          <a:lstStyle/>
          <a:p>
            <a:r>
              <a:rPr lang="en-US" dirty="0"/>
              <a:t>0</a:t>
            </a:r>
          </a:p>
        </p:txBody>
      </p:sp>
      <p:sp>
        <p:nvSpPr>
          <p:cNvPr id="10" name="TextBox 9"/>
          <p:cNvSpPr txBox="1"/>
          <p:nvPr/>
        </p:nvSpPr>
        <p:spPr>
          <a:xfrm>
            <a:off x="1934965" y="899676"/>
            <a:ext cx="787395" cy="369332"/>
          </a:xfrm>
          <a:prstGeom prst="rect">
            <a:avLst/>
          </a:prstGeom>
          <a:noFill/>
        </p:spPr>
        <p:txBody>
          <a:bodyPr wrap="none" rtlCol="0">
            <a:spAutoFit/>
          </a:bodyPr>
          <a:lstStyle/>
          <a:p>
            <a:r>
              <a:rPr lang="en-US" dirty="0"/>
              <a:t>Order:</a:t>
            </a:r>
          </a:p>
        </p:txBody>
      </p:sp>
      <p:cxnSp>
        <p:nvCxnSpPr>
          <p:cNvPr id="11" name="Straight Arrow Connector 10"/>
          <p:cNvCxnSpPr/>
          <p:nvPr/>
        </p:nvCxnSpPr>
        <p:spPr>
          <a:xfrm>
            <a:off x="4948823" y="1237572"/>
            <a:ext cx="0" cy="578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8782" y="925274"/>
            <a:ext cx="300082" cy="369332"/>
          </a:xfrm>
          <a:prstGeom prst="rect">
            <a:avLst/>
          </a:prstGeom>
          <a:noFill/>
        </p:spPr>
        <p:txBody>
          <a:bodyPr wrap="none" rtlCol="0">
            <a:spAutoFit/>
          </a:bodyPr>
          <a:lstStyle/>
          <a:p>
            <a:r>
              <a:rPr lang="en-US" dirty="0"/>
              <a:t>1</a:t>
            </a:r>
          </a:p>
        </p:txBody>
      </p:sp>
      <p:cxnSp>
        <p:nvCxnSpPr>
          <p:cNvPr id="13" name="Straight Arrow Connector 12"/>
          <p:cNvCxnSpPr/>
          <p:nvPr/>
        </p:nvCxnSpPr>
        <p:spPr>
          <a:xfrm>
            <a:off x="5868144" y="1312086"/>
            <a:ext cx="0"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66764" y="942754"/>
            <a:ext cx="1653017" cy="369332"/>
          </a:xfrm>
          <a:prstGeom prst="rect">
            <a:avLst/>
          </a:prstGeom>
          <a:noFill/>
        </p:spPr>
        <p:txBody>
          <a:bodyPr wrap="none" rtlCol="0">
            <a:spAutoFit/>
          </a:bodyPr>
          <a:lstStyle/>
          <a:p>
            <a:r>
              <a:rPr lang="en-US" dirty="0"/>
              <a:t>2 and 3 (mixed)</a:t>
            </a:r>
          </a:p>
        </p:txBody>
      </p:sp>
      <p:cxnSp>
        <p:nvCxnSpPr>
          <p:cNvPr id="15" name="Straight Arrow Connector 14"/>
          <p:cNvCxnSpPr/>
          <p:nvPr/>
        </p:nvCxnSpPr>
        <p:spPr>
          <a:xfrm>
            <a:off x="3491880" y="1312086"/>
            <a:ext cx="0"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66697" y="899676"/>
            <a:ext cx="37702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6733743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95</a:t>
            </a:fld>
            <a:endParaRPr lang="en-US" altLang="zh-CN"/>
          </a:p>
        </p:txBody>
      </p:sp>
      <p:sp>
        <p:nvSpPr>
          <p:cNvPr id="3" name="Title 1">
            <a:extLst>
              <a:ext uri="{FF2B5EF4-FFF2-40B4-BE49-F238E27FC236}">
                <a16:creationId xmlns:a16="http://schemas.microsoft.com/office/drawing/2014/main" id="{AB697A46-0809-44DF-9F19-C022981EDDE8}"/>
              </a:ext>
            </a:extLst>
          </p:cNvPr>
          <p:cNvSpPr>
            <a:spLocks noGrp="1"/>
          </p:cNvSpPr>
          <p:nvPr>
            <p:ph type="title"/>
          </p:nvPr>
        </p:nvSpPr>
        <p:spPr>
          <a:xfrm>
            <a:off x="611589" y="14401"/>
            <a:ext cx="8229600" cy="1143000"/>
          </a:xfrm>
        </p:spPr>
        <p:txBody>
          <a:bodyPr/>
          <a:lstStyle/>
          <a:p>
            <a:r>
              <a:rPr lang="en-GB" sz="3200" dirty="0"/>
              <a:t>Dark fringes condition (destructive interferences between waves from the slits)</a:t>
            </a:r>
            <a:endParaRPr lang="en-US" sz="32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46BA9E6-C50C-44E2-BA7B-6659AFE203B6}"/>
                  </a:ext>
                </a:extLst>
              </p:cNvPr>
              <p:cNvSpPr>
                <a:spLocks noGrp="1"/>
              </p:cNvSpPr>
              <p:nvPr>
                <p:ph idx="1"/>
              </p:nvPr>
            </p:nvSpPr>
            <p:spPr>
              <a:xfrm>
                <a:off x="0" y="1327070"/>
                <a:ext cx="8229600" cy="4525963"/>
              </a:xfrm>
            </p:spPr>
            <p:txBody>
              <a:bodyPr/>
              <a:lstStyle/>
              <a:p>
                <a:r>
                  <a:rPr lang="en-GB" sz="2000" dirty="0"/>
                  <a:t>The k-</a:t>
                </a:r>
                <a:r>
                  <a:rPr lang="en-GB" sz="2000" dirty="0" err="1"/>
                  <a:t>th</a:t>
                </a:r>
                <a:r>
                  <a:rPr lang="en-GB" sz="2000" dirty="0"/>
                  <a:t> order of constructive interference between the waves from all the slits occurs when the phase difference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𝜙</m:t>
                    </m:r>
                  </m:oMath>
                </a14:m>
                <a:r>
                  <a:rPr lang="en-US" sz="2000" dirty="0"/>
                  <a:t> for adjacent slits is </a:t>
                </a:r>
                <a14:m>
                  <m:oMath xmlns:m="http://schemas.openxmlformats.org/officeDocument/2006/math">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rPr>
                      <m:t>2</m:t>
                    </m:r>
                    <m:r>
                      <a:rPr lang="en-GB" sz="2000" b="0" i="1" smtClean="0">
                        <a:latin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𝜋</m:t>
                    </m:r>
                  </m:oMath>
                </a14:m>
                <a:r>
                  <a:rPr lang="en-US" sz="2000" dirty="0"/>
                  <a:t> (</a:t>
                </a:r>
                <a14:m>
                  <m:oMath xmlns:m="http://schemas.openxmlformats.org/officeDocument/2006/math">
                    <m:r>
                      <a:rPr lang="en-GB" sz="2000" b="0" i="1" dirty="0" smtClean="0">
                        <a:latin typeface="Cambria Math" panose="02040503050406030204" pitchFamily="18" charset="0"/>
                      </a:rPr>
                      <m:t>𝑘</m:t>
                    </m:r>
                    <m:r>
                      <a:rPr lang="en-GB" sz="2000" b="0" i="1" dirty="0" smtClean="0">
                        <a:latin typeface="Cambria Math" panose="02040503050406030204" pitchFamily="18" charset="0"/>
                      </a:rPr>
                      <m:t>=0,1,2,3…</m:t>
                    </m:r>
                  </m:oMath>
                </a14:m>
                <a:r>
                  <a:rPr lang="en-US" sz="2000" dirty="0"/>
                  <a:t>)</a:t>
                </a:r>
              </a:p>
              <a:p>
                <a:endParaRPr lang="en-US" sz="2000" dirty="0"/>
              </a:p>
              <a:p>
                <a:r>
                  <a:rPr lang="en-US" sz="2000" dirty="0"/>
                  <a:t>The dark fringe condition (destructive interference between waves from slits )occurs for </a:t>
                </a:r>
              </a:p>
            </p:txBody>
          </p:sp>
        </mc:Choice>
        <mc:Fallback xmlns="">
          <p:sp>
            <p:nvSpPr>
              <p:cNvPr id="5" name="Content Placeholder 2">
                <a:extLst>
                  <a:ext uri="{FF2B5EF4-FFF2-40B4-BE49-F238E27FC236}">
                    <a16:creationId xmlns:a16="http://schemas.microsoft.com/office/drawing/2014/main" id="{F46BA9E6-C50C-44E2-BA7B-6659AFE203B6}"/>
                  </a:ext>
                </a:extLst>
              </p:cNvPr>
              <p:cNvSpPr>
                <a:spLocks noGrp="1" noRot="1" noChangeAspect="1" noMove="1" noResize="1" noEditPoints="1" noAdjustHandles="1" noChangeArrowheads="1" noChangeShapeType="1" noTextEdit="1"/>
              </p:cNvSpPr>
              <p:nvPr>
                <p:ph idx="1"/>
              </p:nvPr>
            </p:nvSpPr>
            <p:spPr>
              <a:xfrm>
                <a:off x="0" y="1327070"/>
                <a:ext cx="8229600" cy="4525963"/>
              </a:xfrm>
              <a:blipFill>
                <a:blip r:embed="rId2"/>
                <a:stretch>
                  <a:fillRect l="-667" t="-674" r="-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0BD74E-C1BA-42D5-88D7-5F42DE24E7B3}"/>
                  </a:ext>
                </a:extLst>
              </p:cNvPr>
              <p:cNvSpPr txBox="1"/>
              <p:nvPr/>
            </p:nvSpPr>
            <p:spPr>
              <a:xfrm>
                <a:off x="2836340" y="4240906"/>
                <a:ext cx="411272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num>
                        <m:den>
                          <m:r>
                            <a:rPr lang="en-GB" b="0" i="1" smtClean="0">
                              <a:latin typeface="Cambria Math" panose="02040503050406030204" pitchFamily="18" charset="0"/>
                              <a:ea typeface="Cambria Math" panose="02040503050406030204" pitchFamily="18" charset="0"/>
                            </a:rPr>
                            <m:t>𝑁</m:t>
                          </m:r>
                        </m:den>
                      </m:f>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𝑁</m:t>
                              </m:r>
                            </m:den>
                          </m:f>
                        </m:e>
                      </m:d>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xmlns="">
          <p:sp>
            <p:nvSpPr>
              <p:cNvPr id="6" name="TextBox 5">
                <a:extLst>
                  <a:ext uri="{FF2B5EF4-FFF2-40B4-BE49-F238E27FC236}">
                    <a16:creationId xmlns:a16="http://schemas.microsoft.com/office/drawing/2014/main" id="{280BD74E-C1BA-42D5-88D7-5F42DE24E7B3}"/>
                  </a:ext>
                </a:extLst>
              </p:cNvPr>
              <p:cNvSpPr txBox="1">
                <a:spLocks noRot="1" noChangeAspect="1" noMove="1" noResize="1" noEditPoints="1" noAdjustHandles="1" noChangeArrowheads="1" noChangeShapeType="1" noTextEdit="1"/>
              </p:cNvSpPr>
              <p:nvPr/>
            </p:nvSpPr>
            <p:spPr>
              <a:xfrm>
                <a:off x="2836340" y="4240906"/>
                <a:ext cx="4112729" cy="62235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802D0B9-CD47-4AA7-9638-100FD2A100DC}"/>
                  </a:ext>
                </a:extLst>
              </p:cNvPr>
              <p:cNvSpPr txBox="1"/>
              <p:nvPr/>
            </p:nvSpPr>
            <p:spPr>
              <a:xfrm>
                <a:off x="189703" y="3727140"/>
                <a:ext cx="8705653" cy="646331"/>
              </a:xfrm>
              <a:prstGeom prst="rect">
                <a:avLst/>
              </a:prstGeom>
              <a:noFill/>
            </p:spPr>
            <p:txBody>
              <a:bodyPr wrap="none" rtlCol="0">
                <a:spAutoFit/>
              </a:bodyPr>
              <a:lstStyle/>
              <a:p>
                <a:r>
                  <a:rPr lang="en-US" dirty="0"/>
                  <a:t>For instance, the first minimum besides a maximum corresponding to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oMath>
                </a14:m>
                <a:r>
                  <a:rPr lang="en-US" dirty="0"/>
                  <a:t> occurs when: </a:t>
                </a:r>
              </a:p>
              <a:p>
                <a:endParaRPr lang="en-US" dirty="0"/>
              </a:p>
            </p:txBody>
          </p:sp>
        </mc:Choice>
        <mc:Fallback xmlns="">
          <p:sp>
            <p:nvSpPr>
              <p:cNvPr id="7" name="TextBox 6">
                <a:extLst>
                  <a:ext uri="{FF2B5EF4-FFF2-40B4-BE49-F238E27FC236}">
                    <a16:creationId xmlns:a16="http://schemas.microsoft.com/office/drawing/2014/main" id="{5802D0B9-CD47-4AA7-9638-100FD2A100DC}"/>
                  </a:ext>
                </a:extLst>
              </p:cNvPr>
              <p:cNvSpPr txBox="1">
                <a:spLocks noRot="1" noChangeAspect="1" noMove="1" noResize="1" noEditPoints="1" noAdjustHandles="1" noChangeArrowheads="1" noChangeShapeType="1" noTextEdit="1"/>
              </p:cNvSpPr>
              <p:nvPr/>
            </p:nvSpPr>
            <p:spPr>
              <a:xfrm>
                <a:off x="189703" y="3727140"/>
                <a:ext cx="8705653" cy="646331"/>
              </a:xfrm>
              <a:prstGeom prst="rect">
                <a:avLst/>
              </a:prstGeom>
              <a:blipFill>
                <a:blip r:embed="rId4"/>
                <a:stretch>
                  <a:fillRect l="-560" t="-4717" r="-16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D637E0-F15E-4D37-BD62-81C796B16B6D}"/>
                  </a:ext>
                </a:extLst>
              </p:cNvPr>
              <p:cNvSpPr txBox="1"/>
              <p:nvPr/>
            </p:nvSpPr>
            <p:spPr>
              <a:xfrm>
                <a:off x="592359" y="5726046"/>
                <a:ext cx="7868073" cy="668709"/>
              </a:xfrm>
              <a:prstGeom prst="rect">
                <a:avLst/>
              </a:prstGeom>
              <a:noFill/>
            </p:spPr>
            <p:txBody>
              <a:bodyPr wrap="square" lIns="0" tIns="0" rIns="0" bIns="0" rtlCol="0">
                <a:spAutoFit/>
              </a:bodyPr>
              <a:lstStyle/>
              <a:p>
                <a14:m>
                  <m:oMath xmlns:m="http://schemas.openxmlformats.org/officeDocument/2006/math">
                    <m:r>
                      <a:rPr lang="en-GB" b="0" i="1" smtClean="0">
                        <a:latin typeface="Cambria Math" panose="02040503050406030204" pitchFamily="18" charset="0"/>
                      </a:rPr>
                      <m:t>𝑑</m:t>
                    </m:r>
                    <m:r>
                      <a:rPr lang="el-GR" i="1">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num>
                      <m:den>
                        <m:r>
                          <a:rPr lang="en-GB" b="0" i="1" smtClean="0">
                            <a:latin typeface="Cambria Math" panose="02040503050406030204" pitchFamily="18" charset="0"/>
                            <a:ea typeface="Cambria Math" panose="02040503050406030204" pitchFamily="18" charset="0"/>
                          </a:rPr>
                          <m:t>𝑁</m:t>
                        </m:r>
                      </m:den>
                    </m:f>
                  </m:oMath>
                </a14:m>
                <a:r>
                  <a:rPr lang="en-US" dirty="0"/>
                  <a:t> is the phase interval between a maximum of intensity and the first adjacent minimum </a:t>
                </a:r>
              </a:p>
            </p:txBody>
          </p:sp>
        </mc:Choice>
        <mc:Fallback xmlns="">
          <p:sp>
            <p:nvSpPr>
              <p:cNvPr id="8" name="TextBox 7">
                <a:extLst>
                  <a:ext uri="{FF2B5EF4-FFF2-40B4-BE49-F238E27FC236}">
                    <a16:creationId xmlns:a16="http://schemas.microsoft.com/office/drawing/2014/main" id="{07D637E0-F15E-4D37-BD62-81C796B16B6D}"/>
                  </a:ext>
                </a:extLst>
              </p:cNvPr>
              <p:cNvSpPr txBox="1">
                <a:spLocks noRot="1" noChangeAspect="1" noMove="1" noResize="1" noEditPoints="1" noAdjustHandles="1" noChangeArrowheads="1" noChangeShapeType="1" noTextEdit="1"/>
              </p:cNvSpPr>
              <p:nvPr/>
            </p:nvSpPr>
            <p:spPr>
              <a:xfrm>
                <a:off x="592359" y="5726046"/>
                <a:ext cx="7868073" cy="668709"/>
              </a:xfrm>
              <a:prstGeom prst="rect">
                <a:avLst/>
              </a:prstGeom>
              <a:blipFill>
                <a:blip r:embed="rId5"/>
                <a:stretch>
                  <a:fillRect l="-1782" t="-3636" r="-465" b="-2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2DA562-8200-4F75-A3E1-9D4B71343745}"/>
                  </a:ext>
                </a:extLst>
              </p:cNvPr>
              <p:cNvSpPr txBox="1"/>
              <p:nvPr/>
            </p:nvSpPr>
            <p:spPr>
              <a:xfrm>
                <a:off x="2328066" y="3134694"/>
                <a:ext cx="1333955"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𝜋</m:t>
                          </m:r>
                        </m:num>
                        <m:den>
                          <m:r>
                            <a:rPr lang="en-GB"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xmlns="">
          <p:sp>
            <p:nvSpPr>
              <p:cNvPr id="9" name="TextBox 8">
                <a:extLst>
                  <a:ext uri="{FF2B5EF4-FFF2-40B4-BE49-F238E27FC236}">
                    <a16:creationId xmlns:a16="http://schemas.microsoft.com/office/drawing/2014/main" id="{102DA562-8200-4F75-A3E1-9D4B71343745}"/>
                  </a:ext>
                </a:extLst>
              </p:cNvPr>
              <p:cNvSpPr txBox="1">
                <a:spLocks noRot="1" noChangeAspect="1" noMove="1" noResize="1" noEditPoints="1" noAdjustHandles="1" noChangeArrowheads="1" noChangeShapeType="1" noTextEdit="1"/>
              </p:cNvSpPr>
              <p:nvPr/>
            </p:nvSpPr>
            <p:spPr>
              <a:xfrm>
                <a:off x="2328066" y="3134694"/>
                <a:ext cx="1333955" cy="51860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3DE176-3FC2-4680-9E6B-82EC8513910E}"/>
                  </a:ext>
                </a:extLst>
              </p:cNvPr>
              <p:cNvSpPr txBox="1"/>
              <p:nvPr/>
            </p:nvSpPr>
            <p:spPr>
              <a:xfrm>
                <a:off x="4020411" y="3261741"/>
                <a:ext cx="8576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𝑘𝑁</m:t>
                      </m:r>
                    </m:oMath>
                  </m:oMathPara>
                </a14:m>
                <a:endParaRPr lang="en-US" dirty="0"/>
              </a:p>
            </p:txBody>
          </p:sp>
        </mc:Choice>
        <mc:Fallback xmlns="">
          <p:sp>
            <p:nvSpPr>
              <p:cNvPr id="10" name="TextBox 9">
                <a:extLst>
                  <a:ext uri="{FF2B5EF4-FFF2-40B4-BE49-F238E27FC236}">
                    <a16:creationId xmlns:a16="http://schemas.microsoft.com/office/drawing/2014/main" id="{E53DE176-3FC2-4680-9E6B-82EC8513910E}"/>
                  </a:ext>
                </a:extLst>
              </p:cNvPr>
              <p:cNvSpPr txBox="1">
                <a:spLocks noRot="1" noChangeAspect="1" noMove="1" noResize="1" noEditPoints="1" noAdjustHandles="1" noChangeArrowheads="1" noChangeShapeType="1" noTextEdit="1"/>
              </p:cNvSpPr>
              <p:nvPr/>
            </p:nvSpPr>
            <p:spPr>
              <a:xfrm>
                <a:off x="4020411" y="3261741"/>
                <a:ext cx="857607" cy="276999"/>
              </a:xfrm>
              <a:prstGeom prst="rect">
                <a:avLst/>
              </a:prstGeom>
              <a:blipFill>
                <a:blip r:embed="rId7"/>
                <a:stretch>
                  <a:fillRect l="-3571" r="-6429" b="-8696"/>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A168650-1971-4B82-8AE2-EBE979A4E69D}"/>
              </a:ext>
            </a:extLst>
          </p:cNvPr>
          <p:cNvCxnSpPr/>
          <p:nvPr/>
        </p:nvCxnSpPr>
        <p:spPr bwMode="auto">
          <a:xfrm flipV="1">
            <a:off x="4114800" y="4937098"/>
            <a:ext cx="0" cy="7200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p:cNvSpPr txBox="1"/>
              <p:nvPr/>
            </p:nvSpPr>
            <p:spPr>
              <a:xfrm>
                <a:off x="6132746" y="5043040"/>
                <a:ext cx="1811906" cy="369332"/>
              </a:xfrm>
              <a:prstGeom prst="rect">
                <a:avLst/>
              </a:prstGeom>
              <a:noFill/>
            </p:spPr>
            <p:txBody>
              <a:bodyPr wrap="none" rtlCol="0">
                <a:spAutoFit/>
              </a:bodyPr>
              <a:lstStyle/>
              <a:p>
                <a:r>
                  <a:rPr lang="en-US" dirty="0"/>
                  <a:t>Here,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132746" y="5043040"/>
                <a:ext cx="1811906" cy="369332"/>
              </a:xfrm>
              <a:prstGeom prst="rect">
                <a:avLst/>
              </a:prstGeom>
              <a:blipFill>
                <a:blip r:embed="rId8"/>
                <a:stretch>
                  <a:fillRect l="-2694"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86482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96</a:t>
            </a:fld>
            <a:endParaRPr lang="en-US" altLang="zh-CN"/>
          </a:p>
        </p:txBody>
      </p:sp>
      <p:sp>
        <p:nvSpPr>
          <p:cNvPr id="3" name="Rectangle: Rounded Corners 28">
            <a:extLst>
              <a:ext uri="{FF2B5EF4-FFF2-40B4-BE49-F238E27FC236}">
                <a16:creationId xmlns:a16="http://schemas.microsoft.com/office/drawing/2014/main" id="{FC4BE725-7DB6-45A7-BA79-56330089A612}"/>
              </a:ext>
            </a:extLst>
          </p:cNvPr>
          <p:cNvSpPr/>
          <p:nvPr/>
        </p:nvSpPr>
        <p:spPr bwMode="auto">
          <a:xfrm>
            <a:off x="494335" y="3807699"/>
            <a:ext cx="7305177" cy="657818"/>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Title 1">
            <a:extLst>
              <a:ext uri="{FF2B5EF4-FFF2-40B4-BE49-F238E27FC236}">
                <a16:creationId xmlns:a16="http://schemas.microsoft.com/office/drawing/2014/main" id="{AB697A46-0809-44DF-9F19-C022981EDDE8}"/>
              </a:ext>
            </a:extLst>
          </p:cNvPr>
          <p:cNvSpPr>
            <a:spLocks noGrp="1"/>
          </p:cNvSpPr>
          <p:nvPr>
            <p:ph type="title"/>
          </p:nvPr>
        </p:nvSpPr>
        <p:spPr>
          <a:xfrm>
            <a:off x="636712" y="28113"/>
            <a:ext cx="8229600" cy="1143000"/>
          </a:xfrm>
        </p:spPr>
        <p:txBody>
          <a:bodyPr/>
          <a:lstStyle/>
          <a:p>
            <a:r>
              <a:rPr lang="en-GB" sz="3200" dirty="0"/>
              <a:t>Dark fringes condition (destructive interferences between waves from the slits)</a:t>
            </a:r>
            <a:endParaRPr lang="en-US" sz="3200" dirty="0"/>
          </a:p>
        </p:txBody>
      </p:sp>
      <p:sp>
        <p:nvSpPr>
          <p:cNvPr id="6" name="TextBox 5">
            <a:extLst>
              <a:ext uri="{FF2B5EF4-FFF2-40B4-BE49-F238E27FC236}">
                <a16:creationId xmlns:a16="http://schemas.microsoft.com/office/drawing/2014/main" id="{D3090002-14A2-4E86-8CFC-CA8DA5575AA9}"/>
              </a:ext>
            </a:extLst>
          </p:cNvPr>
          <p:cNvSpPr txBox="1"/>
          <p:nvPr/>
        </p:nvSpPr>
        <p:spPr>
          <a:xfrm>
            <a:off x="287016" y="2380409"/>
            <a:ext cx="6718891" cy="369332"/>
          </a:xfrm>
          <a:prstGeom prst="rect">
            <a:avLst/>
          </a:prstGeom>
          <a:noFill/>
        </p:spPr>
        <p:txBody>
          <a:bodyPr wrap="none" rtlCol="0">
            <a:spAutoFit/>
          </a:bodyPr>
          <a:lstStyle/>
          <a:p>
            <a:r>
              <a:rPr lang="en-GB" dirty="0"/>
              <a:t>The phase difference between waves from adjacent slits is also given by:</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30D96A-E2CC-4E0E-835F-76DB14CFE554}"/>
                  </a:ext>
                </a:extLst>
              </p:cNvPr>
              <p:cNvSpPr txBox="1"/>
              <p:nvPr/>
            </p:nvSpPr>
            <p:spPr>
              <a:xfrm>
                <a:off x="2134912" y="3001998"/>
                <a:ext cx="1562544"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𝑑𝑠𝑖𝑛</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𝜃</m:t>
                          </m:r>
                        </m:num>
                        <m:den>
                          <m:r>
                            <a:rPr lang="en-GB" b="0" i="1" smtClean="0">
                              <a:latin typeface="Cambria Math" panose="02040503050406030204" pitchFamily="18" charset="0"/>
                              <a:ea typeface="Cambria Math" panose="02040503050406030204" pitchFamily="18" charset="0"/>
                            </a:rPr>
                            <m:t>𝜆</m:t>
                          </m:r>
                        </m:den>
                      </m:f>
                    </m:oMath>
                  </m:oMathPara>
                </a14:m>
                <a:endParaRPr lang="en-US" dirty="0"/>
              </a:p>
            </p:txBody>
          </p:sp>
        </mc:Choice>
        <mc:Fallback xmlns="">
          <p:sp>
            <p:nvSpPr>
              <p:cNvPr id="7" name="TextBox 6">
                <a:extLst>
                  <a:ext uri="{FF2B5EF4-FFF2-40B4-BE49-F238E27FC236}">
                    <a16:creationId xmlns:a16="http://schemas.microsoft.com/office/drawing/2014/main" id="{7C30D96A-E2CC-4E0E-835F-76DB14CFE554}"/>
                  </a:ext>
                </a:extLst>
              </p:cNvPr>
              <p:cNvSpPr txBox="1">
                <a:spLocks noRot="1" noChangeAspect="1" noMove="1" noResize="1" noEditPoints="1" noAdjustHandles="1" noChangeArrowheads="1" noChangeShapeType="1" noTextEdit="1"/>
              </p:cNvSpPr>
              <p:nvPr/>
            </p:nvSpPr>
            <p:spPr>
              <a:xfrm>
                <a:off x="2134912" y="3001998"/>
                <a:ext cx="1562544" cy="524118"/>
              </a:xfrm>
              <a:prstGeom prst="rect">
                <a:avLst/>
              </a:prstGeom>
              <a:blipFill>
                <a:blip r:embed="rId2"/>
                <a:stretch>
                  <a:fillRect/>
                </a:stretch>
              </a:blipFill>
            </p:spPr>
            <p:txBody>
              <a:bodyPr/>
              <a:lstStyle/>
              <a:p>
                <a:r>
                  <a:rPr lang="en-US">
                    <a:noFill/>
                  </a:rPr>
                  <a:t> </a:t>
                </a:r>
              </a:p>
            </p:txBody>
          </p:sp>
        </mc:Fallback>
      </mc:AlternateContent>
      <p:sp>
        <p:nvSpPr>
          <p:cNvPr id="8" name="Arrow: Right 21">
            <a:extLst>
              <a:ext uri="{FF2B5EF4-FFF2-40B4-BE49-F238E27FC236}">
                <a16:creationId xmlns:a16="http://schemas.microsoft.com/office/drawing/2014/main" id="{3EE71A73-F198-4706-A79E-21587A6667B3}"/>
              </a:ext>
            </a:extLst>
          </p:cNvPr>
          <p:cNvSpPr/>
          <p:nvPr/>
        </p:nvSpPr>
        <p:spPr bwMode="auto">
          <a:xfrm>
            <a:off x="3879863" y="3079391"/>
            <a:ext cx="486792"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ECDC68-B5FB-40C9-A774-A3DA4849E49E}"/>
                  </a:ext>
                </a:extLst>
              </p:cNvPr>
              <p:cNvSpPr txBox="1"/>
              <p:nvPr/>
            </p:nvSpPr>
            <p:spPr>
              <a:xfrm>
                <a:off x="4549558" y="3104219"/>
                <a:ext cx="16643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𝑁𝑑</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9" name="TextBox 8">
                <a:extLst>
                  <a:ext uri="{FF2B5EF4-FFF2-40B4-BE49-F238E27FC236}">
                    <a16:creationId xmlns:a16="http://schemas.microsoft.com/office/drawing/2014/main" id="{62ECDC68-B5FB-40C9-A774-A3DA4849E49E}"/>
                  </a:ext>
                </a:extLst>
              </p:cNvPr>
              <p:cNvSpPr txBox="1">
                <a:spLocks noRot="1" noChangeAspect="1" noMove="1" noResize="1" noEditPoints="1" noAdjustHandles="1" noChangeArrowheads="1" noChangeShapeType="1" noTextEdit="1"/>
              </p:cNvSpPr>
              <p:nvPr/>
            </p:nvSpPr>
            <p:spPr>
              <a:xfrm>
                <a:off x="4549558" y="3104219"/>
                <a:ext cx="1664302" cy="276999"/>
              </a:xfrm>
              <a:prstGeom prst="rect">
                <a:avLst/>
              </a:prstGeom>
              <a:blipFill>
                <a:blip r:embed="rId3"/>
                <a:stretch>
                  <a:fillRect l="-2930" r="-293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443F96-457C-4605-BCFA-7CDECF0D7B93}"/>
                  </a:ext>
                </a:extLst>
              </p:cNvPr>
              <p:cNvSpPr txBox="1"/>
              <p:nvPr/>
            </p:nvSpPr>
            <p:spPr>
              <a:xfrm>
                <a:off x="4641572" y="3872397"/>
                <a:ext cx="1355628"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𝑚</m:t>
                          </m:r>
                          <m:r>
                            <a:rPr lang="en-GB" i="1">
                              <a:latin typeface="Cambria Math" panose="02040503050406030204" pitchFamily="18" charset="0"/>
                              <a:ea typeface="Cambria Math" panose="02040503050406030204" pitchFamily="18" charset="0"/>
                            </a:rPr>
                            <m:t>𝜆</m:t>
                          </m:r>
                        </m:num>
                        <m:den>
                          <m:r>
                            <a:rPr lang="en-GB" b="0" i="1" smtClean="0">
                              <a:latin typeface="Cambria Math" panose="02040503050406030204" pitchFamily="18" charset="0"/>
                              <a:ea typeface="Cambria Math" panose="02040503050406030204" pitchFamily="18" charset="0"/>
                            </a:rPr>
                            <m:t>𝑁𝑑</m:t>
                          </m:r>
                        </m:den>
                      </m:f>
                    </m:oMath>
                  </m:oMathPara>
                </a14:m>
                <a:endParaRPr lang="en-US" dirty="0"/>
              </a:p>
            </p:txBody>
          </p:sp>
        </mc:Choice>
        <mc:Fallback xmlns="">
          <p:sp>
            <p:nvSpPr>
              <p:cNvPr id="10" name="TextBox 9">
                <a:extLst>
                  <a:ext uri="{FF2B5EF4-FFF2-40B4-BE49-F238E27FC236}">
                    <a16:creationId xmlns:a16="http://schemas.microsoft.com/office/drawing/2014/main" id="{24443F96-457C-4605-BCFA-7CDECF0D7B93}"/>
                  </a:ext>
                </a:extLst>
              </p:cNvPr>
              <p:cNvSpPr txBox="1">
                <a:spLocks noRot="1" noChangeAspect="1" noMove="1" noResize="1" noEditPoints="1" noAdjustHandles="1" noChangeArrowheads="1" noChangeShapeType="1" noTextEdit="1"/>
              </p:cNvSpPr>
              <p:nvPr/>
            </p:nvSpPr>
            <p:spPr>
              <a:xfrm>
                <a:off x="4641572" y="3872397"/>
                <a:ext cx="1355628" cy="5241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FAA67E-7CBD-494F-AD63-9FAE8D3EA08D}"/>
                  </a:ext>
                </a:extLst>
              </p:cNvPr>
              <p:cNvSpPr txBox="1"/>
              <p:nvPr/>
            </p:nvSpPr>
            <p:spPr>
              <a:xfrm>
                <a:off x="6732712" y="4009100"/>
                <a:ext cx="8576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𝑘𝑁</m:t>
                      </m:r>
                    </m:oMath>
                  </m:oMathPara>
                </a14:m>
                <a:endParaRPr lang="en-US" dirty="0"/>
              </a:p>
            </p:txBody>
          </p:sp>
        </mc:Choice>
        <mc:Fallback xmlns="">
          <p:sp>
            <p:nvSpPr>
              <p:cNvPr id="11" name="TextBox 10">
                <a:extLst>
                  <a:ext uri="{FF2B5EF4-FFF2-40B4-BE49-F238E27FC236}">
                    <a16:creationId xmlns:a16="http://schemas.microsoft.com/office/drawing/2014/main" id="{35FAA67E-7CBD-494F-AD63-9FAE8D3EA08D}"/>
                  </a:ext>
                </a:extLst>
              </p:cNvPr>
              <p:cNvSpPr txBox="1">
                <a:spLocks noRot="1" noChangeAspect="1" noMove="1" noResize="1" noEditPoints="1" noAdjustHandles="1" noChangeArrowheads="1" noChangeShapeType="1" noTextEdit="1"/>
              </p:cNvSpPr>
              <p:nvPr/>
            </p:nvSpPr>
            <p:spPr>
              <a:xfrm>
                <a:off x="6732712" y="4009100"/>
                <a:ext cx="857607" cy="276999"/>
              </a:xfrm>
              <a:prstGeom prst="rect">
                <a:avLst/>
              </a:prstGeom>
              <a:blipFill>
                <a:blip r:embed="rId5"/>
                <a:stretch>
                  <a:fillRect l="-3546" r="-567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F522DA-B981-4046-BD22-A6B3E4A87E38}"/>
                  </a:ext>
                </a:extLst>
              </p:cNvPr>
              <p:cNvSpPr txBox="1"/>
              <p:nvPr/>
            </p:nvSpPr>
            <p:spPr>
              <a:xfrm>
                <a:off x="636712" y="4017821"/>
                <a:ext cx="3923190" cy="369332"/>
              </a:xfrm>
              <a:prstGeom prst="rect">
                <a:avLst/>
              </a:prstGeom>
              <a:noFill/>
            </p:spPr>
            <p:txBody>
              <a:bodyPr wrap="none" rtlCol="0">
                <a:spAutoFit/>
              </a:bodyPr>
              <a:lstStyle/>
              <a:p>
                <a:r>
                  <a:rPr lang="en-GB" dirty="0"/>
                  <a:t>The angles </a:t>
                </a:r>
                <a14:m>
                  <m:oMath xmlns:m="http://schemas.openxmlformats.org/officeDocument/2006/math">
                    <m:r>
                      <a:rPr lang="en-GB" i="1" smtClean="0">
                        <a:latin typeface="Cambria Math" panose="02040503050406030204" pitchFamily="18" charset="0"/>
                        <a:ea typeface="Cambria Math" panose="02040503050406030204" pitchFamily="18" charset="0"/>
                      </a:rPr>
                      <m:t>𝜃</m:t>
                    </m:r>
                  </m:oMath>
                </a14:m>
                <a:r>
                  <a:rPr lang="en-US" dirty="0"/>
                  <a:t> for minima of intensity are: </a:t>
                </a:r>
              </a:p>
            </p:txBody>
          </p:sp>
        </mc:Choice>
        <mc:Fallback xmlns="">
          <p:sp>
            <p:nvSpPr>
              <p:cNvPr id="12" name="TextBox 11">
                <a:extLst>
                  <a:ext uri="{FF2B5EF4-FFF2-40B4-BE49-F238E27FC236}">
                    <a16:creationId xmlns:a16="http://schemas.microsoft.com/office/drawing/2014/main" id="{46F522DA-B981-4046-BD22-A6B3E4A87E38}"/>
                  </a:ext>
                </a:extLst>
              </p:cNvPr>
              <p:cNvSpPr txBox="1">
                <a:spLocks noRot="1" noChangeAspect="1" noMove="1" noResize="1" noEditPoints="1" noAdjustHandles="1" noChangeArrowheads="1" noChangeShapeType="1" noTextEdit="1"/>
              </p:cNvSpPr>
              <p:nvPr/>
            </p:nvSpPr>
            <p:spPr>
              <a:xfrm>
                <a:off x="636712" y="4017821"/>
                <a:ext cx="3923190" cy="369332"/>
              </a:xfrm>
              <a:prstGeom prst="rect">
                <a:avLst/>
              </a:prstGeom>
              <a:blipFill>
                <a:blip r:embed="rId6"/>
                <a:stretch>
                  <a:fillRect l="-1242" t="-8197" r="-3261"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AF6875-661B-4E3A-937E-420EDD5B54F5}"/>
                  </a:ext>
                </a:extLst>
              </p:cNvPr>
              <p:cNvSpPr txBox="1"/>
              <p:nvPr/>
            </p:nvSpPr>
            <p:spPr>
              <a:xfrm>
                <a:off x="1782402" y="4956696"/>
                <a:ext cx="43819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=1,2,…</m:t>
                      </m:r>
                      <m:r>
                        <a:rPr lang="en-GB" b="0" i="1" smtClean="0">
                          <a:latin typeface="Cambria Math" panose="02040503050406030204" pitchFamily="18" charset="0"/>
                        </a:rPr>
                        <m:t>𝑁</m:t>
                      </m:r>
                      <m:r>
                        <a:rPr lang="en-GB" b="0" i="1" smtClean="0">
                          <a:latin typeface="Cambria Math" panose="02040503050406030204" pitchFamily="18" charset="0"/>
                        </a:rPr>
                        <m:t>−1,</m:t>
                      </m:r>
                      <m:r>
                        <a:rPr lang="en-GB" b="0" i="1" smtClean="0">
                          <a:latin typeface="Cambria Math" panose="02040503050406030204" pitchFamily="18" charset="0"/>
                        </a:rPr>
                        <m:t>𝑁</m:t>
                      </m:r>
                      <m:r>
                        <a:rPr lang="en-GB" b="0" i="1" smtClean="0">
                          <a:latin typeface="Cambria Math" panose="02040503050406030204" pitchFamily="18" charset="0"/>
                        </a:rPr>
                        <m:t>+1, …2</m:t>
                      </m:r>
                      <m:r>
                        <a:rPr lang="en-GB" b="0" i="1" smtClean="0">
                          <a:latin typeface="Cambria Math" panose="02040503050406030204" pitchFamily="18" charset="0"/>
                        </a:rPr>
                        <m:t>𝑁</m:t>
                      </m:r>
                      <m:r>
                        <a:rPr lang="en-GB" b="0" i="1" smtClean="0">
                          <a:latin typeface="Cambria Math" panose="02040503050406030204" pitchFamily="18" charset="0"/>
                        </a:rPr>
                        <m:t>−1,2</m:t>
                      </m:r>
                      <m:r>
                        <a:rPr lang="en-GB" b="0" i="1" smtClean="0">
                          <a:latin typeface="Cambria Math" panose="02040503050406030204" pitchFamily="18" charset="0"/>
                        </a:rPr>
                        <m:t>𝑁</m:t>
                      </m:r>
                      <m:r>
                        <a:rPr lang="en-GB" b="0" i="1" smtClean="0">
                          <a:latin typeface="Cambria Math" panose="02040503050406030204" pitchFamily="18" charset="0"/>
                        </a:rPr>
                        <m:t>+1,…</m:t>
                      </m:r>
                    </m:oMath>
                  </m:oMathPara>
                </a14:m>
                <a:endParaRPr lang="en-US" dirty="0"/>
              </a:p>
            </p:txBody>
          </p:sp>
        </mc:Choice>
        <mc:Fallback xmlns="">
          <p:sp>
            <p:nvSpPr>
              <p:cNvPr id="13" name="TextBox 12">
                <a:extLst>
                  <a:ext uri="{FF2B5EF4-FFF2-40B4-BE49-F238E27FC236}">
                    <a16:creationId xmlns:a16="http://schemas.microsoft.com/office/drawing/2014/main" id="{15AF6875-661B-4E3A-937E-420EDD5B54F5}"/>
                  </a:ext>
                </a:extLst>
              </p:cNvPr>
              <p:cNvSpPr txBox="1">
                <a:spLocks noRot="1" noChangeAspect="1" noMove="1" noResize="1" noEditPoints="1" noAdjustHandles="1" noChangeArrowheads="1" noChangeShapeType="1" noTextEdit="1"/>
              </p:cNvSpPr>
              <p:nvPr/>
            </p:nvSpPr>
            <p:spPr>
              <a:xfrm>
                <a:off x="1782402" y="4956696"/>
                <a:ext cx="4381904" cy="276999"/>
              </a:xfrm>
              <a:prstGeom prst="rect">
                <a:avLst/>
              </a:prstGeom>
              <a:blipFill>
                <a:blip r:embed="rId7"/>
                <a:stretch>
                  <a:fillRect l="-69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97A831F-33EB-4E0D-A14F-7914BE0C6F34}"/>
                  </a:ext>
                </a:extLst>
              </p:cNvPr>
              <p:cNvSpPr txBox="1"/>
              <p:nvPr/>
            </p:nvSpPr>
            <p:spPr>
              <a:xfrm>
                <a:off x="2639399" y="1861805"/>
                <a:ext cx="1333955"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𝑚</m:t>
                          </m:r>
                          <m:r>
                            <a:rPr lang="en-GB" b="0" i="1" smtClean="0">
                              <a:latin typeface="Cambria Math" panose="02040503050406030204" pitchFamily="18" charset="0"/>
                              <a:ea typeface="Cambria Math" panose="02040503050406030204" pitchFamily="18" charset="0"/>
                            </a:rPr>
                            <m:t>𝜋</m:t>
                          </m:r>
                        </m:num>
                        <m:den>
                          <m:r>
                            <a:rPr lang="en-GB"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xmlns="">
          <p:sp>
            <p:nvSpPr>
              <p:cNvPr id="14" name="TextBox 13">
                <a:extLst>
                  <a:ext uri="{FF2B5EF4-FFF2-40B4-BE49-F238E27FC236}">
                    <a16:creationId xmlns:a16="http://schemas.microsoft.com/office/drawing/2014/main" id="{897A831F-33EB-4E0D-A14F-7914BE0C6F34}"/>
                  </a:ext>
                </a:extLst>
              </p:cNvPr>
              <p:cNvSpPr txBox="1">
                <a:spLocks noRot="1" noChangeAspect="1" noMove="1" noResize="1" noEditPoints="1" noAdjustHandles="1" noChangeArrowheads="1" noChangeShapeType="1" noTextEdit="1"/>
              </p:cNvSpPr>
              <p:nvPr/>
            </p:nvSpPr>
            <p:spPr>
              <a:xfrm>
                <a:off x="2639399" y="1861805"/>
                <a:ext cx="1333955" cy="518604"/>
              </a:xfrm>
              <a:prstGeom prst="rect">
                <a:avLst/>
              </a:prstGeom>
              <a:blipFill>
                <a:blip r:embed="rId8"/>
                <a:stretch>
                  <a:fillRect/>
                </a:stretch>
              </a:blipFill>
            </p:spPr>
            <p:txBody>
              <a:bodyPr/>
              <a:lstStyle/>
              <a:p>
                <a:r>
                  <a:rPr lang="en-US">
                    <a:noFill/>
                  </a:rPr>
                  <a:t> </a:t>
                </a:r>
              </a:p>
            </p:txBody>
          </p:sp>
        </mc:Fallback>
      </mc:AlternateContent>
      <p:sp>
        <p:nvSpPr>
          <p:cNvPr id="15" name="TextBox 14"/>
          <p:cNvSpPr txBox="1"/>
          <p:nvPr/>
        </p:nvSpPr>
        <p:spPr>
          <a:xfrm>
            <a:off x="494335" y="1171113"/>
            <a:ext cx="8649665" cy="646331"/>
          </a:xfrm>
          <a:prstGeom prst="rect">
            <a:avLst/>
          </a:prstGeom>
          <a:noFill/>
        </p:spPr>
        <p:txBody>
          <a:bodyPr wrap="square" rtlCol="0">
            <a:spAutoFit/>
          </a:bodyPr>
          <a:lstStyle/>
          <a:p>
            <a:r>
              <a:rPr lang="en-US" dirty="0"/>
              <a:t>There is destructive interferences between waves from all the slits if the phase difference between waves from adjacent slits is:</a:t>
            </a:r>
          </a:p>
        </p:txBody>
      </p:sp>
    </p:spTree>
    <p:extLst>
      <p:ext uri="{BB962C8B-B14F-4D97-AF65-F5344CB8AC3E}">
        <p14:creationId xmlns:p14="http://schemas.microsoft.com/office/powerpoint/2010/main" val="78527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9" grpId="0"/>
      <p:bldP spid="10" grpId="0"/>
      <p:bldP spid="11" grpId="0"/>
      <p:bldP spid="12" grpId="0"/>
      <p:bldP spid="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97</a:t>
            </a:fld>
            <a:endParaRPr lang="en-US" altLang="zh-CN"/>
          </a:p>
        </p:txBody>
      </p:sp>
      <p:pic>
        <p:nvPicPr>
          <p:cNvPr id="3" name="Picture 2">
            <a:extLst>
              <a:ext uri="{FF2B5EF4-FFF2-40B4-BE49-F238E27FC236}">
                <a16:creationId xmlns:a16="http://schemas.microsoft.com/office/drawing/2014/main" id="{588D05FD-5D24-49E1-9E3C-8A66E3868439}"/>
              </a:ext>
            </a:extLst>
          </p:cNvPr>
          <p:cNvPicPr>
            <a:picLocks noChangeAspect="1"/>
          </p:cNvPicPr>
          <p:nvPr/>
        </p:nvPicPr>
        <p:blipFill>
          <a:blip r:embed="rId2"/>
          <a:stretch>
            <a:fillRect/>
          </a:stretch>
        </p:blipFill>
        <p:spPr>
          <a:xfrm>
            <a:off x="-4075484" y="-103215"/>
            <a:ext cx="8424936" cy="5923334"/>
          </a:xfrm>
          <a:prstGeom prst="rect">
            <a:avLst/>
          </a:prstGeom>
        </p:spPr>
      </p:pic>
      <p:sp>
        <p:nvSpPr>
          <p:cNvPr id="5" name="TextBox 4">
            <a:extLst>
              <a:ext uri="{FF2B5EF4-FFF2-40B4-BE49-F238E27FC236}">
                <a16:creationId xmlns:a16="http://schemas.microsoft.com/office/drawing/2014/main" id="{35BF8461-774F-43C8-9432-F93479566CCA}"/>
              </a:ext>
            </a:extLst>
          </p:cNvPr>
          <p:cNvSpPr txBox="1"/>
          <p:nvPr/>
        </p:nvSpPr>
        <p:spPr>
          <a:xfrm>
            <a:off x="108916" y="5878705"/>
            <a:ext cx="4102341" cy="461665"/>
          </a:xfrm>
          <a:prstGeom prst="rect">
            <a:avLst/>
          </a:prstGeom>
          <a:noFill/>
        </p:spPr>
        <p:txBody>
          <a:bodyPr wrap="none" rtlCol="0">
            <a:spAutoFit/>
          </a:bodyPr>
          <a:lstStyle/>
          <a:p>
            <a:r>
              <a:rPr lang="en-US" sz="1200" dirty="0">
                <a:hlinkClick r:id="rId3"/>
              </a:rPr>
              <a:t>http://hyperphysics.phy-astr.gsu.edu/hbase/phyopt/mulslid.html</a:t>
            </a:r>
            <a:endParaRPr lang="en-US" sz="1200" dirty="0"/>
          </a:p>
          <a:p>
            <a:endParaRPr lang="en-US" sz="1200" dirty="0"/>
          </a:p>
        </p:txBody>
      </p:sp>
      <p:cxnSp>
        <p:nvCxnSpPr>
          <p:cNvPr id="6" name="Straight Arrow Connector 5">
            <a:extLst>
              <a:ext uri="{FF2B5EF4-FFF2-40B4-BE49-F238E27FC236}">
                <a16:creationId xmlns:a16="http://schemas.microsoft.com/office/drawing/2014/main" id="{2D3C4BA2-614F-4513-8209-7287C49D3985}"/>
              </a:ext>
            </a:extLst>
          </p:cNvPr>
          <p:cNvCxnSpPr/>
          <p:nvPr/>
        </p:nvCxnSpPr>
        <p:spPr bwMode="auto">
          <a:xfrm flipH="1">
            <a:off x="4093583" y="3086555"/>
            <a:ext cx="648072" cy="0"/>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5215D78D-F564-4AF6-810F-D484941C9C0B}"/>
              </a:ext>
            </a:extLst>
          </p:cNvPr>
          <p:cNvCxnSpPr/>
          <p:nvPr/>
        </p:nvCxnSpPr>
        <p:spPr bwMode="auto">
          <a:xfrm flipH="1">
            <a:off x="4156396" y="2564492"/>
            <a:ext cx="559620" cy="0"/>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EB0270-4736-49EA-B3F0-F8A46B80C78F}"/>
                  </a:ext>
                </a:extLst>
              </p:cNvPr>
              <p:cNvSpPr txBox="1"/>
              <p:nvPr/>
            </p:nvSpPr>
            <p:spPr>
              <a:xfrm>
                <a:off x="4845695" y="3031680"/>
                <a:ext cx="6206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=0</m:t>
                      </m:r>
                    </m:oMath>
                  </m:oMathPara>
                </a14:m>
                <a:endParaRPr lang="en-US" dirty="0"/>
              </a:p>
            </p:txBody>
          </p:sp>
        </mc:Choice>
        <mc:Fallback xmlns="">
          <p:sp>
            <p:nvSpPr>
              <p:cNvPr id="8" name="TextBox 7">
                <a:extLst>
                  <a:ext uri="{FF2B5EF4-FFF2-40B4-BE49-F238E27FC236}">
                    <a16:creationId xmlns:a16="http://schemas.microsoft.com/office/drawing/2014/main" id="{2AEB0270-4736-49EA-B3F0-F8A46B80C78F}"/>
                  </a:ext>
                </a:extLst>
              </p:cNvPr>
              <p:cNvSpPr txBox="1">
                <a:spLocks noRot="1" noChangeAspect="1" noMove="1" noResize="1" noEditPoints="1" noAdjustHandles="1" noChangeArrowheads="1" noChangeShapeType="1" noTextEdit="1"/>
              </p:cNvSpPr>
              <p:nvPr/>
            </p:nvSpPr>
            <p:spPr>
              <a:xfrm>
                <a:off x="4845695" y="3031680"/>
                <a:ext cx="620683" cy="276999"/>
              </a:xfrm>
              <a:prstGeom prst="rect">
                <a:avLst/>
              </a:prstGeom>
              <a:blipFill>
                <a:blip r:embed="rId4"/>
                <a:stretch>
                  <a:fillRect l="-8824" r="-784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E0F0AB-F070-4DD4-9BFE-C62D00BF8542}"/>
                  </a:ext>
                </a:extLst>
              </p:cNvPr>
              <p:cNvSpPr txBox="1"/>
              <p:nvPr/>
            </p:nvSpPr>
            <p:spPr>
              <a:xfrm>
                <a:off x="4794550" y="2518671"/>
                <a:ext cx="6206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=1</m:t>
                      </m:r>
                    </m:oMath>
                  </m:oMathPara>
                </a14:m>
                <a:endParaRPr lang="en-US" dirty="0"/>
              </a:p>
            </p:txBody>
          </p:sp>
        </mc:Choice>
        <mc:Fallback xmlns="">
          <p:sp>
            <p:nvSpPr>
              <p:cNvPr id="9" name="TextBox 8">
                <a:extLst>
                  <a:ext uri="{FF2B5EF4-FFF2-40B4-BE49-F238E27FC236}">
                    <a16:creationId xmlns:a16="http://schemas.microsoft.com/office/drawing/2014/main" id="{0DE0F0AB-F070-4DD4-9BFE-C62D00BF8542}"/>
                  </a:ext>
                </a:extLst>
              </p:cNvPr>
              <p:cNvSpPr txBox="1">
                <a:spLocks noRot="1" noChangeAspect="1" noMove="1" noResize="1" noEditPoints="1" noAdjustHandles="1" noChangeArrowheads="1" noChangeShapeType="1" noTextEdit="1"/>
              </p:cNvSpPr>
              <p:nvPr/>
            </p:nvSpPr>
            <p:spPr>
              <a:xfrm>
                <a:off x="4794550" y="2518671"/>
                <a:ext cx="620683" cy="276999"/>
              </a:xfrm>
              <a:prstGeom prst="rect">
                <a:avLst/>
              </a:prstGeom>
              <a:blipFill>
                <a:blip r:embed="rId5"/>
                <a:stretch>
                  <a:fillRect l="-8911" r="-891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041B0F-1E74-489D-973A-CA05D7BB8F95}"/>
                  </a:ext>
                </a:extLst>
              </p:cNvPr>
              <p:cNvSpPr txBox="1"/>
              <p:nvPr/>
            </p:nvSpPr>
            <p:spPr>
              <a:xfrm>
                <a:off x="4570163" y="2005421"/>
                <a:ext cx="6206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=2</m:t>
                      </m:r>
                    </m:oMath>
                  </m:oMathPara>
                </a14:m>
                <a:endParaRPr lang="en-US" dirty="0"/>
              </a:p>
            </p:txBody>
          </p:sp>
        </mc:Choice>
        <mc:Fallback xmlns="">
          <p:sp>
            <p:nvSpPr>
              <p:cNvPr id="10" name="TextBox 9">
                <a:extLst>
                  <a:ext uri="{FF2B5EF4-FFF2-40B4-BE49-F238E27FC236}">
                    <a16:creationId xmlns:a16="http://schemas.microsoft.com/office/drawing/2014/main" id="{00041B0F-1E74-489D-973A-CA05D7BB8F95}"/>
                  </a:ext>
                </a:extLst>
              </p:cNvPr>
              <p:cNvSpPr txBox="1">
                <a:spLocks noRot="1" noChangeAspect="1" noMove="1" noResize="1" noEditPoints="1" noAdjustHandles="1" noChangeArrowheads="1" noChangeShapeType="1" noTextEdit="1"/>
              </p:cNvSpPr>
              <p:nvPr/>
            </p:nvSpPr>
            <p:spPr>
              <a:xfrm>
                <a:off x="4570163" y="2005421"/>
                <a:ext cx="620683" cy="276999"/>
              </a:xfrm>
              <a:prstGeom prst="rect">
                <a:avLst/>
              </a:prstGeom>
              <a:blipFill>
                <a:blip r:embed="rId6"/>
                <a:stretch>
                  <a:fillRect l="-8824" r="-7843" b="-1111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0104797-DE11-4595-AC6C-18175A89A7F2}"/>
              </a:ext>
            </a:extLst>
          </p:cNvPr>
          <p:cNvCxnSpPr/>
          <p:nvPr/>
        </p:nvCxnSpPr>
        <p:spPr bwMode="auto">
          <a:xfrm flipH="1">
            <a:off x="4156396" y="2132856"/>
            <a:ext cx="415604" cy="0"/>
          </a:xfrm>
          <a:prstGeom prst="straightConnector1">
            <a:avLst/>
          </a:prstGeom>
          <a:solidFill>
            <a:schemeClr val="accent1"/>
          </a:solidFill>
          <a:ln w="952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Oval 11">
            <a:extLst>
              <a:ext uri="{FF2B5EF4-FFF2-40B4-BE49-F238E27FC236}">
                <a16:creationId xmlns:a16="http://schemas.microsoft.com/office/drawing/2014/main" id="{07DFB4A4-4458-4D60-896F-073B7D989E2F}"/>
              </a:ext>
            </a:extLst>
          </p:cNvPr>
          <p:cNvSpPr/>
          <p:nvPr/>
        </p:nvSpPr>
        <p:spPr bwMode="auto">
          <a:xfrm>
            <a:off x="3651468" y="2564492"/>
            <a:ext cx="664517" cy="522063"/>
          </a:xfrm>
          <a:prstGeom prst="ellipse">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3" name="TextBox 12">
            <a:extLst>
              <a:ext uri="{FF2B5EF4-FFF2-40B4-BE49-F238E27FC236}">
                <a16:creationId xmlns:a16="http://schemas.microsoft.com/office/drawing/2014/main" id="{0A598143-B733-4CB0-B9E7-83FAB3EBF00F}"/>
              </a:ext>
            </a:extLst>
          </p:cNvPr>
          <p:cNvSpPr txBox="1"/>
          <p:nvPr/>
        </p:nvSpPr>
        <p:spPr>
          <a:xfrm>
            <a:off x="4482434" y="3347700"/>
            <a:ext cx="3311740" cy="369332"/>
          </a:xfrm>
          <a:prstGeom prst="rect">
            <a:avLst/>
          </a:prstGeom>
          <a:noFill/>
        </p:spPr>
        <p:txBody>
          <a:bodyPr wrap="none" rtlCol="0">
            <a:spAutoFit/>
          </a:bodyPr>
          <a:lstStyle/>
          <a:p>
            <a:r>
              <a:rPr lang="en-GB" dirty="0"/>
              <a:t>The 4 first minima correspond to:</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372A1D3-70BD-422A-8ED4-C98AD66AE51D}"/>
                  </a:ext>
                </a:extLst>
              </p:cNvPr>
              <p:cNvSpPr txBox="1"/>
              <p:nvPr/>
            </p:nvSpPr>
            <p:spPr>
              <a:xfrm>
                <a:off x="4678683" y="3756053"/>
                <a:ext cx="748988"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=1</m:t>
                      </m:r>
                    </m:oMath>
                  </m:oMathPara>
                </a14:m>
                <a:endParaRPr lang="en-GB" b="0"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=2</m:t>
                      </m:r>
                    </m:oMath>
                  </m:oMathPara>
                </a14:m>
                <a:endParaRPr lang="en-GB" b="0"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=3</m:t>
                      </m:r>
                    </m:oMath>
                  </m:oMathPara>
                </a14:m>
                <a:endParaRPr lang="en-GB" b="0"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=4</m:t>
                      </m:r>
                    </m:oMath>
                  </m:oMathPara>
                </a14:m>
                <a:endParaRPr lang="en-US" dirty="0"/>
              </a:p>
              <a:p>
                <a:endParaRPr lang="en-US" dirty="0"/>
              </a:p>
            </p:txBody>
          </p:sp>
        </mc:Choice>
        <mc:Fallback xmlns="">
          <p:sp>
            <p:nvSpPr>
              <p:cNvPr id="14" name="TextBox 13">
                <a:extLst>
                  <a:ext uri="{FF2B5EF4-FFF2-40B4-BE49-F238E27FC236}">
                    <a16:creationId xmlns:a16="http://schemas.microsoft.com/office/drawing/2014/main" id="{1372A1D3-70BD-422A-8ED4-C98AD66AE51D}"/>
                  </a:ext>
                </a:extLst>
              </p:cNvPr>
              <p:cNvSpPr txBox="1">
                <a:spLocks noRot="1" noChangeAspect="1" noMove="1" noResize="1" noEditPoints="1" noAdjustHandles="1" noChangeArrowheads="1" noChangeShapeType="1" noTextEdit="1"/>
              </p:cNvSpPr>
              <p:nvPr/>
            </p:nvSpPr>
            <p:spPr>
              <a:xfrm>
                <a:off x="4678683" y="3756053"/>
                <a:ext cx="748988" cy="1384995"/>
              </a:xfrm>
              <a:prstGeom prst="rect">
                <a:avLst/>
              </a:prstGeom>
              <a:blipFill>
                <a:blip r:embed="rId7"/>
                <a:stretch>
                  <a:fillRect r="-2459"/>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7CEE7B7C-DAB5-4F83-891C-D9F3CCEFD1B6}"/>
              </a:ext>
            </a:extLst>
          </p:cNvPr>
          <p:cNvSpPr/>
          <p:nvPr/>
        </p:nvSpPr>
        <p:spPr bwMode="auto">
          <a:xfrm>
            <a:off x="3527240" y="2061768"/>
            <a:ext cx="713556" cy="474127"/>
          </a:xfrm>
          <a:prstGeom prst="ellipse">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6" name="TextBox 15">
            <a:extLst>
              <a:ext uri="{FF2B5EF4-FFF2-40B4-BE49-F238E27FC236}">
                <a16:creationId xmlns:a16="http://schemas.microsoft.com/office/drawing/2014/main" id="{BF2FB463-121E-45A6-AFE8-AA240F5888D4}"/>
              </a:ext>
            </a:extLst>
          </p:cNvPr>
          <p:cNvSpPr txBox="1"/>
          <p:nvPr/>
        </p:nvSpPr>
        <p:spPr>
          <a:xfrm>
            <a:off x="4417619" y="4837890"/>
            <a:ext cx="3257238" cy="369332"/>
          </a:xfrm>
          <a:prstGeom prst="rect">
            <a:avLst/>
          </a:prstGeom>
          <a:noFill/>
        </p:spPr>
        <p:txBody>
          <a:bodyPr wrap="none" rtlCol="0">
            <a:spAutoFit/>
          </a:bodyPr>
          <a:lstStyle/>
          <a:p>
            <a:r>
              <a:rPr lang="en-GB" dirty="0"/>
              <a:t>The 4 next minima correspond to:</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F6AD30-F03A-4F78-B9A3-F6C7B0475CA5}"/>
                  </a:ext>
                </a:extLst>
              </p:cNvPr>
              <p:cNvSpPr txBox="1"/>
              <p:nvPr/>
            </p:nvSpPr>
            <p:spPr>
              <a:xfrm>
                <a:off x="4716016" y="5195823"/>
                <a:ext cx="748988"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=6</m:t>
                      </m:r>
                    </m:oMath>
                  </m:oMathPara>
                </a14:m>
                <a:endParaRPr lang="en-GB" b="0"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=7</m:t>
                      </m:r>
                    </m:oMath>
                  </m:oMathPara>
                </a14:m>
                <a:endParaRPr lang="en-GB" b="0"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=8</m:t>
                      </m:r>
                    </m:oMath>
                  </m:oMathPara>
                </a14:m>
                <a:endParaRPr lang="en-GB" b="0"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=9</m:t>
                      </m:r>
                    </m:oMath>
                  </m:oMathPara>
                </a14:m>
                <a:endParaRPr lang="en-US" dirty="0"/>
              </a:p>
              <a:p>
                <a:endParaRPr lang="en-US" dirty="0"/>
              </a:p>
            </p:txBody>
          </p:sp>
        </mc:Choice>
        <mc:Fallback xmlns="">
          <p:sp>
            <p:nvSpPr>
              <p:cNvPr id="17" name="TextBox 16">
                <a:extLst>
                  <a:ext uri="{FF2B5EF4-FFF2-40B4-BE49-F238E27FC236}">
                    <a16:creationId xmlns:a16="http://schemas.microsoft.com/office/drawing/2014/main" id="{1AF6AD30-F03A-4F78-B9A3-F6C7B0475CA5}"/>
                  </a:ext>
                </a:extLst>
              </p:cNvPr>
              <p:cNvSpPr txBox="1">
                <a:spLocks noRot="1" noChangeAspect="1" noMove="1" noResize="1" noEditPoints="1" noAdjustHandles="1" noChangeArrowheads="1" noChangeShapeType="1" noTextEdit="1"/>
              </p:cNvSpPr>
              <p:nvPr/>
            </p:nvSpPr>
            <p:spPr>
              <a:xfrm>
                <a:off x="4716016" y="5195823"/>
                <a:ext cx="748988" cy="1384995"/>
              </a:xfrm>
              <a:prstGeom prst="rect">
                <a:avLst/>
              </a:prstGeom>
              <a:blipFill>
                <a:blip r:embed="rId8"/>
                <a:stretch>
                  <a:fillRect r="-2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2CDEAEC-D213-4FAF-9E39-B5D0DF1295C5}"/>
                  </a:ext>
                </a:extLst>
              </p:cNvPr>
              <p:cNvSpPr txBox="1"/>
              <p:nvPr/>
            </p:nvSpPr>
            <p:spPr>
              <a:xfrm>
                <a:off x="3203848" y="6372149"/>
                <a:ext cx="4658135" cy="369332"/>
              </a:xfrm>
              <a:prstGeom prst="rect">
                <a:avLst/>
              </a:prstGeom>
              <a:noFill/>
            </p:spPr>
            <p:txBody>
              <a:bodyPr wrap="none" rtlCol="0">
                <a:spAutoFit/>
              </a:bodyPr>
              <a:lstStyle/>
              <a:p>
                <a14:m>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=5</m:t>
                    </m:r>
                  </m:oMath>
                </a14:m>
                <a:r>
                  <a:rPr lang="en-US" dirty="0"/>
                  <a:t> and </a:t>
                </a:r>
                <a14:m>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=10</m:t>
                    </m:r>
                  </m:oMath>
                </a14:m>
                <a:r>
                  <a:rPr lang="en-US" dirty="0"/>
                  <a:t> don’t corresponds to minima</a:t>
                </a:r>
              </a:p>
            </p:txBody>
          </p:sp>
        </mc:Choice>
        <mc:Fallback xmlns="">
          <p:sp>
            <p:nvSpPr>
              <p:cNvPr id="18" name="TextBox 17">
                <a:extLst>
                  <a:ext uri="{FF2B5EF4-FFF2-40B4-BE49-F238E27FC236}">
                    <a16:creationId xmlns:a16="http://schemas.microsoft.com/office/drawing/2014/main" id="{A2CDEAEC-D213-4FAF-9E39-B5D0DF1295C5}"/>
                  </a:ext>
                </a:extLst>
              </p:cNvPr>
              <p:cNvSpPr txBox="1">
                <a:spLocks noRot="1" noChangeAspect="1" noMove="1" noResize="1" noEditPoints="1" noAdjustHandles="1" noChangeArrowheads="1" noChangeShapeType="1" noTextEdit="1"/>
              </p:cNvSpPr>
              <p:nvPr/>
            </p:nvSpPr>
            <p:spPr>
              <a:xfrm>
                <a:off x="3203848" y="6372149"/>
                <a:ext cx="4658135" cy="369332"/>
              </a:xfrm>
              <a:prstGeom prst="rect">
                <a:avLst/>
              </a:prstGeom>
              <a:blipFill>
                <a:blip r:embed="rId9"/>
                <a:stretch>
                  <a:fillRect t="-8197" r="-183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4EE3E7-3D90-45E2-B55B-08FED52DBCFB}"/>
                  </a:ext>
                </a:extLst>
              </p:cNvPr>
              <p:cNvSpPr txBox="1"/>
              <p:nvPr/>
            </p:nvSpPr>
            <p:spPr>
              <a:xfrm>
                <a:off x="5037940" y="878756"/>
                <a:ext cx="2695803" cy="369332"/>
              </a:xfrm>
              <a:prstGeom prst="rect">
                <a:avLst/>
              </a:prstGeom>
              <a:noFill/>
            </p:spPr>
            <p:txBody>
              <a:bodyPr wrap="none" rtlCol="0">
                <a:spAutoFit/>
              </a:bodyPr>
              <a:lstStyle/>
              <a:p>
                <a:r>
                  <a:rPr lang="en-GB" dirty="0"/>
                  <a:t>Example for 5 slits: </a:t>
                </a:r>
                <a14:m>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=5</m:t>
                    </m:r>
                  </m:oMath>
                </a14:m>
                <a:r>
                  <a:rPr lang="en-GB" dirty="0"/>
                  <a:t>: </a:t>
                </a:r>
                <a:endParaRPr lang="en-US" dirty="0"/>
              </a:p>
            </p:txBody>
          </p:sp>
        </mc:Choice>
        <mc:Fallback xmlns="">
          <p:sp>
            <p:nvSpPr>
              <p:cNvPr id="19" name="TextBox 18">
                <a:extLst>
                  <a:ext uri="{FF2B5EF4-FFF2-40B4-BE49-F238E27FC236}">
                    <a16:creationId xmlns:a16="http://schemas.microsoft.com/office/drawing/2014/main" id="{EC4EE3E7-3D90-45E2-B55B-08FED52DBCFB}"/>
                  </a:ext>
                </a:extLst>
              </p:cNvPr>
              <p:cNvSpPr txBox="1">
                <a:spLocks noRot="1" noChangeAspect="1" noMove="1" noResize="1" noEditPoints="1" noAdjustHandles="1" noChangeArrowheads="1" noChangeShapeType="1" noTextEdit="1"/>
              </p:cNvSpPr>
              <p:nvPr/>
            </p:nvSpPr>
            <p:spPr>
              <a:xfrm>
                <a:off x="5037940" y="878756"/>
                <a:ext cx="2695803" cy="369332"/>
              </a:xfrm>
              <a:prstGeom prst="rect">
                <a:avLst/>
              </a:prstGeom>
              <a:blipFill>
                <a:blip r:embed="rId10"/>
                <a:stretch>
                  <a:fillRect l="-1806" t="-8197" r="-4063" b="-24590"/>
                </a:stretch>
              </a:blipFill>
            </p:spPr>
            <p:txBody>
              <a:bodyPr/>
              <a:lstStyle/>
              <a:p>
                <a:r>
                  <a:rPr lang="en-US">
                    <a:noFill/>
                  </a:rPr>
                  <a:t> </a:t>
                </a:r>
              </a:p>
            </p:txBody>
          </p:sp>
        </mc:Fallback>
      </mc:AlternateContent>
    </p:spTree>
    <p:extLst>
      <p:ext uri="{BB962C8B-B14F-4D97-AF65-F5344CB8AC3E}">
        <p14:creationId xmlns:p14="http://schemas.microsoft.com/office/powerpoint/2010/main" val="268277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3" grpId="0"/>
      <p:bldP spid="14" grpId="0"/>
      <p:bldP spid="15" grpId="0" animBg="1"/>
      <p:bldP spid="16" grpId="0"/>
      <p:bldP spid="17" grpId="0"/>
      <p:bldP spid="1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13723" y="6073828"/>
            <a:ext cx="6490380"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a:xfrm>
            <a:off x="6731166" y="6237288"/>
            <a:ext cx="2133600" cy="412750"/>
          </a:xfrm>
        </p:spPr>
        <p:txBody>
          <a:bodyPr/>
          <a:lstStyle/>
          <a:p>
            <a:fld id="{41A7B2A6-4997-4D6A-A223-B65D77C6B4A9}" type="slidenum">
              <a:rPr lang="en-US" altLang="zh-CN" smtClean="0"/>
              <a:pPr/>
              <a:t>98</a:t>
            </a:fld>
            <a:endParaRPr lang="en-US" altLang="zh-CN"/>
          </a:p>
        </p:txBody>
      </p:sp>
      <p:sp>
        <p:nvSpPr>
          <p:cNvPr id="3" name="Title 1">
            <a:extLst>
              <a:ext uri="{FF2B5EF4-FFF2-40B4-BE49-F238E27FC236}">
                <a16:creationId xmlns:a16="http://schemas.microsoft.com/office/drawing/2014/main" id="{E31A6336-459D-404E-B62A-0FA1D3875947}"/>
              </a:ext>
            </a:extLst>
          </p:cNvPr>
          <p:cNvSpPr>
            <a:spLocks noGrp="1"/>
          </p:cNvSpPr>
          <p:nvPr>
            <p:ph type="title"/>
          </p:nvPr>
        </p:nvSpPr>
        <p:spPr>
          <a:xfrm>
            <a:off x="763784" y="25247"/>
            <a:ext cx="8229600" cy="1143000"/>
          </a:xfrm>
        </p:spPr>
        <p:txBody>
          <a:bodyPr/>
          <a:lstStyle/>
          <a:p>
            <a:r>
              <a:rPr lang="en-GB" sz="2800" dirty="0"/>
              <a:t>Explanation for the sub-maxima of intensity</a:t>
            </a:r>
            <a:endParaRPr lang="en-US" sz="2800" dirty="0"/>
          </a:p>
        </p:txBody>
      </p:sp>
      <p:sp>
        <p:nvSpPr>
          <p:cNvPr id="5" name="Rectangle 4">
            <a:extLst>
              <a:ext uri="{FF2B5EF4-FFF2-40B4-BE49-F238E27FC236}">
                <a16:creationId xmlns:a16="http://schemas.microsoft.com/office/drawing/2014/main" id="{10DFD821-7993-406D-BC9E-7921E76B11DD}"/>
              </a:ext>
            </a:extLst>
          </p:cNvPr>
          <p:cNvSpPr/>
          <p:nvPr/>
        </p:nvSpPr>
        <p:spPr bwMode="auto">
          <a:xfrm>
            <a:off x="529208" y="2760178"/>
            <a:ext cx="144004" cy="7032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6" name="Rectangle 5">
            <a:extLst>
              <a:ext uri="{FF2B5EF4-FFF2-40B4-BE49-F238E27FC236}">
                <a16:creationId xmlns:a16="http://schemas.microsoft.com/office/drawing/2014/main" id="{7259546B-0E04-44C8-8E14-7CBD1642C183}"/>
              </a:ext>
            </a:extLst>
          </p:cNvPr>
          <p:cNvSpPr/>
          <p:nvPr/>
        </p:nvSpPr>
        <p:spPr bwMode="auto">
          <a:xfrm>
            <a:off x="538984" y="3563642"/>
            <a:ext cx="144004" cy="7032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7" name="Straight Arrow Connector 6">
            <a:extLst>
              <a:ext uri="{FF2B5EF4-FFF2-40B4-BE49-F238E27FC236}">
                <a16:creationId xmlns:a16="http://schemas.microsoft.com/office/drawing/2014/main" id="{50728CBB-A890-4249-8DF7-1F51B9DF99E2}"/>
              </a:ext>
            </a:extLst>
          </p:cNvPr>
          <p:cNvCxnSpPr>
            <a:cxnSpLocks/>
          </p:cNvCxnSpPr>
          <p:nvPr/>
        </p:nvCxnSpPr>
        <p:spPr bwMode="auto">
          <a:xfrm>
            <a:off x="386663" y="3550322"/>
            <a:ext cx="0" cy="800467"/>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D791432-1D79-42D2-8D8A-79D8A6EE83DA}"/>
                  </a:ext>
                </a:extLst>
              </p:cNvPr>
              <p:cNvSpPr txBox="1"/>
              <p:nvPr/>
            </p:nvSpPr>
            <p:spPr>
              <a:xfrm>
                <a:off x="113449" y="3638260"/>
                <a:ext cx="198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m:t>
                      </m:r>
                    </m:oMath>
                  </m:oMathPara>
                </a14:m>
                <a:endParaRPr lang="en-US" dirty="0"/>
              </a:p>
            </p:txBody>
          </p:sp>
        </mc:Choice>
        <mc:Fallback xmlns="">
          <p:sp>
            <p:nvSpPr>
              <p:cNvPr id="8" name="TextBox 7">
                <a:extLst>
                  <a:ext uri="{FF2B5EF4-FFF2-40B4-BE49-F238E27FC236}">
                    <a16:creationId xmlns:a16="http://schemas.microsoft.com/office/drawing/2014/main" id="{8D791432-1D79-42D2-8D8A-79D8A6EE83DA}"/>
                  </a:ext>
                </a:extLst>
              </p:cNvPr>
              <p:cNvSpPr txBox="1">
                <a:spLocks noRot="1" noChangeAspect="1" noMove="1" noResize="1" noEditPoints="1" noAdjustHandles="1" noChangeArrowheads="1" noChangeShapeType="1" noTextEdit="1"/>
              </p:cNvSpPr>
              <p:nvPr/>
            </p:nvSpPr>
            <p:spPr>
              <a:xfrm>
                <a:off x="113449" y="3638260"/>
                <a:ext cx="198068" cy="276999"/>
              </a:xfrm>
              <a:prstGeom prst="rect">
                <a:avLst/>
              </a:prstGeom>
              <a:blipFill>
                <a:blip r:embed="rId2"/>
                <a:stretch>
                  <a:fillRect l="-28125" r="-28125" b="-11111"/>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7F53F5DD-7210-4B7A-B151-4C1C2C8B7841}"/>
              </a:ext>
            </a:extLst>
          </p:cNvPr>
          <p:cNvCxnSpPr/>
          <p:nvPr/>
        </p:nvCxnSpPr>
        <p:spPr bwMode="auto">
          <a:xfrm>
            <a:off x="610978" y="4294773"/>
            <a:ext cx="1688307"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Shape 10">
            <a:extLst>
              <a:ext uri="{FF2B5EF4-FFF2-40B4-BE49-F238E27FC236}">
                <a16:creationId xmlns:a16="http://schemas.microsoft.com/office/drawing/2014/main" id="{34A38171-F28A-49EB-9B1C-D00CD394C14B}"/>
              </a:ext>
            </a:extLst>
          </p:cNvPr>
          <p:cNvSpPr/>
          <p:nvPr/>
        </p:nvSpPr>
        <p:spPr bwMode="auto">
          <a:xfrm>
            <a:off x="1794595" y="3932620"/>
            <a:ext cx="79610" cy="347133"/>
          </a:xfrm>
          <a:custGeom>
            <a:avLst/>
            <a:gdLst>
              <a:gd name="connsiteX0" fmla="*/ 0 w 79610"/>
              <a:gd name="connsiteY0" fmla="*/ 347133 h 347133"/>
              <a:gd name="connsiteX1" fmla="*/ 76200 w 79610"/>
              <a:gd name="connsiteY1" fmla="*/ 143933 h 347133"/>
              <a:gd name="connsiteX2" fmla="*/ 59266 w 79610"/>
              <a:gd name="connsiteY2" fmla="*/ 0 h 347133"/>
            </a:gdLst>
            <a:ahLst/>
            <a:cxnLst>
              <a:cxn ang="0">
                <a:pos x="connsiteX0" y="connsiteY0"/>
              </a:cxn>
              <a:cxn ang="0">
                <a:pos x="connsiteX1" y="connsiteY1"/>
              </a:cxn>
              <a:cxn ang="0">
                <a:pos x="connsiteX2" y="connsiteY2"/>
              </a:cxn>
            </a:cxnLst>
            <a:rect l="l" t="t" r="r" b="b"/>
            <a:pathLst>
              <a:path w="79610" h="347133">
                <a:moveTo>
                  <a:pt x="0" y="347133"/>
                </a:moveTo>
                <a:cubicBezTo>
                  <a:pt x="33161" y="274460"/>
                  <a:pt x="66322" y="201788"/>
                  <a:pt x="76200" y="143933"/>
                </a:cubicBezTo>
                <a:cubicBezTo>
                  <a:pt x="86078" y="86078"/>
                  <a:pt x="72672" y="43039"/>
                  <a:pt x="59266"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EA12553-02BD-475C-85BB-572A90D33098}"/>
                  </a:ext>
                </a:extLst>
              </p:cNvPr>
              <p:cNvSpPr txBox="1"/>
              <p:nvPr/>
            </p:nvSpPr>
            <p:spPr>
              <a:xfrm>
                <a:off x="1979712" y="3900254"/>
                <a:ext cx="194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11" name="TextBox 10">
                <a:extLst>
                  <a:ext uri="{FF2B5EF4-FFF2-40B4-BE49-F238E27FC236}">
                    <a16:creationId xmlns:a16="http://schemas.microsoft.com/office/drawing/2014/main" id="{1EA12553-02BD-475C-85BB-572A90D33098}"/>
                  </a:ext>
                </a:extLst>
              </p:cNvPr>
              <p:cNvSpPr txBox="1">
                <a:spLocks noRot="1" noChangeAspect="1" noMove="1" noResize="1" noEditPoints="1" noAdjustHandles="1" noChangeArrowheads="1" noChangeShapeType="1" noTextEdit="1"/>
              </p:cNvSpPr>
              <p:nvPr/>
            </p:nvSpPr>
            <p:spPr>
              <a:xfrm>
                <a:off x="1979712" y="3900254"/>
                <a:ext cx="194284" cy="276999"/>
              </a:xfrm>
              <a:prstGeom prst="rect">
                <a:avLst/>
              </a:prstGeom>
              <a:blipFill>
                <a:blip r:embed="rId3"/>
                <a:stretch>
                  <a:fillRect l="-28125" r="-21875" b="-8889"/>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D1B91BEF-61D3-4FFD-8928-39AAE66EFE5C}"/>
              </a:ext>
            </a:extLst>
          </p:cNvPr>
          <p:cNvSpPr/>
          <p:nvPr/>
        </p:nvSpPr>
        <p:spPr bwMode="auto">
          <a:xfrm>
            <a:off x="538984" y="4350789"/>
            <a:ext cx="143988" cy="81012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3" name="Rectangle 12">
            <a:extLst>
              <a:ext uri="{FF2B5EF4-FFF2-40B4-BE49-F238E27FC236}">
                <a16:creationId xmlns:a16="http://schemas.microsoft.com/office/drawing/2014/main" id="{59F74730-A470-4930-91B7-8625268EB31A}"/>
              </a:ext>
            </a:extLst>
          </p:cNvPr>
          <p:cNvSpPr/>
          <p:nvPr/>
        </p:nvSpPr>
        <p:spPr bwMode="auto">
          <a:xfrm>
            <a:off x="529208" y="1956714"/>
            <a:ext cx="144004" cy="7032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4" name="Straight Connector 13">
            <a:extLst>
              <a:ext uri="{FF2B5EF4-FFF2-40B4-BE49-F238E27FC236}">
                <a16:creationId xmlns:a16="http://schemas.microsoft.com/office/drawing/2014/main" id="{74ED61D4-B535-43B0-9EEE-5A23339D58C5}"/>
              </a:ext>
            </a:extLst>
          </p:cNvPr>
          <p:cNvCxnSpPr/>
          <p:nvPr/>
        </p:nvCxnSpPr>
        <p:spPr bwMode="auto">
          <a:xfrm>
            <a:off x="627619" y="3504650"/>
            <a:ext cx="514406" cy="138007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a:extLst>
              <a:ext uri="{FF2B5EF4-FFF2-40B4-BE49-F238E27FC236}">
                <a16:creationId xmlns:a16="http://schemas.microsoft.com/office/drawing/2014/main" id="{BA9BD567-492D-4BD6-BBFA-597B12CD8561}"/>
              </a:ext>
            </a:extLst>
          </p:cNvPr>
          <p:cNvCxnSpPr/>
          <p:nvPr/>
        </p:nvCxnSpPr>
        <p:spPr bwMode="auto">
          <a:xfrm>
            <a:off x="597679" y="2742353"/>
            <a:ext cx="789786" cy="2035586"/>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C16F81B9-A3D5-4345-A162-C2FC1965C440}"/>
              </a:ext>
            </a:extLst>
          </p:cNvPr>
          <p:cNvCxnSpPr/>
          <p:nvPr/>
        </p:nvCxnSpPr>
        <p:spPr bwMode="auto">
          <a:xfrm flipV="1">
            <a:off x="702681" y="4514741"/>
            <a:ext cx="290193" cy="11041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E655EE7-D1F1-4513-996E-C45FDE15C471}"/>
                  </a:ext>
                </a:extLst>
              </p:cNvPr>
              <p:cNvSpPr txBox="1"/>
              <p:nvPr/>
            </p:nvSpPr>
            <p:spPr>
              <a:xfrm rot="20524044">
                <a:off x="627619" y="4645895"/>
                <a:ext cx="696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𝑑𝑠𝑖𝑛</m:t>
                      </m:r>
                      <m:r>
                        <a:rPr lang="en-GB" b="0" i="1" smtClean="0">
                          <a:latin typeface="Cambria Math" panose="02040503050406030204" pitchFamily="18" charset="0"/>
                        </a:rPr>
                        <m:t> </m:t>
                      </m:r>
                      <m:r>
                        <a:rPr lang="el-GR" i="1">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17" name="TextBox 16">
                <a:extLst>
                  <a:ext uri="{FF2B5EF4-FFF2-40B4-BE49-F238E27FC236}">
                    <a16:creationId xmlns:a16="http://schemas.microsoft.com/office/drawing/2014/main" id="{2E655EE7-D1F1-4513-996E-C45FDE15C471}"/>
                  </a:ext>
                </a:extLst>
              </p:cNvPr>
              <p:cNvSpPr txBox="1">
                <a:spLocks noRot="1" noChangeAspect="1" noMove="1" noResize="1" noEditPoints="1" noAdjustHandles="1" noChangeArrowheads="1" noChangeShapeType="1" noTextEdit="1"/>
              </p:cNvSpPr>
              <p:nvPr/>
            </p:nvSpPr>
            <p:spPr>
              <a:xfrm rot="20524044">
                <a:off x="627619" y="4645895"/>
                <a:ext cx="696794" cy="276999"/>
              </a:xfrm>
              <a:prstGeom prst="rect">
                <a:avLst/>
              </a:prstGeom>
              <a:blipFill>
                <a:blip r:embed="rId4"/>
                <a:stretch>
                  <a:fillRect l="-5645" r="-5645" b="-75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51E9C6C-0925-49C0-8F56-304AB228E6CE}"/>
              </a:ext>
            </a:extLst>
          </p:cNvPr>
          <p:cNvCxnSpPr/>
          <p:nvPr/>
        </p:nvCxnSpPr>
        <p:spPr bwMode="auto">
          <a:xfrm flipV="1">
            <a:off x="879193" y="4885534"/>
            <a:ext cx="639178" cy="23944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28E464-0A62-496A-94F8-B8CC38944F20}"/>
                  </a:ext>
                </a:extLst>
              </p:cNvPr>
              <p:cNvSpPr txBox="1"/>
              <p:nvPr/>
            </p:nvSpPr>
            <p:spPr>
              <a:xfrm rot="20348634">
                <a:off x="929236" y="5088620"/>
                <a:ext cx="8741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i="1">
                          <a:latin typeface="Cambria Math" panose="02040503050406030204" pitchFamily="18" charset="0"/>
                        </a:rPr>
                        <m:t>𝑑𝑠𝑖𝑛</m:t>
                      </m:r>
                      <m:r>
                        <a:rPr lang="en-GB" i="1">
                          <a:latin typeface="Cambria Math" panose="02040503050406030204" pitchFamily="18" charset="0"/>
                        </a:rPr>
                        <m:t> </m:t>
                      </m:r>
                      <m:r>
                        <a:rPr lang="el-GR" i="1">
                          <a:latin typeface="Cambria Math" panose="02040503050406030204" pitchFamily="18" charset="0"/>
                          <a:ea typeface="Cambria Math" panose="02040503050406030204" pitchFamily="18" charset="0"/>
                        </a:rPr>
                        <m:t>𝜃</m:t>
                      </m:r>
                    </m:oMath>
                  </m:oMathPara>
                </a14:m>
                <a:endParaRPr lang="en-US" dirty="0"/>
              </a:p>
              <a:p>
                <a:endParaRPr lang="en-US" dirty="0"/>
              </a:p>
            </p:txBody>
          </p:sp>
        </mc:Choice>
        <mc:Fallback xmlns="">
          <p:sp>
            <p:nvSpPr>
              <p:cNvPr id="19" name="TextBox 18">
                <a:extLst>
                  <a:ext uri="{FF2B5EF4-FFF2-40B4-BE49-F238E27FC236}">
                    <a16:creationId xmlns:a16="http://schemas.microsoft.com/office/drawing/2014/main" id="{1A28E464-0A62-496A-94F8-B8CC38944F20}"/>
                  </a:ext>
                </a:extLst>
              </p:cNvPr>
              <p:cNvSpPr txBox="1">
                <a:spLocks noRot="1" noChangeAspect="1" noMove="1" noResize="1" noEditPoints="1" noAdjustHandles="1" noChangeArrowheads="1" noChangeShapeType="1" noTextEdit="1"/>
              </p:cNvSpPr>
              <p:nvPr/>
            </p:nvSpPr>
            <p:spPr>
              <a:xfrm rot="20348634">
                <a:off x="929236" y="5088620"/>
                <a:ext cx="874150" cy="553998"/>
              </a:xfrm>
              <a:prstGeom prst="rect">
                <a:avLst/>
              </a:prstGeom>
              <a:blipFill>
                <a:blip r:embed="rId5"/>
                <a:stretch>
                  <a:fillRect l="-119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205459D-74A7-4211-8EDC-186FFCE83113}"/>
              </a:ext>
            </a:extLst>
          </p:cNvPr>
          <p:cNvCxnSpPr>
            <a:stCxn id="12" idx="0"/>
          </p:cNvCxnSpPr>
          <p:nvPr/>
        </p:nvCxnSpPr>
        <p:spPr bwMode="auto">
          <a:xfrm flipV="1">
            <a:off x="610978" y="3563642"/>
            <a:ext cx="2304838" cy="78714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63D0C93C-54B1-4812-A038-16552C887565}"/>
              </a:ext>
            </a:extLst>
          </p:cNvPr>
          <p:cNvCxnSpPr/>
          <p:nvPr/>
        </p:nvCxnSpPr>
        <p:spPr bwMode="auto">
          <a:xfrm flipV="1">
            <a:off x="592412" y="2734539"/>
            <a:ext cx="2304838" cy="78714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6DEEA6FC-92C6-402F-8DFA-61246FE77E6D}"/>
              </a:ext>
            </a:extLst>
          </p:cNvPr>
          <p:cNvCxnSpPr/>
          <p:nvPr/>
        </p:nvCxnSpPr>
        <p:spPr bwMode="auto">
          <a:xfrm flipV="1">
            <a:off x="576167" y="1938051"/>
            <a:ext cx="2304838" cy="78714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73541F8A-519E-43C3-A291-0E83308D9EFF}"/>
              </a:ext>
            </a:extLst>
          </p:cNvPr>
          <p:cNvSpPr txBox="1"/>
          <p:nvPr/>
        </p:nvSpPr>
        <p:spPr>
          <a:xfrm>
            <a:off x="2963002" y="3429000"/>
            <a:ext cx="293670" cy="369332"/>
          </a:xfrm>
          <a:prstGeom prst="rect">
            <a:avLst/>
          </a:prstGeom>
          <a:noFill/>
        </p:spPr>
        <p:txBody>
          <a:bodyPr wrap="none" rtlCol="0">
            <a:spAutoFit/>
          </a:bodyPr>
          <a:lstStyle/>
          <a:p>
            <a:r>
              <a:rPr lang="en-GB" dirty="0"/>
              <a:t>1</a:t>
            </a:r>
            <a:endParaRPr lang="en-US" dirty="0"/>
          </a:p>
        </p:txBody>
      </p:sp>
      <p:sp>
        <p:nvSpPr>
          <p:cNvPr id="24" name="TextBox 23">
            <a:extLst>
              <a:ext uri="{FF2B5EF4-FFF2-40B4-BE49-F238E27FC236}">
                <a16:creationId xmlns:a16="http://schemas.microsoft.com/office/drawing/2014/main" id="{1F90E490-6936-48A9-A7CE-BC1522230BAF}"/>
              </a:ext>
            </a:extLst>
          </p:cNvPr>
          <p:cNvSpPr txBox="1"/>
          <p:nvPr/>
        </p:nvSpPr>
        <p:spPr>
          <a:xfrm>
            <a:off x="2953073" y="2557687"/>
            <a:ext cx="293670" cy="369332"/>
          </a:xfrm>
          <a:prstGeom prst="rect">
            <a:avLst/>
          </a:prstGeom>
          <a:noFill/>
        </p:spPr>
        <p:txBody>
          <a:bodyPr wrap="none" rtlCol="0">
            <a:spAutoFit/>
          </a:bodyPr>
          <a:lstStyle/>
          <a:p>
            <a:r>
              <a:rPr lang="en-GB" dirty="0"/>
              <a:t>2</a:t>
            </a: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6F90AD-F3EE-4FC1-A3DA-0A861C56B6E7}"/>
                  </a:ext>
                </a:extLst>
              </p:cNvPr>
              <p:cNvSpPr txBox="1"/>
              <p:nvPr/>
            </p:nvSpPr>
            <p:spPr>
              <a:xfrm>
                <a:off x="2963253" y="1783913"/>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oMath>
                  </m:oMathPara>
                </a14:m>
                <a:endParaRPr lang="en-US" dirty="0"/>
              </a:p>
            </p:txBody>
          </p:sp>
        </mc:Choice>
        <mc:Fallback xmlns="">
          <p:sp>
            <p:nvSpPr>
              <p:cNvPr id="25" name="TextBox 24">
                <a:extLst>
                  <a:ext uri="{FF2B5EF4-FFF2-40B4-BE49-F238E27FC236}">
                    <a16:creationId xmlns:a16="http://schemas.microsoft.com/office/drawing/2014/main" id="{F16F90AD-F3EE-4FC1-A3DA-0A861C56B6E7}"/>
                  </a:ext>
                </a:extLst>
              </p:cNvPr>
              <p:cNvSpPr txBox="1">
                <a:spLocks noRot="1" noChangeAspect="1" noMove="1" noResize="1" noEditPoints="1" noAdjustHandles="1" noChangeArrowheads="1" noChangeShapeType="1" noTextEdit="1"/>
              </p:cNvSpPr>
              <p:nvPr/>
            </p:nvSpPr>
            <p:spPr>
              <a:xfrm>
                <a:off x="2963253" y="1783913"/>
                <a:ext cx="185948" cy="276999"/>
              </a:xfrm>
              <a:prstGeom prst="rect">
                <a:avLst/>
              </a:prstGeom>
              <a:blipFill>
                <a:blip r:embed="rId6"/>
                <a:stretch>
                  <a:fillRect l="-25806" r="-2903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1758539-3C11-4B3C-BF67-86DD3638803F}"/>
                  </a:ext>
                </a:extLst>
              </p:cNvPr>
              <p:cNvSpPr txBox="1"/>
              <p:nvPr/>
            </p:nvSpPr>
            <p:spPr>
              <a:xfrm>
                <a:off x="4468707" y="1211589"/>
                <a:ext cx="16162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𝑑</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26" name="TextBox 25">
                <a:extLst>
                  <a:ext uri="{FF2B5EF4-FFF2-40B4-BE49-F238E27FC236}">
                    <a16:creationId xmlns:a16="http://schemas.microsoft.com/office/drawing/2014/main" id="{81758539-3C11-4B3C-BF67-86DD3638803F}"/>
                  </a:ext>
                </a:extLst>
              </p:cNvPr>
              <p:cNvSpPr txBox="1">
                <a:spLocks noRot="1" noChangeAspect="1" noMove="1" noResize="1" noEditPoints="1" noAdjustHandles="1" noChangeArrowheads="1" noChangeShapeType="1" noTextEdit="1"/>
              </p:cNvSpPr>
              <p:nvPr/>
            </p:nvSpPr>
            <p:spPr>
              <a:xfrm>
                <a:off x="4468707" y="1211589"/>
                <a:ext cx="1616212" cy="276999"/>
              </a:xfrm>
              <a:prstGeom prst="rect">
                <a:avLst/>
              </a:prstGeom>
              <a:blipFill>
                <a:blip r:embed="rId7"/>
                <a:stretch>
                  <a:fillRect l="-3019" t="-2222" r="-3396" b="-17778"/>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65363917-14D4-441B-8CED-977EF0EC2F01}"/>
              </a:ext>
            </a:extLst>
          </p:cNvPr>
          <p:cNvSpPr txBox="1"/>
          <p:nvPr/>
        </p:nvSpPr>
        <p:spPr>
          <a:xfrm>
            <a:off x="108121" y="806870"/>
            <a:ext cx="2106667" cy="369332"/>
          </a:xfrm>
          <a:prstGeom prst="rect">
            <a:avLst/>
          </a:prstGeom>
          <a:noFill/>
        </p:spPr>
        <p:txBody>
          <a:bodyPr wrap="none" rtlCol="0">
            <a:spAutoFit/>
          </a:bodyPr>
          <a:lstStyle/>
          <a:p>
            <a:r>
              <a:rPr lang="en-GB" dirty="0"/>
              <a:t>Example with 3 slits: </a:t>
            </a:r>
            <a:endParaRPr lang="en-US" dirty="0"/>
          </a:p>
        </p:txBody>
      </p:sp>
      <p:sp>
        <p:nvSpPr>
          <p:cNvPr id="28" name="TextBox 27">
            <a:extLst>
              <a:ext uri="{FF2B5EF4-FFF2-40B4-BE49-F238E27FC236}">
                <a16:creationId xmlns:a16="http://schemas.microsoft.com/office/drawing/2014/main" id="{534B6204-0F67-4A54-BA0B-50DA808A2ED6}"/>
              </a:ext>
            </a:extLst>
          </p:cNvPr>
          <p:cNvSpPr txBox="1"/>
          <p:nvPr/>
        </p:nvSpPr>
        <p:spPr>
          <a:xfrm>
            <a:off x="3594119" y="633726"/>
            <a:ext cx="5305298" cy="369332"/>
          </a:xfrm>
          <a:prstGeom prst="rect">
            <a:avLst/>
          </a:prstGeom>
          <a:noFill/>
        </p:spPr>
        <p:txBody>
          <a:bodyPr wrap="none" rtlCol="0">
            <a:spAutoFit/>
          </a:bodyPr>
          <a:lstStyle/>
          <a:p>
            <a:r>
              <a:rPr lang="en-GB" dirty="0"/>
              <a:t>There is constructive interference between rays 1 and 3 if</a:t>
            </a: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C8CEF1D-D42A-40F6-99D8-910EFB1E639F}"/>
                  </a:ext>
                </a:extLst>
              </p:cNvPr>
              <p:cNvSpPr txBox="1"/>
              <p:nvPr/>
            </p:nvSpPr>
            <p:spPr>
              <a:xfrm>
                <a:off x="6827176" y="1244649"/>
                <a:ext cx="14346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𝑘</m:t>
                          </m:r>
                        </m:e>
                        <m:sup>
                          <m:r>
                            <a:rPr lang="en-GB" b="0" i="1" smtClean="0">
                              <a:latin typeface="Cambria Math" panose="02040503050406030204" pitchFamily="18" charset="0"/>
                            </a:rPr>
                            <m:t>′</m:t>
                          </m:r>
                        </m:sup>
                      </m:sSup>
                      <m:r>
                        <a:rPr lang="en-GB" b="0" i="1" smtClean="0">
                          <a:latin typeface="Cambria Math" panose="02040503050406030204" pitchFamily="18" charset="0"/>
                        </a:rPr>
                        <m:t>=0,1,2,3…</m:t>
                      </m:r>
                    </m:oMath>
                  </m:oMathPara>
                </a14:m>
                <a:endParaRPr lang="en-US" dirty="0"/>
              </a:p>
            </p:txBody>
          </p:sp>
        </mc:Choice>
        <mc:Fallback xmlns="">
          <p:sp>
            <p:nvSpPr>
              <p:cNvPr id="29" name="TextBox 28">
                <a:extLst>
                  <a:ext uri="{FF2B5EF4-FFF2-40B4-BE49-F238E27FC236}">
                    <a16:creationId xmlns:a16="http://schemas.microsoft.com/office/drawing/2014/main" id="{FC8CEF1D-D42A-40F6-99D8-910EFB1E639F}"/>
                  </a:ext>
                </a:extLst>
              </p:cNvPr>
              <p:cNvSpPr txBox="1">
                <a:spLocks noRot="1" noChangeAspect="1" noMove="1" noResize="1" noEditPoints="1" noAdjustHandles="1" noChangeArrowheads="1" noChangeShapeType="1" noTextEdit="1"/>
              </p:cNvSpPr>
              <p:nvPr/>
            </p:nvSpPr>
            <p:spPr>
              <a:xfrm>
                <a:off x="6827176" y="1244649"/>
                <a:ext cx="1434624" cy="276999"/>
              </a:xfrm>
              <a:prstGeom prst="rect">
                <a:avLst/>
              </a:prstGeom>
              <a:blipFill>
                <a:blip r:embed="rId8"/>
                <a:stretch>
                  <a:fillRect l="-3404" b="-869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5591AF7E-2EC9-462A-BBF0-CC787B17FD73}"/>
              </a:ext>
            </a:extLst>
          </p:cNvPr>
          <p:cNvSpPr txBox="1"/>
          <p:nvPr/>
        </p:nvSpPr>
        <p:spPr>
          <a:xfrm>
            <a:off x="3869038" y="1656172"/>
            <a:ext cx="5289268" cy="369332"/>
          </a:xfrm>
          <a:prstGeom prst="rect">
            <a:avLst/>
          </a:prstGeom>
          <a:noFill/>
        </p:spPr>
        <p:txBody>
          <a:bodyPr wrap="none" rtlCol="0">
            <a:spAutoFit/>
          </a:bodyPr>
          <a:lstStyle/>
          <a:p>
            <a:r>
              <a:rPr lang="en-GB" dirty="0"/>
              <a:t>The optical path difference between rays 1 and 2 is then: </a:t>
            </a: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096ECD4-FE3B-4E4C-8DA6-A1D682BBA0C9}"/>
                  </a:ext>
                </a:extLst>
              </p:cNvPr>
              <p:cNvSpPr txBox="1"/>
              <p:nvPr/>
            </p:nvSpPr>
            <p:spPr>
              <a:xfrm>
                <a:off x="4932040" y="2052707"/>
                <a:ext cx="1564916" cy="5396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𝑘</m:t>
                          </m:r>
                          <m:r>
                            <a:rPr lang="en-GB" b="0" i="1" smtClean="0">
                              <a:latin typeface="Cambria Math" panose="02040503050406030204" pitchFamily="18" charset="0"/>
                            </a:rPr>
                            <m:t>′</m:t>
                          </m:r>
                        </m:num>
                        <m:den>
                          <m:r>
                            <a:rPr lang="en-GB" b="0" i="1" smtClean="0">
                              <a:latin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1" name="TextBox 30">
                <a:extLst>
                  <a:ext uri="{FF2B5EF4-FFF2-40B4-BE49-F238E27FC236}">
                    <a16:creationId xmlns:a16="http://schemas.microsoft.com/office/drawing/2014/main" id="{8096ECD4-FE3B-4E4C-8DA6-A1D682BBA0C9}"/>
                  </a:ext>
                </a:extLst>
              </p:cNvPr>
              <p:cNvSpPr txBox="1">
                <a:spLocks noRot="1" noChangeAspect="1" noMove="1" noResize="1" noEditPoints="1" noAdjustHandles="1" noChangeArrowheads="1" noChangeShapeType="1" noTextEdit="1"/>
              </p:cNvSpPr>
              <p:nvPr/>
            </p:nvSpPr>
            <p:spPr>
              <a:xfrm>
                <a:off x="4932040" y="2052707"/>
                <a:ext cx="1564916" cy="5396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48DBFDD-3ABE-4601-B390-23CBA0B0CA3E}"/>
                  </a:ext>
                </a:extLst>
              </p:cNvPr>
              <p:cNvSpPr txBox="1"/>
              <p:nvPr/>
            </p:nvSpPr>
            <p:spPr>
              <a:xfrm>
                <a:off x="4041652" y="2948148"/>
                <a:ext cx="4824536" cy="646331"/>
              </a:xfrm>
              <a:prstGeom prst="rect">
                <a:avLst/>
              </a:prstGeom>
              <a:noFill/>
            </p:spPr>
            <p:txBody>
              <a:bodyPr wrap="square" rtlCol="0">
                <a:spAutoFit/>
              </a:bodyPr>
              <a:lstStyle/>
              <a:p>
                <a:r>
                  <a:rPr lang="en-GB" dirty="0"/>
                  <a:t>If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𝑘</m:t>
                        </m:r>
                      </m:e>
                      <m:sup>
                        <m:r>
                          <a:rPr lang="en-GB" i="1">
                            <a:latin typeface="Cambria Math" panose="02040503050406030204" pitchFamily="18" charset="0"/>
                          </a:rPr>
                          <m:t>′</m:t>
                        </m:r>
                      </m:sup>
                    </m:sSup>
                    <m:r>
                      <a:rPr lang="en-GB" i="1">
                        <a:latin typeface="Cambria Math" panose="02040503050406030204" pitchFamily="18" charset="0"/>
                      </a:rPr>
                      <m:t>=0,2,4 </m:t>
                    </m:r>
                    <m:r>
                      <a:rPr lang="en-GB" b="0" i="1" smtClean="0">
                        <a:latin typeface="Cambria Math" panose="02040503050406030204" pitchFamily="18" charset="0"/>
                      </a:rPr>
                      <m:t>…</m:t>
                    </m:r>
                  </m:oMath>
                </a14:m>
                <a:r>
                  <a:rPr lang="en-GB" dirty="0"/>
                  <a:t>, there is also constructive interferences between rays 2 and 1: </a:t>
                </a:r>
              </a:p>
            </p:txBody>
          </p:sp>
        </mc:Choice>
        <mc:Fallback xmlns="">
          <p:sp>
            <p:nvSpPr>
              <p:cNvPr id="32" name="TextBox 31">
                <a:extLst>
                  <a:ext uri="{FF2B5EF4-FFF2-40B4-BE49-F238E27FC236}">
                    <a16:creationId xmlns:a16="http://schemas.microsoft.com/office/drawing/2014/main" id="{748DBFDD-3ABE-4601-B390-23CBA0B0CA3E}"/>
                  </a:ext>
                </a:extLst>
              </p:cNvPr>
              <p:cNvSpPr txBox="1">
                <a:spLocks noRot="1" noChangeAspect="1" noMove="1" noResize="1" noEditPoints="1" noAdjustHandles="1" noChangeArrowheads="1" noChangeShapeType="1" noTextEdit="1"/>
              </p:cNvSpPr>
              <p:nvPr/>
            </p:nvSpPr>
            <p:spPr>
              <a:xfrm>
                <a:off x="4041652" y="2948148"/>
                <a:ext cx="4824536" cy="646331"/>
              </a:xfrm>
              <a:prstGeom prst="rect">
                <a:avLst/>
              </a:prstGeom>
              <a:blipFill>
                <a:blip r:embed="rId10"/>
                <a:stretch>
                  <a:fillRect l="-1011"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ADDE365-786C-4517-9500-33EEF0CCFA7A}"/>
                  </a:ext>
                </a:extLst>
              </p:cNvPr>
              <p:cNvSpPr txBox="1"/>
              <p:nvPr/>
            </p:nvSpPr>
            <p:spPr>
              <a:xfrm>
                <a:off x="5385124" y="4073790"/>
                <a:ext cx="233615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𝜃</m:t>
                          </m:r>
                        </m:e>
                      </m:func>
                      <m:r>
                        <a:rPr lang="en-GB" b="0" i="1" smtClean="0">
                          <a:latin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𝜆</m:t>
                      </m:r>
                      <m:r>
                        <a:rPr lang="en-GB" i="1">
                          <a:latin typeface="Cambria Math" panose="02040503050406030204" pitchFamily="18" charset="0"/>
                          <a:ea typeface="Cambria Math" panose="02040503050406030204" pitchFamily="18" charset="0"/>
                        </a:rPr>
                        <m:t>, …</m:t>
                      </m:r>
                    </m:oMath>
                  </m:oMathPara>
                </a14:m>
                <a:endParaRPr lang="en-US" dirty="0"/>
              </a:p>
              <a:p>
                <a:endParaRPr lang="en-US" dirty="0"/>
              </a:p>
            </p:txBody>
          </p:sp>
        </mc:Choice>
        <mc:Fallback xmlns="">
          <p:sp>
            <p:nvSpPr>
              <p:cNvPr id="33" name="TextBox 32">
                <a:extLst>
                  <a:ext uri="{FF2B5EF4-FFF2-40B4-BE49-F238E27FC236}">
                    <a16:creationId xmlns:a16="http://schemas.microsoft.com/office/drawing/2014/main" id="{2ADDE365-786C-4517-9500-33EEF0CCFA7A}"/>
                  </a:ext>
                </a:extLst>
              </p:cNvPr>
              <p:cNvSpPr txBox="1">
                <a:spLocks noRot="1" noChangeAspect="1" noMove="1" noResize="1" noEditPoints="1" noAdjustHandles="1" noChangeArrowheads="1" noChangeShapeType="1" noTextEdit="1"/>
              </p:cNvSpPr>
              <p:nvPr/>
            </p:nvSpPr>
            <p:spPr>
              <a:xfrm>
                <a:off x="5385124" y="4073790"/>
                <a:ext cx="2336152" cy="553998"/>
              </a:xfrm>
              <a:prstGeom prst="rect">
                <a:avLst/>
              </a:prstGeom>
              <a:blipFill>
                <a:blip r:embed="rId11"/>
                <a:stretch>
                  <a:fillRect l="-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B5CBA2-BC65-48D9-8116-380B7CBEB4D1}"/>
                  </a:ext>
                </a:extLst>
              </p:cNvPr>
              <p:cNvSpPr txBox="1"/>
              <p:nvPr/>
            </p:nvSpPr>
            <p:spPr>
              <a:xfrm>
                <a:off x="5464310" y="3654316"/>
                <a:ext cx="13095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𝑘</m:t>
                          </m:r>
                        </m:e>
                        <m:sup>
                          <m:r>
                            <a:rPr lang="en-GB" b="0" i="1" smtClean="0">
                              <a:latin typeface="Cambria Math" panose="02040503050406030204" pitchFamily="18" charset="0"/>
                            </a:rPr>
                            <m:t>′</m:t>
                          </m:r>
                        </m:sup>
                      </m:sSup>
                      <m:r>
                        <a:rPr lang="en-GB" b="0" i="1" smtClean="0">
                          <a:latin typeface="Cambria Math" panose="02040503050406030204" pitchFamily="18" charset="0"/>
                        </a:rPr>
                        <m:t>=0,2,4 …</m:t>
                      </m:r>
                    </m:oMath>
                  </m:oMathPara>
                </a14:m>
                <a:endParaRPr lang="en-US" dirty="0"/>
              </a:p>
            </p:txBody>
          </p:sp>
        </mc:Choice>
        <mc:Fallback xmlns="">
          <p:sp>
            <p:nvSpPr>
              <p:cNvPr id="34" name="TextBox 33">
                <a:extLst>
                  <a:ext uri="{FF2B5EF4-FFF2-40B4-BE49-F238E27FC236}">
                    <a16:creationId xmlns:a16="http://schemas.microsoft.com/office/drawing/2014/main" id="{28B5CBA2-BC65-48D9-8116-380B7CBEB4D1}"/>
                  </a:ext>
                </a:extLst>
              </p:cNvPr>
              <p:cNvSpPr txBox="1">
                <a:spLocks noRot="1" noChangeAspect="1" noMove="1" noResize="1" noEditPoints="1" noAdjustHandles="1" noChangeArrowheads="1" noChangeShapeType="1" noTextEdit="1"/>
              </p:cNvSpPr>
              <p:nvPr/>
            </p:nvSpPr>
            <p:spPr>
              <a:xfrm>
                <a:off x="5464310" y="3654316"/>
                <a:ext cx="1309589" cy="276999"/>
              </a:xfrm>
              <a:prstGeom prst="rect">
                <a:avLst/>
              </a:prstGeom>
              <a:blipFill>
                <a:blip r:embed="rId12"/>
                <a:stretch>
                  <a:fillRect l="-372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C3B7063-BB12-4251-ABD3-FBB214C06FD1}"/>
                  </a:ext>
                </a:extLst>
              </p:cNvPr>
              <p:cNvSpPr txBox="1"/>
              <p:nvPr/>
            </p:nvSpPr>
            <p:spPr>
              <a:xfrm>
                <a:off x="3862264" y="4577646"/>
                <a:ext cx="4824536" cy="646331"/>
              </a:xfrm>
              <a:prstGeom prst="rect">
                <a:avLst/>
              </a:prstGeom>
              <a:noFill/>
            </p:spPr>
            <p:txBody>
              <a:bodyPr wrap="square" rtlCol="0">
                <a:spAutoFit/>
              </a:bodyPr>
              <a:lstStyle/>
              <a:p>
                <a:r>
                  <a:rPr lang="en-GB" dirty="0"/>
                  <a:t>But if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𝑘</m:t>
                        </m:r>
                      </m:e>
                      <m:sup>
                        <m:r>
                          <a:rPr lang="en-GB" i="1">
                            <a:latin typeface="Cambria Math" panose="02040503050406030204" pitchFamily="18" charset="0"/>
                          </a:rPr>
                          <m:t>′</m:t>
                        </m:r>
                      </m:sup>
                    </m:sSup>
                    <m:r>
                      <a:rPr lang="en-GB" i="1">
                        <a:latin typeface="Cambria Math" panose="02040503050406030204" pitchFamily="18" charset="0"/>
                      </a:rPr>
                      <m:t>=1,3,5 …</m:t>
                    </m:r>
                  </m:oMath>
                </a14:m>
                <a:r>
                  <a:rPr lang="en-GB" dirty="0"/>
                  <a:t>, </a:t>
                </a:r>
                <a:r>
                  <a:rPr lang="en-GB" b="1" dirty="0"/>
                  <a:t>there is destructive interferences </a:t>
                </a:r>
                <a:r>
                  <a:rPr lang="en-GB" dirty="0"/>
                  <a:t>between rays 2 and 1: </a:t>
                </a:r>
              </a:p>
            </p:txBody>
          </p:sp>
        </mc:Choice>
        <mc:Fallback xmlns="">
          <p:sp>
            <p:nvSpPr>
              <p:cNvPr id="35" name="TextBox 34">
                <a:extLst>
                  <a:ext uri="{FF2B5EF4-FFF2-40B4-BE49-F238E27FC236}">
                    <a16:creationId xmlns:a16="http://schemas.microsoft.com/office/drawing/2014/main" id="{EC3B7063-BB12-4251-ABD3-FBB214C06FD1}"/>
                  </a:ext>
                </a:extLst>
              </p:cNvPr>
              <p:cNvSpPr txBox="1">
                <a:spLocks noRot="1" noChangeAspect="1" noMove="1" noResize="1" noEditPoints="1" noAdjustHandles="1" noChangeArrowheads="1" noChangeShapeType="1" noTextEdit="1"/>
              </p:cNvSpPr>
              <p:nvPr/>
            </p:nvSpPr>
            <p:spPr>
              <a:xfrm>
                <a:off x="3862264" y="4577646"/>
                <a:ext cx="4824536" cy="646331"/>
              </a:xfrm>
              <a:prstGeom prst="rect">
                <a:avLst/>
              </a:prstGeom>
              <a:blipFill>
                <a:blip r:embed="rId13"/>
                <a:stretch>
                  <a:fillRect l="-1138"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02CCD5C-B787-4DCD-8359-FA756B0FC031}"/>
                  </a:ext>
                </a:extLst>
              </p:cNvPr>
              <p:cNvSpPr txBox="1"/>
              <p:nvPr/>
            </p:nvSpPr>
            <p:spPr>
              <a:xfrm>
                <a:off x="5509765" y="5459189"/>
                <a:ext cx="13095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𝑘</m:t>
                          </m:r>
                        </m:e>
                        <m:sup>
                          <m:r>
                            <a:rPr lang="en-GB" b="0" i="1" smtClean="0">
                              <a:latin typeface="Cambria Math" panose="02040503050406030204" pitchFamily="18" charset="0"/>
                            </a:rPr>
                            <m:t>′</m:t>
                          </m:r>
                        </m:sup>
                      </m:sSup>
                      <m:r>
                        <a:rPr lang="en-GB" b="0" i="1" smtClean="0">
                          <a:latin typeface="Cambria Math" panose="02040503050406030204" pitchFamily="18" charset="0"/>
                        </a:rPr>
                        <m:t>=1,3,5 …</m:t>
                      </m:r>
                    </m:oMath>
                  </m:oMathPara>
                </a14:m>
                <a:endParaRPr lang="en-US" dirty="0"/>
              </a:p>
            </p:txBody>
          </p:sp>
        </mc:Choice>
        <mc:Fallback xmlns="">
          <p:sp>
            <p:nvSpPr>
              <p:cNvPr id="36" name="TextBox 35">
                <a:extLst>
                  <a:ext uri="{FF2B5EF4-FFF2-40B4-BE49-F238E27FC236}">
                    <a16:creationId xmlns:a16="http://schemas.microsoft.com/office/drawing/2014/main" id="{F02CCD5C-B787-4DCD-8359-FA756B0FC031}"/>
                  </a:ext>
                </a:extLst>
              </p:cNvPr>
              <p:cNvSpPr txBox="1">
                <a:spLocks noRot="1" noChangeAspect="1" noMove="1" noResize="1" noEditPoints="1" noAdjustHandles="1" noChangeArrowheads="1" noChangeShapeType="1" noTextEdit="1"/>
              </p:cNvSpPr>
              <p:nvPr/>
            </p:nvSpPr>
            <p:spPr>
              <a:xfrm>
                <a:off x="5509765" y="5459189"/>
                <a:ext cx="1309589" cy="276999"/>
              </a:xfrm>
              <a:prstGeom prst="rect">
                <a:avLst/>
              </a:prstGeom>
              <a:blipFill>
                <a:blip r:embed="rId14"/>
                <a:stretch>
                  <a:fillRect l="-3721" b="-11111"/>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32A6637E-0535-4EB6-A474-3B718AD06B31}"/>
              </a:ext>
            </a:extLst>
          </p:cNvPr>
          <p:cNvCxnSpPr/>
          <p:nvPr/>
        </p:nvCxnSpPr>
        <p:spPr bwMode="auto">
          <a:xfrm>
            <a:off x="541854" y="4221088"/>
            <a:ext cx="600171" cy="165593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653234" y="6073828"/>
            <a:ext cx="6305431" cy="584775"/>
          </a:xfrm>
          <a:prstGeom prst="rect">
            <a:avLst/>
          </a:prstGeom>
          <a:noFill/>
        </p:spPr>
        <p:txBody>
          <a:bodyPr wrap="square" rtlCol="0">
            <a:spAutoFit/>
          </a:bodyPr>
          <a:lstStyle/>
          <a:p>
            <a:r>
              <a:rPr lang="en-US" sz="1600" dirty="0"/>
              <a:t>At positions of sub-maxima, there constructive and destructive interferences between waves from the slits</a:t>
            </a:r>
          </a:p>
        </p:txBody>
      </p:sp>
    </p:spTree>
    <p:extLst>
      <p:ext uri="{BB962C8B-B14F-4D97-AF65-F5344CB8AC3E}">
        <p14:creationId xmlns:p14="http://schemas.microsoft.com/office/powerpoint/2010/main" val="14844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31" grpId="0"/>
      <p:bldP spid="32" grpId="0"/>
      <p:bldP spid="33" grpId="0"/>
      <p:bldP spid="34" grpId="0"/>
      <p:bldP spid="35" grpId="0"/>
      <p:bldP spid="36"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746065" y="616018"/>
            <a:ext cx="4968552" cy="623502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99</a:t>
            </a:fld>
            <a:endParaRPr lang="en-US" altLang="zh-CN"/>
          </a:p>
        </p:txBody>
      </p:sp>
      <p:sp>
        <p:nvSpPr>
          <p:cNvPr id="3" name="Title 1">
            <a:extLst>
              <a:ext uri="{FF2B5EF4-FFF2-40B4-BE49-F238E27FC236}">
                <a16:creationId xmlns:a16="http://schemas.microsoft.com/office/drawing/2014/main" id="{064BA9D3-D1E9-4437-83B4-41E25FFDDA04}"/>
              </a:ext>
            </a:extLst>
          </p:cNvPr>
          <p:cNvSpPr>
            <a:spLocks noGrp="1"/>
          </p:cNvSpPr>
          <p:nvPr>
            <p:ph type="title"/>
          </p:nvPr>
        </p:nvSpPr>
        <p:spPr>
          <a:xfrm>
            <a:off x="477981" y="-93500"/>
            <a:ext cx="8229600" cy="1143000"/>
          </a:xfrm>
        </p:spPr>
        <p:txBody>
          <a:bodyPr/>
          <a:lstStyle/>
          <a:p>
            <a:r>
              <a:rPr lang="en-GB" sz="3600" dirty="0"/>
              <a:t>Maximum of intensity  </a:t>
            </a:r>
            <a:endParaRPr lang="en-US" sz="3600" dirty="0"/>
          </a:p>
        </p:txBody>
      </p:sp>
      <p:grpSp>
        <p:nvGrpSpPr>
          <p:cNvPr id="6" name="Group 2">
            <a:extLst>
              <a:ext uri="{FF2B5EF4-FFF2-40B4-BE49-F238E27FC236}">
                <a16:creationId xmlns:a16="http://schemas.microsoft.com/office/drawing/2014/main" id="{722D9C24-EE5E-4FDB-8134-0E0D1FB74421}"/>
              </a:ext>
            </a:extLst>
          </p:cNvPr>
          <p:cNvGrpSpPr>
            <a:grpSpLocks/>
          </p:cNvGrpSpPr>
          <p:nvPr/>
        </p:nvGrpSpPr>
        <p:grpSpPr bwMode="auto">
          <a:xfrm>
            <a:off x="2123728" y="473265"/>
            <a:ext cx="4208463" cy="1370013"/>
            <a:chOff x="2880" y="404"/>
            <a:chExt cx="2651" cy="863"/>
          </a:xfrm>
        </p:grpSpPr>
        <p:pic>
          <p:nvPicPr>
            <p:cNvPr id="7" name="Picture 3" descr="14">
              <a:extLst>
                <a:ext uri="{FF2B5EF4-FFF2-40B4-BE49-F238E27FC236}">
                  <a16:creationId xmlns:a16="http://schemas.microsoft.com/office/drawing/2014/main" id="{BBB7181F-1CBA-425E-944A-3D884BDF82F2}"/>
                </a:ext>
              </a:extLst>
            </p:cNvPr>
            <p:cNvPicPr>
              <a:picLocks noChangeAspect="1" noChangeArrowheads="1"/>
            </p:cNvPicPr>
            <p:nvPr/>
          </p:nvPicPr>
          <p:blipFill>
            <a:blip r:embed="rId3">
              <a:clrChange>
                <a:clrFrom>
                  <a:srgbClr val="326698"/>
                </a:clrFrom>
                <a:clrTo>
                  <a:srgbClr val="326698">
                    <a:alpha val="0"/>
                  </a:srgbClr>
                </a:clrTo>
              </a:clrChange>
              <a:extLst>
                <a:ext uri="{28A0092B-C50C-407E-A947-70E740481C1C}">
                  <a14:useLocalDpi xmlns:a14="http://schemas.microsoft.com/office/drawing/2010/main" val="0"/>
                </a:ext>
              </a:extLst>
            </a:blip>
            <a:srcRect l="6288" r="21068"/>
            <a:stretch>
              <a:fillRect/>
            </a:stretch>
          </p:blipFill>
          <p:spPr bwMode="auto">
            <a:xfrm>
              <a:off x="2880" y="418"/>
              <a:ext cx="2541"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5">
              <a:extLst>
                <a:ext uri="{FF2B5EF4-FFF2-40B4-BE49-F238E27FC236}">
                  <a16:creationId xmlns:a16="http://schemas.microsoft.com/office/drawing/2014/main" id="{27DA8631-2910-41A3-980F-685F21FD9C18}"/>
                </a:ext>
              </a:extLst>
            </p:cNvPr>
            <p:cNvGraphicFramePr>
              <a:graphicFrameLocks noChangeAspect="1"/>
            </p:cNvGraphicFramePr>
            <p:nvPr/>
          </p:nvGraphicFramePr>
          <p:xfrm>
            <a:off x="3964" y="1013"/>
            <a:ext cx="362" cy="162"/>
          </p:xfrm>
          <a:graphic>
            <a:graphicData uri="http://schemas.openxmlformats.org/presentationml/2006/ole">
              <mc:AlternateContent xmlns:mc="http://schemas.openxmlformats.org/markup-compatibility/2006">
                <mc:Choice xmlns:v="urn:schemas-microsoft-com:vml" Requires="v">
                  <p:oleObj spid="_x0000_s45058" name="公式" r:id="rId4" imgW="323805" imgH="152224" progId="Equation.3">
                    <p:embed/>
                  </p:oleObj>
                </mc:Choice>
                <mc:Fallback>
                  <p:oleObj name="公式" r:id="rId4" imgW="323805" imgH="152224" progId="Equation.3">
                    <p:embed/>
                    <p:pic>
                      <p:nvPicPr>
                        <p:cNvPr id="8" name="Object 5">
                          <a:extLst>
                            <a:ext uri="{FF2B5EF4-FFF2-40B4-BE49-F238E27FC236}">
                              <a16:creationId xmlns:a16="http://schemas.microsoft.com/office/drawing/2014/main" id="{27DA8631-2910-41A3-980F-685F21FD9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 y="1013"/>
                          <a:ext cx="362"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AC76EDEE-77FF-452B-9551-B18542783A16}"/>
                </a:ext>
              </a:extLst>
            </p:cNvPr>
            <p:cNvGraphicFramePr>
              <a:graphicFrameLocks noChangeAspect="1"/>
            </p:cNvGraphicFramePr>
            <p:nvPr/>
          </p:nvGraphicFramePr>
          <p:xfrm>
            <a:off x="4552" y="1013"/>
            <a:ext cx="336" cy="162"/>
          </p:xfrm>
          <a:graphic>
            <a:graphicData uri="http://schemas.openxmlformats.org/presentationml/2006/ole">
              <mc:AlternateContent xmlns:mc="http://schemas.openxmlformats.org/markup-compatibility/2006">
                <mc:Choice xmlns:v="urn:schemas-microsoft-com:vml" Requires="v">
                  <p:oleObj spid="_x0000_s45059" name="公式" r:id="rId6" imgW="304857" imgH="152224" progId="Equation.3">
                    <p:embed/>
                  </p:oleObj>
                </mc:Choice>
                <mc:Fallback>
                  <p:oleObj name="公式" r:id="rId6" imgW="304857" imgH="152224" progId="Equation.3">
                    <p:embed/>
                    <p:pic>
                      <p:nvPicPr>
                        <p:cNvPr id="9" name="Object 6">
                          <a:extLst>
                            <a:ext uri="{FF2B5EF4-FFF2-40B4-BE49-F238E27FC236}">
                              <a16:creationId xmlns:a16="http://schemas.microsoft.com/office/drawing/2014/main" id="{AC76EDEE-77FF-452B-9551-B18542783A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2" y="1013"/>
                          <a:ext cx="33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7">
              <a:extLst>
                <a:ext uri="{FF2B5EF4-FFF2-40B4-BE49-F238E27FC236}">
                  <a16:creationId xmlns:a16="http://schemas.microsoft.com/office/drawing/2014/main" id="{94830115-AF82-4068-B807-F14466704C92}"/>
                </a:ext>
              </a:extLst>
            </p:cNvPr>
            <p:cNvSpPr>
              <a:spLocks noChangeShapeType="1"/>
            </p:cNvSpPr>
            <p:nvPr/>
          </p:nvSpPr>
          <p:spPr bwMode="auto">
            <a:xfrm>
              <a:off x="2891" y="959"/>
              <a:ext cx="2640" cy="0"/>
            </a:xfrm>
            <a:prstGeom prst="line">
              <a:avLst/>
            </a:prstGeom>
            <a:noFill/>
            <a:ln w="19050">
              <a:solidFill>
                <a:schemeClr va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1" name="Line 8">
              <a:extLst>
                <a:ext uri="{FF2B5EF4-FFF2-40B4-BE49-F238E27FC236}">
                  <a16:creationId xmlns:a16="http://schemas.microsoft.com/office/drawing/2014/main" id="{C7684C10-9689-4492-B5F3-BB79E9FC3E84}"/>
                </a:ext>
              </a:extLst>
            </p:cNvPr>
            <p:cNvSpPr>
              <a:spLocks noChangeShapeType="1"/>
            </p:cNvSpPr>
            <p:nvPr/>
          </p:nvSpPr>
          <p:spPr bwMode="auto">
            <a:xfrm>
              <a:off x="4139" y="404"/>
              <a:ext cx="0" cy="544"/>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2" name="Line 9">
              <a:extLst>
                <a:ext uri="{FF2B5EF4-FFF2-40B4-BE49-F238E27FC236}">
                  <a16:creationId xmlns:a16="http://schemas.microsoft.com/office/drawing/2014/main" id="{8611EB45-73EF-4D28-B762-389BF981505C}"/>
                </a:ext>
              </a:extLst>
            </p:cNvPr>
            <p:cNvSpPr>
              <a:spLocks noChangeShapeType="1"/>
            </p:cNvSpPr>
            <p:nvPr/>
          </p:nvSpPr>
          <p:spPr bwMode="auto">
            <a:xfrm>
              <a:off x="2891" y="705"/>
              <a:ext cx="2640" cy="0"/>
            </a:xfrm>
            <a:prstGeom prst="line">
              <a:avLst/>
            </a:prstGeom>
            <a:noFill/>
            <a:ln w="19050">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3" name="Line 10">
              <a:extLst>
                <a:ext uri="{FF2B5EF4-FFF2-40B4-BE49-F238E27FC236}">
                  <a16:creationId xmlns:a16="http://schemas.microsoft.com/office/drawing/2014/main" id="{DB4F3BF6-F6D2-4505-AA20-4F2F385CDCC7}"/>
                </a:ext>
              </a:extLst>
            </p:cNvPr>
            <p:cNvSpPr>
              <a:spLocks noChangeShapeType="1"/>
            </p:cNvSpPr>
            <p:nvPr/>
          </p:nvSpPr>
          <p:spPr bwMode="auto">
            <a:xfrm>
              <a:off x="3576" y="873"/>
              <a:ext cx="0" cy="8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4" name="Line 11">
              <a:extLst>
                <a:ext uri="{FF2B5EF4-FFF2-40B4-BE49-F238E27FC236}">
                  <a16:creationId xmlns:a16="http://schemas.microsoft.com/office/drawing/2014/main" id="{22460250-AF69-46CD-9361-53F2262100E0}"/>
                </a:ext>
              </a:extLst>
            </p:cNvPr>
            <p:cNvSpPr>
              <a:spLocks noChangeShapeType="1"/>
            </p:cNvSpPr>
            <p:nvPr/>
          </p:nvSpPr>
          <p:spPr bwMode="auto">
            <a:xfrm>
              <a:off x="4702" y="873"/>
              <a:ext cx="0" cy="86"/>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aphicFrame>
          <p:nvGraphicFramePr>
            <p:cNvPr id="15" name="Object 13">
              <a:extLst>
                <a:ext uri="{FF2B5EF4-FFF2-40B4-BE49-F238E27FC236}">
                  <a16:creationId xmlns:a16="http://schemas.microsoft.com/office/drawing/2014/main" id="{52008DF9-81B0-4954-9C22-1164A26CD2CD}"/>
                </a:ext>
              </a:extLst>
            </p:cNvPr>
            <p:cNvGraphicFramePr>
              <a:graphicFrameLocks/>
            </p:cNvGraphicFramePr>
            <p:nvPr/>
          </p:nvGraphicFramePr>
          <p:xfrm>
            <a:off x="4150" y="438"/>
            <a:ext cx="129" cy="184"/>
          </p:xfrm>
          <a:graphic>
            <a:graphicData uri="http://schemas.openxmlformats.org/presentationml/2006/ole">
              <mc:AlternateContent xmlns:mc="http://schemas.openxmlformats.org/markup-compatibility/2006">
                <mc:Choice xmlns:v="urn:schemas-microsoft-com:vml" Requires="v">
                  <p:oleObj spid="_x0000_s45060" name="公式" r:id="rId8" imgW="171377" imgH="266815" progId="Equation.3">
                    <p:embed/>
                  </p:oleObj>
                </mc:Choice>
                <mc:Fallback>
                  <p:oleObj name="公式" r:id="rId8" imgW="171377" imgH="266815" progId="Equation.3">
                    <p:embed/>
                    <p:pic>
                      <p:nvPicPr>
                        <p:cNvPr id="15" name="Object 13">
                          <a:extLst>
                            <a:ext uri="{FF2B5EF4-FFF2-40B4-BE49-F238E27FC236}">
                              <a16:creationId xmlns:a16="http://schemas.microsoft.com/office/drawing/2014/main" id="{52008DF9-81B0-4954-9C22-1164A26CD2CD}"/>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0" y="438"/>
                          <a:ext cx="129"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6" name="Picture 17" descr="f3c">
            <a:extLst>
              <a:ext uri="{FF2B5EF4-FFF2-40B4-BE49-F238E27FC236}">
                <a16:creationId xmlns:a16="http://schemas.microsoft.com/office/drawing/2014/main" id="{049A9D12-56EB-4608-AE36-9BDE6330E24A}"/>
              </a:ext>
            </a:extLst>
          </p:cNvPr>
          <p:cNvPicPr>
            <a:picLocks noChangeAspect="1" noChangeArrowheads="1"/>
          </p:cNvPicPr>
          <p:nvPr/>
        </p:nvPicPr>
        <p:blipFill>
          <a:blip r:embed="rId10">
            <a:clrChange>
              <a:clrFrom>
                <a:srgbClr val="326698"/>
              </a:clrFrom>
              <a:clrTo>
                <a:srgbClr val="326698">
                  <a:alpha val="0"/>
                </a:srgbClr>
              </a:clrTo>
            </a:clrChange>
            <a:extLst>
              <a:ext uri="{28A0092B-C50C-407E-A947-70E740481C1C}">
                <a14:useLocalDpi xmlns:a14="http://schemas.microsoft.com/office/drawing/2010/main" val="0"/>
              </a:ext>
            </a:extLst>
          </a:blip>
          <a:srcRect r="18280"/>
          <a:stretch>
            <a:fillRect/>
          </a:stretch>
        </p:blipFill>
        <p:spPr bwMode="auto">
          <a:xfrm>
            <a:off x="1823691" y="4576953"/>
            <a:ext cx="4464050"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8">
            <a:extLst>
              <a:ext uri="{FF2B5EF4-FFF2-40B4-BE49-F238E27FC236}">
                <a16:creationId xmlns:a16="http://schemas.microsoft.com/office/drawing/2014/main" id="{CF51B2C7-FC6E-4093-BA5E-ABF904ACEFDF}"/>
              </a:ext>
            </a:extLst>
          </p:cNvPr>
          <p:cNvGrpSpPr>
            <a:grpSpLocks/>
          </p:cNvGrpSpPr>
          <p:nvPr/>
        </p:nvGrpSpPr>
        <p:grpSpPr bwMode="auto">
          <a:xfrm>
            <a:off x="2134841" y="4337240"/>
            <a:ext cx="4191000" cy="1916113"/>
            <a:chOff x="2887" y="2644"/>
            <a:chExt cx="2640" cy="1207"/>
          </a:xfrm>
        </p:grpSpPr>
        <p:sp>
          <p:nvSpPr>
            <p:cNvPr id="18" name="Line 19">
              <a:extLst>
                <a:ext uri="{FF2B5EF4-FFF2-40B4-BE49-F238E27FC236}">
                  <a16:creationId xmlns:a16="http://schemas.microsoft.com/office/drawing/2014/main" id="{AC586278-EAFD-477A-BFF0-07E76B742CD7}"/>
                </a:ext>
              </a:extLst>
            </p:cNvPr>
            <p:cNvSpPr>
              <a:spLocks noChangeShapeType="1"/>
            </p:cNvSpPr>
            <p:nvPr/>
          </p:nvSpPr>
          <p:spPr bwMode="auto">
            <a:xfrm>
              <a:off x="2887" y="3635"/>
              <a:ext cx="2640" cy="0"/>
            </a:xfrm>
            <a:prstGeom prst="line">
              <a:avLst/>
            </a:prstGeom>
            <a:noFill/>
            <a:ln w="19050">
              <a:solidFill>
                <a:schemeClr va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9" name="Line 20">
              <a:extLst>
                <a:ext uri="{FF2B5EF4-FFF2-40B4-BE49-F238E27FC236}">
                  <a16:creationId xmlns:a16="http://schemas.microsoft.com/office/drawing/2014/main" id="{DC5ADF29-8807-4DD6-A652-0F087BB4A9B4}"/>
                </a:ext>
              </a:extLst>
            </p:cNvPr>
            <p:cNvSpPr>
              <a:spLocks noChangeShapeType="1"/>
            </p:cNvSpPr>
            <p:nvPr/>
          </p:nvSpPr>
          <p:spPr bwMode="auto">
            <a:xfrm>
              <a:off x="4143" y="2717"/>
              <a:ext cx="0" cy="908"/>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20" name="Line 21">
              <a:extLst>
                <a:ext uri="{FF2B5EF4-FFF2-40B4-BE49-F238E27FC236}">
                  <a16:creationId xmlns:a16="http://schemas.microsoft.com/office/drawing/2014/main" id="{42E76E9B-648F-4293-90D4-7B3620B2E2C1}"/>
                </a:ext>
              </a:extLst>
            </p:cNvPr>
            <p:cNvSpPr>
              <a:spLocks noChangeShapeType="1"/>
            </p:cNvSpPr>
            <p:nvPr/>
          </p:nvSpPr>
          <p:spPr bwMode="auto">
            <a:xfrm>
              <a:off x="2887" y="2950"/>
              <a:ext cx="2640" cy="0"/>
            </a:xfrm>
            <a:prstGeom prst="line">
              <a:avLst/>
            </a:prstGeom>
            <a:noFill/>
            <a:ln w="19050">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21" name="Line 22">
              <a:extLst>
                <a:ext uri="{FF2B5EF4-FFF2-40B4-BE49-F238E27FC236}">
                  <a16:creationId xmlns:a16="http://schemas.microsoft.com/office/drawing/2014/main" id="{87D893EF-8F36-43EA-8AB6-5243149CAABF}"/>
                </a:ext>
              </a:extLst>
            </p:cNvPr>
            <p:cNvSpPr>
              <a:spLocks noChangeShapeType="1"/>
            </p:cNvSpPr>
            <p:nvPr/>
          </p:nvSpPr>
          <p:spPr bwMode="auto">
            <a:xfrm>
              <a:off x="3596" y="3548"/>
              <a:ext cx="0" cy="87"/>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22" name="Line 23">
              <a:extLst>
                <a:ext uri="{FF2B5EF4-FFF2-40B4-BE49-F238E27FC236}">
                  <a16:creationId xmlns:a16="http://schemas.microsoft.com/office/drawing/2014/main" id="{26D999A4-FF1C-4B03-9098-7B4DB1358FE6}"/>
                </a:ext>
              </a:extLst>
            </p:cNvPr>
            <p:cNvSpPr>
              <a:spLocks noChangeShapeType="1"/>
            </p:cNvSpPr>
            <p:nvPr/>
          </p:nvSpPr>
          <p:spPr bwMode="auto">
            <a:xfrm>
              <a:off x="4682" y="3548"/>
              <a:ext cx="0" cy="87"/>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aphicFrame>
          <p:nvGraphicFramePr>
            <p:cNvPr id="23" name="Object 25">
              <a:extLst>
                <a:ext uri="{FF2B5EF4-FFF2-40B4-BE49-F238E27FC236}">
                  <a16:creationId xmlns:a16="http://schemas.microsoft.com/office/drawing/2014/main" id="{AFC96718-13D9-4852-B571-D0004A28F38F}"/>
                </a:ext>
              </a:extLst>
            </p:cNvPr>
            <p:cNvGraphicFramePr>
              <a:graphicFrameLocks noChangeAspect="1"/>
            </p:cNvGraphicFramePr>
            <p:nvPr/>
          </p:nvGraphicFramePr>
          <p:xfrm>
            <a:off x="3959" y="3689"/>
            <a:ext cx="363" cy="162"/>
          </p:xfrm>
          <a:graphic>
            <a:graphicData uri="http://schemas.openxmlformats.org/presentationml/2006/ole">
              <mc:AlternateContent xmlns:mc="http://schemas.openxmlformats.org/markup-compatibility/2006">
                <mc:Choice xmlns:v="urn:schemas-microsoft-com:vml" Requires="v">
                  <p:oleObj spid="_x0000_s45061" name="公式" r:id="rId11" imgW="323805" imgH="152224" progId="Equation.3">
                    <p:embed/>
                  </p:oleObj>
                </mc:Choice>
                <mc:Fallback>
                  <p:oleObj name="公式" r:id="rId11" imgW="323805" imgH="152224" progId="Equation.3">
                    <p:embed/>
                    <p:pic>
                      <p:nvPicPr>
                        <p:cNvPr id="23" name="Object 25">
                          <a:extLst>
                            <a:ext uri="{FF2B5EF4-FFF2-40B4-BE49-F238E27FC236}">
                              <a16:creationId xmlns:a16="http://schemas.microsoft.com/office/drawing/2014/main" id="{AFC96718-13D9-4852-B571-D0004A28F3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9" y="3689"/>
                          <a:ext cx="363"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6">
              <a:extLst>
                <a:ext uri="{FF2B5EF4-FFF2-40B4-BE49-F238E27FC236}">
                  <a16:creationId xmlns:a16="http://schemas.microsoft.com/office/drawing/2014/main" id="{D411D3D4-4FA8-4E9D-AF64-0BB341F08BDF}"/>
                </a:ext>
              </a:extLst>
            </p:cNvPr>
            <p:cNvGraphicFramePr>
              <a:graphicFrameLocks noChangeAspect="1"/>
            </p:cNvGraphicFramePr>
            <p:nvPr/>
          </p:nvGraphicFramePr>
          <p:xfrm>
            <a:off x="4548" y="3689"/>
            <a:ext cx="336" cy="162"/>
          </p:xfrm>
          <a:graphic>
            <a:graphicData uri="http://schemas.openxmlformats.org/presentationml/2006/ole">
              <mc:AlternateContent xmlns:mc="http://schemas.openxmlformats.org/markup-compatibility/2006">
                <mc:Choice xmlns:v="urn:schemas-microsoft-com:vml" Requires="v">
                  <p:oleObj spid="_x0000_s45062" name="公式" r:id="rId13" imgW="304857" imgH="152224" progId="Equation.3">
                    <p:embed/>
                  </p:oleObj>
                </mc:Choice>
                <mc:Fallback>
                  <p:oleObj name="公式" r:id="rId13" imgW="304857" imgH="152224" progId="Equation.3">
                    <p:embed/>
                    <p:pic>
                      <p:nvPicPr>
                        <p:cNvPr id="24" name="Object 26">
                          <a:extLst>
                            <a:ext uri="{FF2B5EF4-FFF2-40B4-BE49-F238E27FC236}">
                              <a16:creationId xmlns:a16="http://schemas.microsoft.com/office/drawing/2014/main" id="{D411D3D4-4FA8-4E9D-AF64-0BB341F08BD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8" y="3689"/>
                          <a:ext cx="33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8">
              <a:extLst>
                <a:ext uri="{FF2B5EF4-FFF2-40B4-BE49-F238E27FC236}">
                  <a16:creationId xmlns:a16="http://schemas.microsoft.com/office/drawing/2014/main" id="{46186664-FF82-4419-8D42-CBC0BA58E10A}"/>
                </a:ext>
              </a:extLst>
            </p:cNvPr>
            <p:cNvGraphicFramePr>
              <a:graphicFrameLocks/>
            </p:cNvGraphicFramePr>
            <p:nvPr/>
          </p:nvGraphicFramePr>
          <p:xfrm>
            <a:off x="4145" y="2644"/>
            <a:ext cx="129" cy="184"/>
          </p:xfrm>
          <a:graphic>
            <a:graphicData uri="http://schemas.openxmlformats.org/presentationml/2006/ole">
              <mc:AlternateContent xmlns:mc="http://schemas.openxmlformats.org/markup-compatibility/2006">
                <mc:Choice xmlns:v="urn:schemas-microsoft-com:vml" Requires="v">
                  <p:oleObj spid="_x0000_s45063" name="公式" r:id="rId15" imgW="171377" imgH="266815" progId="Equation.3">
                    <p:embed/>
                  </p:oleObj>
                </mc:Choice>
                <mc:Fallback>
                  <p:oleObj name="公式" r:id="rId15" imgW="171377" imgH="266815" progId="Equation.3">
                    <p:embed/>
                    <p:pic>
                      <p:nvPicPr>
                        <p:cNvPr id="25" name="Object 28">
                          <a:extLst>
                            <a:ext uri="{FF2B5EF4-FFF2-40B4-BE49-F238E27FC236}">
                              <a16:creationId xmlns:a16="http://schemas.microsoft.com/office/drawing/2014/main" id="{46186664-FF82-4419-8D42-CBC0BA58E10A}"/>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5" y="2644"/>
                          <a:ext cx="129"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9" name="Group 32">
            <a:extLst>
              <a:ext uri="{FF2B5EF4-FFF2-40B4-BE49-F238E27FC236}">
                <a16:creationId xmlns:a16="http://schemas.microsoft.com/office/drawing/2014/main" id="{31EDF171-9897-4F7F-8376-171E79A5826B}"/>
              </a:ext>
            </a:extLst>
          </p:cNvPr>
          <p:cNvGrpSpPr>
            <a:grpSpLocks/>
          </p:cNvGrpSpPr>
          <p:nvPr/>
        </p:nvGrpSpPr>
        <p:grpSpPr bwMode="auto">
          <a:xfrm>
            <a:off x="1823455" y="2228580"/>
            <a:ext cx="4560887" cy="1563687"/>
            <a:chOff x="2654" y="1436"/>
            <a:chExt cx="2873" cy="985"/>
          </a:xfrm>
        </p:grpSpPr>
        <p:sp>
          <p:nvSpPr>
            <p:cNvPr id="30" name="Line 33">
              <a:extLst>
                <a:ext uri="{FF2B5EF4-FFF2-40B4-BE49-F238E27FC236}">
                  <a16:creationId xmlns:a16="http://schemas.microsoft.com/office/drawing/2014/main" id="{0A53A50C-BE43-4913-860F-708787DAFE7A}"/>
                </a:ext>
              </a:extLst>
            </p:cNvPr>
            <p:cNvSpPr>
              <a:spLocks noChangeShapeType="1"/>
            </p:cNvSpPr>
            <p:nvPr/>
          </p:nvSpPr>
          <p:spPr bwMode="auto">
            <a:xfrm>
              <a:off x="2887" y="2205"/>
              <a:ext cx="2640" cy="0"/>
            </a:xfrm>
            <a:prstGeom prst="line">
              <a:avLst/>
            </a:prstGeom>
            <a:noFill/>
            <a:ln w="19050">
              <a:solidFill>
                <a:schemeClr va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31" name="Line 34">
              <a:extLst>
                <a:ext uri="{FF2B5EF4-FFF2-40B4-BE49-F238E27FC236}">
                  <a16:creationId xmlns:a16="http://schemas.microsoft.com/office/drawing/2014/main" id="{9B856C8F-BC8E-4AEB-A391-04D4C72A4E07}"/>
                </a:ext>
              </a:extLst>
            </p:cNvPr>
            <p:cNvSpPr>
              <a:spLocks noChangeShapeType="1"/>
            </p:cNvSpPr>
            <p:nvPr/>
          </p:nvSpPr>
          <p:spPr bwMode="auto">
            <a:xfrm>
              <a:off x="4135" y="1499"/>
              <a:ext cx="0" cy="711"/>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32" name="Line 35">
              <a:extLst>
                <a:ext uri="{FF2B5EF4-FFF2-40B4-BE49-F238E27FC236}">
                  <a16:creationId xmlns:a16="http://schemas.microsoft.com/office/drawing/2014/main" id="{85E4D305-0635-4C5A-9DE0-925A73C8A69C}"/>
                </a:ext>
              </a:extLst>
            </p:cNvPr>
            <p:cNvSpPr>
              <a:spLocks noChangeShapeType="1"/>
            </p:cNvSpPr>
            <p:nvPr/>
          </p:nvSpPr>
          <p:spPr bwMode="auto">
            <a:xfrm>
              <a:off x="2887" y="1666"/>
              <a:ext cx="2640" cy="0"/>
            </a:xfrm>
            <a:prstGeom prst="line">
              <a:avLst/>
            </a:prstGeom>
            <a:noFill/>
            <a:ln w="19050">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33" name="Line 36">
              <a:extLst>
                <a:ext uri="{FF2B5EF4-FFF2-40B4-BE49-F238E27FC236}">
                  <a16:creationId xmlns:a16="http://schemas.microsoft.com/office/drawing/2014/main" id="{D87C8041-AFDA-4473-AE24-23ADB0105C7B}"/>
                </a:ext>
              </a:extLst>
            </p:cNvPr>
            <p:cNvSpPr>
              <a:spLocks noChangeShapeType="1"/>
            </p:cNvSpPr>
            <p:nvPr/>
          </p:nvSpPr>
          <p:spPr bwMode="auto">
            <a:xfrm>
              <a:off x="3596" y="2119"/>
              <a:ext cx="0" cy="86"/>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34" name="Line 37">
              <a:extLst>
                <a:ext uri="{FF2B5EF4-FFF2-40B4-BE49-F238E27FC236}">
                  <a16:creationId xmlns:a16="http://schemas.microsoft.com/office/drawing/2014/main" id="{9376CB96-5D86-41E7-B2BC-AC2BF6091E06}"/>
                </a:ext>
              </a:extLst>
            </p:cNvPr>
            <p:cNvSpPr>
              <a:spLocks noChangeShapeType="1"/>
            </p:cNvSpPr>
            <p:nvPr/>
          </p:nvSpPr>
          <p:spPr bwMode="auto">
            <a:xfrm>
              <a:off x="4674" y="2119"/>
              <a:ext cx="0" cy="86"/>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aphicFrame>
          <p:nvGraphicFramePr>
            <p:cNvPr id="35" name="Object 38">
              <a:extLst>
                <a:ext uri="{FF2B5EF4-FFF2-40B4-BE49-F238E27FC236}">
                  <a16:creationId xmlns:a16="http://schemas.microsoft.com/office/drawing/2014/main" id="{58C9A2C8-85A4-410C-BE12-E46C8EA52BE7}"/>
                </a:ext>
              </a:extLst>
            </p:cNvPr>
            <p:cNvGraphicFramePr>
              <a:graphicFrameLocks noChangeAspect="1"/>
            </p:cNvGraphicFramePr>
            <p:nvPr/>
          </p:nvGraphicFramePr>
          <p:xfrm>
            <a:off x="3319" y="2259"/>
            <a:ext cx="492" cy="162"/>
          </p:xfrm>
          <a:graphic>
            <a:graphicData uri="http://schemas.openxmlformats.org/presentationml/2006/ole">
              <mc:AlternateContent xmlns:mc="http://schemas.openxmlformats.org/markup-compatibility/2006">
                <mc:Choice xmlns:v="urn:schemas-microsoft-com:vml" Requires="v">
                  <p:oleObj spid="_x0000_s45064" name="Equation" r:id="rId17" imgW="457285" imgH="152224" progId="Equation.3">
                    <p:embed/>
                  </p:oleObj>
                </mc:Choice>
                <mc:Fallback>
                  <p:oleObj name="Equation" r:id="rId17" imgW="457285" imgH="152224" progId="Equation.3">
                    <p:embed/>
                    <p:pic>
                      <p:nvPicPr>
                        <p:cNvPr id="35" name="Object 38">
                          <a:extLst>
                            <a:ext uri="{FF2B5EF4-FFF2-40B4-BE49-F238E27FC236}">
                              <a16:creationId xmlns:a16="http://schemas.microsoft.com/office/drawing/2014/main" id="{58C9A2C8-85A4-410C-BE12-E46C8EA52B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19" y="2259"/>
                          <a:ext cx="492"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39">
              <a:extLst>
                <a:ext uri="{FF2B5EF4-FFF2-40B4-BE49-F238E27FC236}">
                  <a16:creationId xmlns:a16="http://schemas.microsoft.com/office/drawing/2014/main" id="{F29DD26B-13E9-4B9A-A44C-9D91D1651AC7}"/>
                </a:ext>
              </a:extLst>
            </p:cNvPr>
            <p:cNvGraphicFramePr>
              <a:graphicFrameLocks noChangeAspect="1"/>
            </p:cNvGraphicFramePr>
            <p:nvPr/>
          </p:nvGraphicFramePr>
          <p:xfrm>
            <a:off x="3934" y="2259"/>
            <a:ext cx="414" cy="162"/>
          </p:xfrm>
          <a:graphic>
            <a:graphicData uri="http://schemas.openxmlformats.org/presentationml/2006/ole">
              <mc:AlternateContent xmlns:mc="http://schemas.openxmlformats.org/markup-compatibility/2006">
                <mc:Choice xmlns:v="urn:schemas-microsoft-com:vml" Requires="v">
                  <p:oleObj spid="_x0000_s45065" name="Equation" r:id="rId19" imgW="381071" imgH="152224" progId="Equation.3">
                    <p:embed/>
                  </p:oleObj>
                </mc:Choice>
                <mc:Fallback>
                  <p:oleObj name="Equation" r:id="rId19" imgW="381071" imgH="152224" progId="Equation.3">
                    <p:embed/>
                    <p:pic>
                      <p:nvPicPr>
                        <p:cNvPr id="36" name="Object 39">
                          <a:extLst>
                            <a:ext uri="{FF2B5EF4-FFF2-40B4-BE49-F238E27FC236}">
                              <a16:creationId xmlns:a16="http://schemas.microsoft.com/office/drawing/2014/main" id="{F29DD26B-13E9-4B9A-A44C-9D91D1651AC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4" y="2259"/>
                          <a:ext cx="414"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40">
              <a:extLst>
                <a:ext uri="{FF2B5EF4-FFF2-40B4-BE49-F238E27FC236}">
                  <a16:creationId xmlns:a16="http://schemas.microsoft.com/office/drawing/2014/main" id="{64943256-8CCE-463B-BFBF-35D1974132E1}"/>
                </a:ext>
              </a:extLst>
            </p:cNvPr>
            <p:cNvGraphicFramePr>
              <a:graphicFrameLocks noChangeAspect="1"/>
            </p:cNvGraphicFramePr>
            <p:nvPr/>
          </p:nvGraphicFramePr>
          <p:xfrm>
            <a:off x="4516" y="2259"/>
            <a:ext cx="401" cy="162"/>
          </p:xfrm>
          <a:graphic>
            <a:graphicData uri="http://schemas.openxmlformats.org/presentationml/2006/ole">
              <mc:AlternateContent xmlns:mc="http://schemas.openxmlformats.org/markup-compatibility/2006">
                <mc:Choice xmlns:v="urn:schemas-microsoft-com:vml" Requires="v">
                  <p:oleObj spid="_x0000_s45066" name="Equation" r:id="rId21" imgW="362123" imgH="152224" progId="Equation.3">
                    <p:embed/>
                  </p:oleObj>
                </mc:Choice>
                <mc:Fallback>
                  <p:oleObj name="Equation" r:id="rId21" imgW="362123" imgH="152224" progId="Equation.3">
                    <p:embed/>
                    <p:pic>
                      <p:nvPicPr>
                        <p:cNvPr id="37" name="Object 40">
                          <a:extLst>
                            <a:ext uri="{FF2B5EF4-FFF2-40B4-BE49-F238E27FC236}">
                              <a16:creationId xmlns:a16="http://schemas.microsoft.com/office/drawing/2014/main" id="{64943256-8CCE-463B-BFBF-35D1974132E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16" y="2259"/>
                          <a:ext cx="401"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42">
              <a:extLst>
                <a:ext uri="{FF2B5EF4-FFF2-40B4-BE49-F238E27FC236}">
                  <a16:creationId xmlns:a16="http://schemas.microsoft.com/office/drawing/2014/main" id="{33177216-4B30-4B52-B2E4-1B22B06EACA7}"/>
                </a:ext>
              </a:extLst>
            </p:cNvPr>
            <p:cNvGraphicFramePr>
              <a:graphicFrameLocks/>
            </p:cNvGraphicFramePr>
            <p:nvPr/>
          </p:nvGraphicFramePr>
          <p:xfrm>
            <a:off x="4149" y="1436"/>
            <a:ext cx="129" cy="184"/>
          </p:xfrm>
          <a:graphic>
            <a:graphicData uri="http://schemas.openxmlformats.org/presentationml/2006/ole">
              <mc:AlternateContent xmlns:mc="http://schemas.openxmlformats.org/markup-compatibility/2006">
                <mc:Choice xmlns:v="urn:schemas-microsoft-com:vml" Requires="v">
                  <p:oleObj spid="_x0000_s45067" name="公式" r:id="rId23" imgW="171377" imgH="266815" progId="Equation.3">
                    <p:embed/>
                  </p:oleObj>
                </mc:Choice>
                <mc:Fallback>
                  <p:oleObj name="公式" r:id="rId23" imgW="171377" imgH="266815" progId="Equation.3">
                    <p:embed/>
                    <p:pic>
                      <p:nvPicPr>
                        <p:cNvPr id="38" name="Object 42">
                          <a:extLst>
                            <a:ext uri="{FF2B5EF4-FFF2-40B4-BE49-F238E27FC236}">
                              <a16:creationId xmlns:a16="http://schemas.microsoft.com/office/drawing/2014/main" id="{33177216-4B30-4B52-B2E4-1B22B06EACA7}"/>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49" y="1436"/>
                          <a:ext cx="129"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 name="Picture 43" descr="f3b">
              <a:extLst>
                <a:ext uri="{FF2B5EF4-FFF2-40B4-BE49-F238E27FC236}">
                  <a16:creationId xmlns:a16="http://schemas.microsoft.com/office/drawing/2014/main" id="{99B06E60-ECDA-4DC5-AC20-BCBF3C424EAD}"/>
                </a:ext>
              </a:extLst>
            </p:cNvPr>
            <p:cNvPicPr>
              <a:picLocks noChangeAspect="1" noChangeArrowheads="1"/>
            </p:cNvPicPr>
            <p:nvPr/>
          </p:nvPicPr>
          <p:blipFill>
            <a:blip r:embed="rId25">
              <a:clrChange>
                <a:clrFrom>
                  <a:srgbClr val="326698"/>
                </a:clrFrom>
                <a:clrTo>
                  <a:srgbClr val="326698">
                    <a:alpha val="0"/>
                  </a:srgbClr>
                </a:clrTo>
              </a:clrChange>
              <a:extLst>
                <a:ext uri="{28A0092B-C50C-407E-A947-70E740481C1C}">
                  <a14:useLocalDpi xmlns:a14="http://schemas.microsoft.com/office/drawing/2010/main" val="0"/>
                </a:ext>
              </a:extLst>
            </a:blip>
            <a:srcRect r="17802"/>
            <a:stretch>
              <a:fillRect/>
            </a:stretch>
          </p:blipFill>
          <p:spPr bwMode="auto">
            <a:xfrm>
              <a:off x="2654" y="1493"/>
              <a:ext cx="2812"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1" name="Object 60">
            <a:extLst>
              <a:ext uri="{FF2B5EF4-FFF2-40B4-BE49-F238E27FC236}">
                <a16:creationId xmlns:a16="http://schemas.microsoft.com/office/drawing/2014/main" id="{9D06936F-BAC0-4E52-9B0B-737032300DB8}"/>
              </a:ext>
            </a:extLst>
          </p:cNvPr>
          <p:cNvGraphicFramePr>
            <a:graphicFrameLocks noChangeAspect="1"/>
          </p:cNvGraphicFramePr>
          <p:nvPr/>
        </p:nvGraphicFramePr>
        <p:xfrm>
          <a:off x="3878870" y="3508721"/>
          <a:ext cx="647700" cy="355600"/>
        </p:xfrm>
        <a:graphic>
          <a:graphicData uri="http://schemas.openxmlformats.org/presentationml/2006/ole">
            <mc:AlternateContent xmlns:mc="http://schemas.openxmlformats.org/markup-compatibility/2006">
              <mc:Choice xmlns:v="urn:schemas-microsoft-com:vml" Requires="v">
                <p:oleObj spid="_x0000_s45068" name="Equation" r:id="rId26" imgW="323805" imgH="152224" progId="Equation.DSMT4">
                  <p:embed/>
                </p:oleObj>
              </mc:Choice>
              <mc:Fallback>
                <p:oleObj name="Equation" r:id="rId26" imgW="323805" imgH="152224" progId="Equation.DSMT4">
                  <p:embed/>
                  <p:pic>
                    <p:nvPicPr>
                      <p:cNvPr id="41" name="Object 60">
                        <a:extLst>
                          <a:ext uri="{FF2B5EF4-FFF2-40B4-BE49-F238E27FC236}">
                            <a16:creationId xmlns:a16="http://schemas.microsoft.com/office/drawing/2014/main" id="{9D06936F-BAC0-4E52-9B0B-737032300DB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8870" y="3508721"/>
                        <a:ext cx="647700" cy="355600"/>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3" name="Straight Arrow Connector 42">
            <a:extLst>
              <a:ext uri="{FF2B5EF4-FFF2-40B4-BE49-F238E27FC236}">
                <a16:creationId xmlns:a16="http://schemas.microsoft.com/office/drawing/2014/main" id="{8524F531-B9F0-42ED-A7CA-4CB302974905}"/>
              </a:ext>
            </a:extLst>
          </p:cNvPr>
          <p:cNvCxnSpPr/>
          <p:nvPr/>
        </p:nvCxnSpPr>
        <p:spPr bwMode="auto">
          <a:xfrm flipH="1">
            <a:off x="6660232" y="1328060"/>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Box 43">
            <a:extLst>
              <a:ext uri="{FF2B5EF4-FFF2-40B4-BE49-F238E27FC236}">
                <a16:creationId xmlns:a16="http://schemas.microsoft.com/office/drawing/2014/main" id="{3FAFB68B-487C-4D47-AF0F-F6BBFD5933FD}"/>
              </a:ext>
            </a:extLst>
          </p:cNvPr>
          <p:cNvSpPr txBox="1"/>
          <p:nvPr/>
        </p:nvSpPr>
        <p:spPr>
          <a:xfrm>
            <a:off x="6865964" y="1143394"/>
            <a:ext cx="2184124" cy="369332"/>
          </a:xfrm>
          <a:prstGeom prst="rect">
            <a:avLst/>
          </a:prstGeom>
          <a:noFill/>
        </p:spPr>
        <p:txBody>
          <a:bodyPr wrap="none" rtlCol="0">
            <a:spAutoFit/>
          </a:bodyPr>
          <a:lstStyle/>
          <a:p>
            <a:r>
              <a:rPr lang="en-GB" dirty="0"/>
              <a:t>Two slits interferences</a:t>
            </a:r>
            <a:endParaRPr lang="en-US" dirty="0"/>
          </a:p>
        </p:txBody>
      </p:sp>
      <p:cxnSp>
        <p:nvCxnSpPr>
          <p:cNvPr id="45" name="Straight Arrow Connector 44">
            <a:extLst>
              <a:ext uri="{FF2B5EF4-FFF2-40B4-BE49-F238E27FC236}">
                <a16:creationId xmlns:a16="http://schemas.microsoft.com/office/drawing/2014/main" id="{BF05BC16-E850-4B54-8387-481DBB3A11B1}"/>
              </a:ext>
            </a:extLst>
          </p:cNvPr>
          <p:cNvCxnSpPr/>
          <p:nvPr/>
        </p:nvCxnSpPr>
        <p:spPr bwMode="auto">
          <a:xfrm flipH="1">
            <a:off x="6552220" y="3424957"/>
            <a:ext cx="50405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a:extLst>
              <a:ext uri="{FF2B5EF4-FFF2-40B4-BE49-F238E27FC236}">
                <a16:creationId xmlns:a16="http://schemas.microsoft.com/office/drawing/2014/main" id="{4B781B08-EB05-4E4F-93CE-28AD6518B456}"/>
              </a:ext>
            </a:extLst>
          </p:cNvPr>
          <p:cNvSpPr txBox="1"/>
          <p:nvPr/>
        </p:nvSpPr>
        <p:spPr>
          <a:xfrm>
            <a:off x="7156102" y="3240291"/>
            <a:ext cx="2144113" cy="369332"/>
          </a:xfrm>
          <a:prstGeom prst="rect">
            <a:avLst/>
          </a:prstGeom>
          <a:noFill/>
        </p:spPr>
        <p:txBody>
          <a:bodyPr wrap="none" rtlCol="0">
            <a:spAutoFit/>
          </a:bodyPr>
          <a:lstStyle/>
          <a:p>
            <a:r>
              <a:rPr lang="en-GB" dirty="0"/>
              <a:t>Five slit interferences </a:t>
            </a:r>
            <a:endParaRPr lang="en-US" dirty="0"/>
          </a:p>
        </p:txBody>
      </p:sp>
      <p:cxnSp>
        <p:nvCxnSpPr>
          <p:cNvPr id="47" name="Straight Arrow Connector 46">
            <a:extLst>
              <a:ext uri="{FF2B5EF4-FFF2-40B4-BE49-F238E27FC236}">
                <a16:creationId xmlns:a16="http://schemas.microsoft.com/office/drawing/2014/main" id="{50C4A76A-2B73-4797-B348-631A09C96003}"/>
              </a:ext>
            </a:extLst>
          </p:cNvPr>
          <p:cNvCxnSpPr/>
          <p:nvPr/>
        </p:nvCxnSpPr>
        <p:spPr bwMode="auto">
          <a:xfrm flipH="1">
            <a:off x="6444208" y="5582013"/>
            <a:ext cx="50405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a:extLst>
              <a:ext uri="{FF2B5EF4-FFF2-40B4-BE49-F238E27FC236}">
                <a16:creationId xmlns:a16="http://schemas.microsoft.com/office/drawing/2014/main" id="{054746D7-9ACF-4F6D-88A9-BDF14C5EECEC}"/>
              </a:ext>
            </a:extLst>
          </p:cNvPr>
          <p:cNvSpPr txBox="1"/>
          <p:nvPr/>
        </p:nvSpPr>
        <p:spPr>
          <a:xfrm>
            <a:off x="6865964" y="5378592"/>
            <a:ext cx="2234907" cy="369332"/>
          </a:xfrm>
          <a:prstGeom prst="rect">
            <a:avLst/>
          </a:prstGeom>
          <a:noFill/>
        </p:spPr>
        <p:txBody>
          <a:bodyPr wrap="none" rtlCol="0">
            <a:spAutoFit/>
          </a:bodyPr>
          <a:lstStyle/>
          <a:p>
            <a:r>
              <a:rPr lang="en-GB" dirty="0"/>
              <a:t>Nine slits interferences</a:t>
            </a:r>
            <a:endParaRPr lang="en-US" dirty="0"/>
          </a:p>
        </p:txBody>
      </p:sp>
      <p:sp>
        <p:nvSpPr>
          <p:cNvPr id="49" name="TextBox 48">
            <a:extLst>
              <a:ext uri="{FF2B5EF4-FFF2-40B4-BE49-F238E27FC236}">
                <a16:creationId xmlns:a16="http://schemas.microsoft.com/office/drawing/2014/main" id="{316BAEB1-1586-40EB-98E4-10B7C46B4FEF}"/>
              </a:ext>
            </a:extLst>
          </p:cNvPr>
          <p:cNvSpPr txBox="1"/>
          <p:nvPr/>
        </p:nvSpPr>
        <p:spPr>
          <a:xfrm>
            <a:off x="704061" y="6491116"/>
            <a:ext cx="4667881" cy="369332"/>
          </a:xfrm>
          <a:prstGeom prst="rect">
            <a:avLst/>
          </a:prstGeom>
          <a:noFill/>
        </p:spPr>
        <p:txBody>
          <a:bodyPr wrap="none" rtlCol="0">
            <a:spAutoFit/>
          </a:bodyPr>
          <a:lstStyle/>
          <a:p>
            <a:r>
              <a:rPr lang="en-GB" dirty="0"/>
              <a:t>(The single slit diffraction omitted in these graphs)</a:t>
            </a:r>
            <a:endParaRPr 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FE9B1E3-93CF-4B16-A66F-4372110CF51C}"/>
                  </a:ext>
                </a:extLst>
              </p:cNvPr>
              <p:cNvSpPr txBox="1"/>
              <p:nvPr/>
            </p:nvSpPr>
            <p:spPr>
              <a:xfrm>
                <a:off x="3670862" y="4487917"/>
                <a:ext cx="4961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81</m:t>
                          </m:r>
                          <m:r>
                            <a:rPr lang="en-GB" b="0" i="1" smtClean="0">
                              <a:latin typeface="Cambria Math" panose="02040503050406030204" pitchFamily="18" charset="0"/>
                            </a:rPr>
                            <m:t>𝐼</m:t>
                          </m:r>
                        </m:e>
                        <m:sub>
                          <m:r>
                            <a:rPr lang="en-GB" b="0" i="1" smtClean="0">
                              <a:latin typeface="Cambria Math" panose="02040503050406030204" pitchFamily="18" charset="0"/>
                            </a:rPr>
                            <m:t>0</m:t>
                          </m:r>
                        </m:sub>
                      </m:sSub>
                    </m:oMath>
                  </m:oMathPara>
                </a14:m>
                <a:endParaRPr lang="en-US" dirty="0"/>
              </a:p>
            </p:txBody>
          </p:sp>
        </mc:Choice>
        <mc:Fallback xmlns="">
          <p:sp>
            <p:nvSpPr>
              <p:cNvPr id="50" name="TextBox 49">
                <a:extLst>
                  <a:ext uri="{FF2B5EF4-FFF2-40B4-BE49-F238E27FC236}">
                    <a16:creationId xmlns:a16="http://schemas.microsoft.com/office/drawing/2014/main" id="{3FE9B1E3-93CF-4B16-A66F-4372110CF51C}"/>
                  </a:ext>
                </a:extLst>
              </p:cNvPr>
              <p:cNvSpPr txBox="1">
                <a:spLocks noRot="1" noChangeAspect="1" noMove="1" noResize="1" noEditPoints="1" noAdjustHandles="1" noChangeArrowheads="1" noChangeShapeType="1" noTextEdit="1"/>
              </p:cNvSpPr>
              <p:nvPr/>
            </p:nvSpPr>
            <p:spPr>
              <a:xfrm>
                <a:off x="3670862" y="4487917"/>
                <a:ext cx="496161" cy="276999"/>
              </a:xfrm>
              <a:prstGeom prst="rect">
                <a:avLst/>
              </a:prstGeom>
              <a:blipFill>
                <a:blip r:embed="rId28"/>
                <a:stretch>
                  <a:fillRect l="-9756"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35E2215-6016-4ED3-8DA0-10DCE9E2C1EF}"/>
                  </a:ext>
                </a:extLst>
              </p:cNvPr>
              <p:cNvSpPr txBox="1"/>
              <p:nvPr/>
            </p:nvSpPr>
            <p:spPr>
              <a:xfrm>
                <a:off x="3679080" y="2303266"/>
                <a:ext cx="4961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25</m:t>
                          </m:r>
                          <m:r>
                            <a:rPr lang="en-GB" b="0" i="1" smtClean="0">
                              <a:latin typeface="Cambria Math" panose="02040503050406030204" pitchFamily="18" charset="0"/>
                            </a:rPr>
                            <m:t>𝐼</m:t>
                          </m:r>
                        </m:e>
                        <m:sub>
                          <m:r>
                            <a:rPr lang="en-GB" b="0" i="1" smtClean="0">
                              <a:latin typeface="Cambria Math" panose="02040503050406030204" pitchFamily="18" charset="0"/>
                            </a:rPr>
                            <m:t>0</m:t>
                          </m:r>
                        </m:sub>
                      </m:sSub>
                    </m:oMath>
                  </m:oMathPara>
                </a14:m>
                <a:endParaRPr lang="en-US" dirty="0"/>
              </a:p>
            </p:txBody>
          </p:sp>
        </mc:Choice>
        <mc:Fallback xmlns="">
          <p:sp>
            <p:nvSpPr>
              <p:cNvPr id="51" name="TextBox 50">
                <a:extLst>
                  <a:ext uri="{FF2B5EF4-FFF2-40B4-BE49-F238E27FC236}">
                    <a16:creationId xmlns:a16="http://schemas.microsoft.com/office/drawing/2014/main" id="{B35E2215-6016-4ED3-8DA0-10DCE9E2C1EF}"/>
                  </a:ext>
                </a:extLst>
              </p:cNvPr>
              <p:cNvSpPr txBox="1">
                <a:spLocks noRot="1" noChangeAspect="1" noMove="1" noResize="1" noEditPoints="1" noAdjustHandles="1" noChangeArrowheads="1" noChangeShapeType="1" noTextEdit="1"/>
              </p:cNvSpPr>
              <p:nvPr/>
            </p:nvSpPr>
            <p:spPr>
              <a:xfrm>
                <a:off x="3679080" y="2303266"/>
                <a:ext cx="496161" cy="276999"/>
              </a:xfrm>
              <a:prstGeom prst="rect">
                <a:avLst/>
              </a:prstGeom>
              <a:blipFill>
                <a:blip r:embed="rId29"/>
                <a:stretch>
                  <a:fillRect l="-11111" r="-3704"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0D02C1C-D1D1-447F-9866-55F264CFC723}"/>
                  </a:ext>
                </a:extLst>
              </p:cNvPr>
              <p:cNvSpPr txBox="1"/>
              <p:nvPr/>
            </p:nvSpPr>
            <p:spPr>
              <a:xfrm>
                <a:off x="3596497" y="650688"/>
                <a:ext cx="3679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4</m:t>
                          </m:r>
                          <m:r>
                            <a:rPr lang="en-GB" b="0" i="1" smtClean="0">
                              <a:latin typeface="Cambria Math" panose="02040503050406030204" pitchFamily="18" charset="0"/>
                            </a:rPr>
                            <m:t>𝐼</m:t>
                          </m:r>
                        </m:e>
                        <m:sub>
                          <m:r>
                            <a:rPr lang="en-GB" b="0" i="1" smtClean="0">
                              <a:latin typeface="Cambria Math" panose="02040503050406030204" pitchFamily="18" charset="0"/>
                            </a:rPr>
                            <m:t>0</m:t>
                          </m:r>
                        </m:sub>
                      </m:sSub>
                    </m:oMath>
                  </m:oMathPara>
                </a14:m>
                <a:endParaRPr lang="en-US" dirty="0"/>
              </a:p>
            </p:txBody>
          </p:sp>
        </mc:Choice>
        <mc:Fallback xmlns="">
          <p:sp>
            <p:nvSpPr>
              <p:cNvPr id="52" name="TextBox 51">
                <a:extLst>
                  <a:ext uri="{FF2B5EF4-FFF2-40B4-BE49-F238E27FC236}">
                    <a16:creationId xmlns:a16="http://schemas.microsoft.com/office/drawing/2014/main" id="{40D02C1C-D1D1-447F-9866-55F264CFC723}"/>
                  </a:ext>
                </a:extLst>
              </p:cNvPr>
              <p:cNvSpPr txBox="1">
                <a:spLocks noRot="1" noChangeAspect="1" noMove="1" noResize="1" noEditPoints="1" noAdjustHandles="1" noChangeArrowheads="1" noChangeShapeType="1" noTextEdit="1"/>
              </p:cNvSpPr>
              <p:nvPr/>
            </p:nvSpPr>
            <p:spPr>
              <a:xfrm>
                <a:off x="3596497" y="650688"/>
                <a:ext cx="367921" cy="276999"/>
              </a:xfrm>
              <a:prstGeom prst="rect">
                <a:avLst/>
              </a:prstGeom>
              <a:blipFill>
                <a:blip r:embed="rId30"/>
                <a:stretch>
                  <a:fillRect l="-15000" r="-5000" b="-17778"/>
                </a:stretch>
              </a:blipFill>
            </p:spPr>
            <p:txBody>
              <a:bodyPr/>
              <a:lstStyle/>
              <a:p>
                <a:r>
                  <a:rPr lang="en-US">
                    <a:noFill/>
                  </a:rPr>
                  <a:t> </a:t>
                </a:r>
              </a:p>
            </p:txBody>
          </p:sp>
        </mc:Fallback>
      </mc:AlternateContent>
      <p:sp>
        <p:nvSpPr>
          <p:cNvPr id="53" name="Rectangle 52"/>
          <p:cNvSpPr/>
          <p:nvPr/>
        </p:nvSpPr>
        <p:spPr bwMode="auto">
          <a:xfrm>
            <a:off x="2821544" y="3515421"/>
            <a:ext cx="1001713" cy="272664"/>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54" name="TextBox 53"/>
              <p:cNvSpPr txBox="1"/>
              <p:nvPr/>
            </p:nvSpPr>
            <p:spPr>
              <a:xfrm>
                <a:off x="7368619" y="1723604"/>
                <a:ext cx="6612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=2</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7368619" y="1723604"/>
                <a:ext cx="661271" cy="276999"/>
              </a:xfrm>
              <a:prstGeom prst="rect">
                <a:avLst/>
              </a:prstGeom>
              <a:blipFill>
                <a:blip r:embed="rId31"/>
                <a:stretch>
                  <a:fillRect l="-8333" r="-7407"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7368454" y="3691887"/>
                <a:ext cx="6612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=5</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7368454" y="3691887"/>
                <a:ext cx="661271" cy="276999"/>
              </a:xfrm>
              <a:prstGeom prst="rect">
                <a:avLst/>
              </a:prstGeom>
              <a:blipFill>
                <a:blip r:embed="rId32"/>
                <a:stretch>
                  <a:fillRect l="-8333" r="-833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864349" y="5798561"/>
                <a:ext cx="6612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=9</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864349" y="5798561"/>
                <a:ext cx="661271" cy="276999"/>
              </a:xfrm>
              <a:prstGeom prst="rect">
                <a:avLst/>
              </a:prstGeom>
              <a:blipFill>
                <a:blip r:embed="rId33"/>
                <a:stretch>
                  <a:fillRect l="-7339" r="-733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843402" y="3481199"/>
                <a:ext cx="883032" cy="553998"/>
              </a:xfrm>
              <a:prstGeom prst="rect">
                <a:avLst/>
              </a:prstGeom>
              <a:solidFill>
                <a:schemeClr val="bg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𝑘</m:t>
                      </m:r>
                      <m:r>
                        <a:rPr lang="en-GB" b="0" i="1" smtClean="0">
                          <a:solidFill>
                            <a:schemeClr val="bg1"/>
                          </a:solidFill>
                          <a:latin typeface="Cambria Math" panose="02040503050406030204" pitchFamily="18" charset="0"/>
                        </a:rPr>
                        <m:t>=0</m:t>
                      </m:r>
                    </m:oMath>
                  </m:oMathPara>
                </a14:m>
                <a:endParaRPr lang="en-GB" b="0" dirty="0">
                  <a:solidFill>
                    <a:schemeClr val="bg1"/>
                  </a:solidFill>
                </a:endParaRPr>
              </a:p>
              <a:p>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843402" y="3481199"/>
                <a:ext cx="883032" cy="553998"/>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715879" y="3541711"/>
                <a:ext cx="883032" cy="553998"/>
              </a:xfrm>
              <a:prstGeom prst="rect">
                <a:avLst/>
              </a:prstGeom>
              <a:solidFill>
                <a:schemeClr val="bg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𝑘</m:t>
                      </m:r>
                      <m:r>
                        <a:rPr lang="en-GB" b="0" i="1" smtClean="0">
                          <a:solidFill>
                            <a:schemeClr val="bg1"/>
                          </a:solidFill>
                          <a:latin typeface="Cambria Math" panose="02040503050406030204" pitchFamily="18" charset="0"/>
                        </a:rPr>
                        <m:t>=1</m:t>
                      </m:r>
                    </m:oMath>
                  </m:oMathPara>
                </a14:m>
                <a:endParaRPr lang="en-GB" b="0" dirty="0">
                  <a:solidFill>
                    <a:schemeClr val="bg1"/>
                  </a:solidFill>
                </a:endParaRPr>
              </a:p>
              <a:p>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4715879" y="3541711"/>
                <a:ext cx="883032" cy="553998"/>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2806529" y="3503380"/>
                <a:ext cx="883032" cy="553998"/>
              </a:xfrm>
              <a:prstGeom prst="rect">
                <a:avLst/>
              </a:prstGeom>
              <a:solidFill>
                <a:schemeClr val="bg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𝑘</m:t>
                      </m:r>
                      <m:r>
                        <a:rPr lang="en-GB" b="0" i="1" smtClean="0">
                          <a:solidFill>
                            <a:schemeClr val="bg1"/>
                          </a:solidFill>
                          <a:latin typeface="Cambria Math" panose="02040503050406030204" pitchFamily="18" charset="0"/>
                        </a:rPr>
                        <m:t>=−1</m:t>
                      </m:r>
                    </m:oMath>
                  </m:oMathPara>
                </a14:m>
                <a:endParaRPr lang="en-GB" b="0" dirty="0">
                  <a:solidFill>
                    <a:schemeClr val="bg1"/>
                  </a:solidFill>
                </a:endParaRPr>
              </a:p>
              <a:p>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2806529" y="3503380"/>
                <a:ext cx="883032" cy="553998"/>
              </a:xfrm>
              <a:prstGeom prst="rect">
                <a:avLst/>
              </a:prstGeom>
              <a:blipFill>
                <a:blip r:embed="rId36"/>
                <a:stretch>
                  <a:fillRect l="-690" r="-690"/>
                </a:stretch>
              </a:blipFill>
            </p:spPr>
            <p:txBody>
              <a:bodyPr/>
              <a:lstStyle/>
              <a:p>
                <a:r>
                  <a:rPr lang="en-US">
                    <a:noFill/>
                  </a:rPr>
                  <a:t> </a:t>
                </a:r>
              </a:p>
            </p:txBody>
          </p:sp>
        </mc:Fallback>
      </mc:AlternateContent>
    </p:spTree>
    <p:extLst>
      <p:ext uri="{BB962C8B-B14F-4D97-AF65-F5344CB8AC3E}">
        <p14:creationId xmlns:p14="http://schemas.microsoft.com/office/powerpoint/2010/main" val="2117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ppt_w</p:attrName>
                                        </p:attrNameLst>
                                      </p:cBhvr>
                                      <p:tavLst>
                                        <p:tav tm="0">
                                          <p:val>
                                            <p:fltVal val="0"/>
                                          </p:val>
                                        </p:tav>
                                        <p:tav tm="100000">
                                          <p:val>
                                            <p:strVal val="#ppt_w"/>
                                          </p:val>
                                        </p:tav>
                                      </p:tavLst>
                                    </p:anim>
                                    <p:anim calcmode="lin" valueType="num">
                                      <p:cBhvr>
                                        <p:cTn id="13" dur="2000" fill="hold"/>
                                        <p:tgtEl>
                                          <p:spTgt spid="29"/>
                                        </p:tgtEl>
                                        <p:attrNameLst>
                                          <p:attrName>ppt_h</p:attrName>
                                        </p:attrNameLst>
                                      </p:cBhvr>
                                      <p:tavLst>
                                        <p:tav tm="0">
                                          <p:val>
                                            <p:strVal val="#ppt_h"/>
                                          </p:val>
                                        </p:tav>
                                        <p:tav tm="100000">
                                          <p:val>
                                            <p:strVal val="#ppt_h"/>
                                          </p:val>
                                        </p:tav>
                                      </p:tavLst>
                                    </p:anim>
                                  </p:childTnLst>
                                </p:cTn>
                              </p:par>
                              <p:par>
                                <p:cTn id="14" presetID="22" presetClass="entr" presetSubtype="8"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2000" fill="hold"/>
                                        <p:tgtEl>
                                          <p:spTgt spid="16"/>
                                        </p:tgtEl>
                                        <p:attrNameLst>
                                          <p:attrName>ppt_w</p:attrName>
                                        </p:attrNameLst>
                                      </p:cBhvr>
                                      <p:tavLst>
                                        <p:tav tm="0">
                                          <p:val>
                                            <p:fltVal val="0"/>
                                          </p:val>
                                        </p:tav>
                                        <p:tav tm="100000">
                                          <p:val>
                                            <p:strVal val="#ppt_w"/>
                                          </p:val>
                                        </p:tav>
                                      </p:tavLst>
                                    </p:anim>
                                    <p:anim calcmode="lin" valueType="num">
                                      <p:cBhvr>
                                        <p:cTn id="22" dur="2000" fill="hold"/>
                                        <p:tgtEl>
                                          <p:spTgt spid="16"/>
                                        </p:tgtEl>
                                        <p:attrNameLst>
                                          <p:attrName>ppt_h</p:attrName>
                                        </p:attrNameLst>
                                      </p:cBhvr>
                                      <p:tavLst>
                                        <p:tav tm="0">
                                          <p:val>
                                            <p:strVal val="#ppt_h"/>
                                          </p:val>
                                        </p:tav>
                                        <p:tav tm="100000">
                                          <p:val>
                                            <p:strVal val="#ppt_h"/>
                                          </p:val>
                                        </p:tav>
                                      </p:tavLst>
                                    </p:anim>
                                  </p:childTnLst>
                                </p:cTn>
                              </p:par>
                            </p:childTnLst>
                          </p:cTn>
                        </p:par>
                        <p:par>
                          <p:cTn id="23" fill="hold">
                            <p:stCondLst>
                              <p:cond delay="2000"/>
                            </p:stCondLst>
                            <p:childTnLst>
                              <p:par>
                                <p:cTn id="24" presetID="17" presetClass="entr" presetSubtype="1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175797</TotalTime>
  <Words>6636</Words>
  <Application>Microsoft Office PowerPoint</Application>
  <PresentationFormat>On-screen Show (4:3)</PresentationFormat>
  <Paragraphs>1059</Paragraphs>
  <Slides>106</Slides>
  <Notes>0</Notes>
  <HiddenSlides>1</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106</vt:i4>
      </vt:variant>
    </vt:vector>
  </HeadingPairs>
  <TitlesOfParts>
    <vt:vector size="115" baseType="lpstr">
      <vt:lpstr>楷体_GB2312</vt:lpstr>
      <vt:lpstr>Arial</vt:lpstr>
      <vt:lpstr>Cambria Math</vt:lpstr>
      <vt:lpstr>Garamond</vt:lpstr>
      <vt:lpstr>Times New Roman</vt:lpstr>
      <vt:lpstr>自定义设计方案</vt:lpstr>
      <vt:lpstr>默认设计模板</vt:lpstr>
      <vt:lpstr>公式</vt:lpstr>
      <vt:lpstr>Equation</vt:lpstr>
      <vt:lpstr>Wave Optics, lecture 4, still lesson 2:  Interferometric experiments</vt:lpstr>
      <vt:lpstr>An easy way to remember if there is halfwave loss or not</vt:lpstr>
      <vt:lpstr>Half-wave loss due to the reflection</vt:lpstr>
      <vt:lpstr>PowerPoint Presentation</vt:lpstr>
      <vt:lpstr>PowerPoint Presentation</vt:lpstr>
      <vt:lpstr>PowerPoint Presentation</vt:lpstr>
      <vt:lpstr>PowerPoint Presentation</vt:lpstr>
      <vt:lpstr>Some examples</vt:lpstr>
      <vt:lpstr>About thin films</vt:lpstr>
      <vt:lpstr>Thin film interferences with almost normal incidence </vt:lpstr>
      <vt:lpstr>PowerPoint Presentation</vt:lpstr>
      <vt:lpstr>PowerPoint Presentation</vt:lpstr>
      <vt:lpstr>If the incident ray in not almost normal to the surface between media of refractive index n_1, n_2</vt:lpstr>
      <vt:lpstr>Thin film interferences </vt:lpstr>
      <vt:lpstr>Thin film interferences </vt:lpstr>
      <vt:lpstr>Thin film interferences </vt:lpstr>
      <vt:lpstr>Thin film interferences </vt:lpstr>
      <vt:lpstr>Thin film interferences</vt:lpstr>
      <vt:lpstr>PowerPoint Presentation</vt:lpstr>
      <vt:lpstr>PowerPoint Presentation</vt:lpstr>
      <vt:lpstr>PowerPoint Presentation</vt:lpstr>
      <vt:lpstr>The Michelson interferometer </vt:lpstr>
      <vt:lpstr>The Michelson interferometer </vt:lpstr>
      <vt:lpstr>The Michelson interferometer </vt:lpstr>
      <vt:lpstr>The Michelson interferometer </vt:lpstr>
      <vt:lpstr>The Michelson interferometer </vt:lpstr>
      <vt:lpstr>Some applications of Michelson interferometer</vt:lpstr>
      <vt:lpstr>Some applications of Michelson interferometer</vt:lpstr>
      <vt:lpstr>PowerPoint Presentation</vt:lpstr>
      <vt:lpstr>Newton’s rings</vt:lpstr>
      <vt:lpstr>Newton’s rings</vt:lpstr>
      <vt:lpstr>Newton’s rings</vt:lpstr>
      <vt:lpstr>Newton’s rings</vt:lpstr>
      <vt:lpstr>PowerPoint Presentation</vt:lpstr>
      <vt:lpstr>4. Lloyd’s mirror experiment </vt:lpstr>
      <vt:lpstr>PowerPoint Presentation</vt:lpstr>
      <vt:lpstr>PowerPoint Presentation</vt:lpstr>
      <vt:lpstr>Wave Optics lesson 3:Diffraction of the light </vt:lpstr>
      <vt:lpstr>PowerPoint Presentation</vt:lpstr>
      <vt:lpstr>PowerPoint Presentation</vt:lpstr>
      <vt:lpstr>PowerPoint Presentation</vt:lpstr>
      <vt:lpstr>Fresnel principle</vt:lpstr>
      <vt:lpstr>Two main kinds of diffraction:</vt:lpstr>
      <vt:lpstr>Mathematical description of the Huygens’s principle (far field)</vt:lpstr>
      <vt:lpstr>Mathematical description of the Huygens’s principle (far field)</vt:lpstr>
      <vt:lpstr>Mathematical description of the Huygens’s principle (far field)</vt:lpstr>
      <vt:lpstr>Huygens’s principle applied to light waves</vt:lpstr>
      <vt:lpstr>Far field diffraction of light by a circular aperture (pinhole)</vt:lpstr>
      <vt:lpstr>X-rays diffraction by crystals</vt:lpstr>
      <vt:lpstr>X-ray diffraction pattern from DNA</vt:lpstr>
      <vt:lpstr>Far field Diffraction by a slit</vt:lpstr>
      <vt:lpstr>Far field diffraction by a diffraction grating </vt:lpstr>
      <vt:lpstr>The Fresnel diffraction (near-field diffraction)</vt:lpstr>
      <vt:lpstr>The Fresnel diffraction (near-field diffraction)</vt:lpstr>
      <vt:lpstr>2.Fraunhofer diffraction by a slit</vt:lpstr>
      <vt:lpstr>PowerPoint Presentation</vt:lpstr>
      <vt:lpstr>Fraunhofer diffraction by a slit</vt:lpstr>
      <vt:lpstr>Fraunhofer diffraction by a slit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of rays parallel to the optical axis</vt:lpstr>
      <vt:lpstr>PowerPoint Presentation</vt:lpstr>
      <vt:lpstr>PowerPoint Presentation</vt:lpstr>
      <vt:lpstr>PowerPoint Presentation</vt:lpstr>
      <vt:lpstr>Width of the central fringe</vt:lpstr>
      <vt:lpstr>Width of the central fringe</vt:lpstr>
      <vt:lpstr>Angular width of the central bright band</vt:lpstr>
      <vt:lpstr>Intensity on the screen</vt:lpstr>
      <vt:lpstr>PowerPoint Presentation</vt:lpstr>
      <vt:lpstr>PowerPoint Presentation</vt:lpstr>
      <vt:lpstr>About Fraunhofer diffraction without using a lens</vt:lpstr>
      <vt:lpstr>PowerPoint Presentation</vt:lpstr>
      <vt:lpstr>PowerPoint Presentation</vt:lpstr>
      <vt:lpstr>Two kinds of diffraction grating </vt:lpstr>
      <vt:lpstr>Description of transmitting grating </vt:lpstr>
      <vt:lpstr>Light intensity if only two slits</vt:lpstr>
      <vt:lpstr>Light intensity if only two slits</vt:lpstr>
      <vt:lpstr>Light intensity if only two slits</vt:lpstr>
      <vt:lpstr>Light intensity if only two slits</vt:lpstr>
      <vt:lpstr>Optical path difference between waves from adjacent slits</vt:lpstr>
      <vt:lpstr>PowerPoint Presentation</vt:lpstr>
      <vt:lpstr>Diffraction by a diffraction grating </vt:lpstr>
      <vt:lpstr>PowerPoint Presentation</vt:lpstr>
      <vt:lpstr>PowerPoint Presentation</vt:lpstr>
      <vt:lpstr>PowerPoint Presentation</vt:lpstr>
      <vt:lpstr>Dark fringes condition (destructive interferences between waves from the slits)</vt:lpstr>
      <vt:lpstr>Dark fringes condition (destructive interferences between waves from the slits)</vt:lpstr>
      <vt:lpstr>PowerPoint Presentation</vt:lpstr>
      <vt:lpstr>Explanation for the sub-maxima of intensity</vt:lpstr>
      <vt:lpstr>Maximum of intensity  </vt:lpstr>
      <vt:lpstr>Maximum of intensity  </vt:lpstr>
      <vt:lpstr>Maximum order k</vt:lpstr>
      <vt:lpstr>PowerPoint Presentation</vt:lpstr>
      <vt:lpstr>Fraunhofer diffraction by a circular hole</vt:lpstr>
      <vt:lpstr>Limit of resolution of an optical instrument because of diffraction</vt:lpstr>
      <vt:lpstr>Summary: About what is important to remember about the diffraction</vt:lpstr>
      <vt:lpstr>PowerPoint Presentation</vt:lpstr>
    </vt:vector>
  </TitlesOfParts>
  <Company>江南大学物理系理学院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11-9衍射光栅</dc:title>
  <dc:creator>吴亚敏</dc:creator>
  <cp:lastModifiedBy>Paul Briard</cp:lastModifiedBy>
  <cp:revision>1579</cp:revision>
  <dcterms:created xsi:type="dcterms:W3CDTF">2005-09-11T15:39:18Z</dcterms:created>
  <dcterms:modified xsi:type="dcterms:W3CDTF">2022-05-16T05:44:37Z</dcterms:modified>
</cp:coreProperties>
</file>